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6" r:id="rId3"/>
    <p:sldId id="264" r:id="rId4"/>
    <p:sldId id="275" r:id="rId5"/>
    <p:sldId id="265" r:id="rId6"/>
    <p:sldId id="263" r:id="rId7"/>
    <p:sldId id="258" r:id="rId8"/>
    <p:sldId id="262" r:id="rId9"/>
    <p:sldId id="273" r:id="rId10"/>
    <p:sldId id="269" r:id="rId11"/>
    <p:sldId id="268" r:id="rId12"/>
    <p:sldId id="267" r:id="rId13"/>
    <p:sldId id="272" r:id="rId14"/>
    <p:sldId id="271" r:id="rId15"/>
    <p:sldId id="274" r:id="rId16"/>
  </p:sldIdLst>
  <p:sldSz cx="12192000" cy="6858000"/>
  <p:notesSz cx="701675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59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38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006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5100" y="0"/>
            <a:ext cx="304006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7E577-87DD-47CF-874F-AB3E87A11A32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006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5100" y="8842375"/>
            <a:ext cx="304006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BCEC7-91A2-45CC-BA60-427EAA991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5567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0592" cy="46707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4534" y="0"/>
            <a:ext cx="3040592" cy="46707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95ED0660-58C8-4642-98CD-23A05C440311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80004"/>
            <a:ext cx="5613400" cy="3665458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0592" cy="46707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4534" y="8842030"/>
            <a:ext cx="3040592" cy="46707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2DCAB2FA-B629-4DBD-9A3F-158D4325F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113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AB2FA-B629-4DBD-9A3F-158D4325F5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23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10CF-2EBC-4D79-A3A6-9447DE92C75D}" type="datetime1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347C-15A7-4C1D-8C0A-8C34A1E4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587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C9D0-B59A-4398-BE89-68E6BAFD9B01}" type="datetime1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347C-15A7-4C1D-8C0A-8C34A1E4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06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1BD7B-BA81-43C8-B2B0-0C00C6BD8613}" type="datetime1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347C-15A7-4C1D-8C0A-8C34A1E4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510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E16-96A7-46A8-BBDC-2A09F760A8FE}" type="datetime1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347C-15A7-4C1D-8C0A-8C34A1E4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79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68D69-003B-4FF0-881F-C2226A3E025B}" type="datetime1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347C-15A7-4C1D-8C0A-8C34A1E4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91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C812-5B75-4780-9F3B-84A537945F98}" type="datetime1">
              <a:rPr lang="en-US" smtClean="0"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347C-15A7-4C1D-8C0A-8C34A1E4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0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3C612-C6C9-4562-B03D-F6DF9201AA09}" type="datetime1">
              <a:rPr lang="en-US" smtClean="0"/>
              <a:t>11/5/2015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347C-15A7-4C1D-8C0A-8C34A1E4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52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C59B1-01B3-466C-9122-B7EAD4377013}" type="datetime1">
              <a:rPr lang="en-US" smtClean="0"/>
              <a:t>11/5/2015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347C-15A7-4C1D-8C0A-8C34A1E4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39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700DE-9083-4591-BEA5-AC5AB2CB902A}" type="datetime1">
              <a:rPr lang="en-US" smtClean="0"/>
              <a:t>11/5/2015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347C-15A7-4C1D-8C0A-8C34A1E4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818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F069-D5FD-4F7D-9FEA-C2304DF478F4}" type="datetime1">
              <a:rPr lang="en-US" smtClean="0"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347C-15A7-4C1D-8C0A-8C34A1E4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76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9D689-E125-4898-9179-80F517BF4CC5}" type="datetime1">
              <a:rPr lang="en-US" smtClean="0"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347C-15A7-4C1D-8C0A-8C34A1E4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740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D45B4-E733-4EB0-816C-A66A90162F9A}" type="datetime1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A347C-15A7-4C1D-8C0A-8C34A1E4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465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7483" y="154014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Laboratory Study of Spiky Potential Structures Associated with Multi-Harmonic EIC Waves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2989" y="4095115"/>
            <a:ext cx="9144000" cy="2368456"/>
          </a:xfrm>
        </p:spPr>
        <p:txBody>
          <a:bodyPr>
            <a:noAutofit/>
          </a:bodyPr>
          <a:lstStyle/>
          <a:p>
            <a:r>
              <a:rPr lang="en-US" sz="2800" dirty="0" smtClean="0"/>
              <a:t>Robert L. Merlino and Su-Hyun Kim </a:t>
            </a:r>
            <a:br>
              <a:rPr lang="en-US" sz="2800" dirty="0" smtClean="0"/>
            </a:br>
            <a:r>
              <a:rPr lang="en-US" sz="2800" i="1" dirty="0" smtClean="0"/>
              <a:t>University of Iowa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Guru </a:t>
            </a:r>
            <a:r>
              <a:rPr lang="en-US" sz="2800" dirty="0" err="1" smtClean="0"/>
              <a:t>Ganguli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i="1" dirty="0" smtClean="0"/>
              <a:t>U. S. Naval Research Laboratory</a:t>
            </a:r>
            <a:endParaRPr lang="en-US" sz="2800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347C-15A7-4C1D-8C0A-8C34A1E44E66}" type="slidenum">
              <a:rPr lang="en-US" smtClean="0"/>
              <a:t>1</a:t>
            </a:fld>
            <a:endParaRPr lang="en-US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72989" y="150607"/>
            <a:ext cx="9144000" cy="10865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389991" y="366708"/>
            <a:ext cx="69099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APS DPP Mini-Conference on Nonlinear Effects in </a:t>
            </a:r>
            <a:r>
              <a:rPr lang="en-US" sz="2800" dirty="0" err="1" smtClean="0"/>
              <a:t>Geospace</a:t>
            </a:r>
            <a:r>
              <a:rPr lang="en-US" sz="2800" dirty="0" smtClean="0"/>
              <a:t> Plasmas  November 9, 2015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3618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9" y="43473"/>
            <a:ext cx="10515600" cy="1101726"/>
          </a:xfrm>
        </p:spPr>
        <p:txBody>
          <a:bodyPr>
            <a:normAutofit/>
          </a:bodyPr>
          <a:lstStyle/>
          <a:p>
            <a:r>
              <a:rPr lang="en-US" b="1" dirty="0" smtClean="0"/>
              <a:t>Effect of ion flow shear on EIC waves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85385" y="6338765"/>
            <a:ext cx="2743200" cy="365125"/>
          </a:xfrm>
        </p:spPr>
        <p:txBody>
          <a:bodyPr/>
          <a:lstStyle/>
          <a:p>
            <a:fld id="{B99A347C-15A7-4C1D-8C0A-8C34A1E44E66}" type="slidenum">
              <a:rPr lang="en-US" smtClean="0">
                <a:solidFill>
                  <a:schemeClr val="tx1"/>
                </a:solidFill>
              </a:rPr>
              <a:t>10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831" y="680924"/>
            <a:ext cx="5638800" cy="4152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roup 10"/>
          <p:cNvGrpSpPr/>
          <p:nvPr/>
        </p:nvGrpSpPr>
        <p:grpSpPr>
          <a:xfrm>
            <a:off x="491514" y="1000711"/>
            <a:ext cx="5538055" cy="3971925"/>
            <a:chOff x="327128" y="1077415"/>
            <a:chExt cx="5538055" cy="3971925"/>
          </a:xfrm>
        </p:grpSpPr>
        <p:pic>
          <p:nvPicPr>
            <p:cNvPr id="3" name="Picture 2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128" y="1077415"/>
              <a:ext cx="4619625" cy="397192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" name="Group 9"/>
            <p:cNvGrpSpPr/>
            <p:nvPr/>
          </p:nvGrpSpPr>
          <p:grpSpPr>
            <a:xfrm>
              <a:off x="2850154" y="1145199"/>
              <a:ext cx="3015029" cy="731227"/>
              <a:chOff x="3051296" y="1572723"/>
              <a:chExt cx="3015029" cy="731227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5169510" y="1572723"/>
                <a:ext cx="896815" cy="731227"/>
                <a:chOff x="4264269" y="1352550"/>
                <a:chExt cx="896815" cy="731227"/>
              </a:xfrm>
            </p:grpSpPr>
            <p:cxnSp>
              <p:nvCxnSpPr>
                <p:cNvPr id="6" name="Straight Connector 5"/>
                <p:cNvCxnSpPr/>
                <p:nvPr/>
              </p:nvCxnSpPr>
              <p:spPr>
                <a:xfrm>
                  <a:off x="4264269" y="1714500"/>
                  <a:ext cx="896815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>
                  <a:off x="4264269" y="1352550"/>
                  <a:ext cx="0" cy="731227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" name="Freeform 11"/>
              <p:cNvSpPr/>
              <p:nvPr/>
            </p:nvSpPr>
            <p:spPr>
              <a:xfrm>
                <a:off x="3051296" y="1714125"/>
                <a:ext cx="2074985" cy="448425"/>
              </a:xfrm>
              <a:custGeom>
                <a:avLst/>
                <a:gdLst>
                  <a:gd name="connsiteX0" fmla="*/ 2162908 w 2162908"/>
                  <a:gd name="connsiteY0" fmla="*/ 210347 h 465327"/>
                  <a:gd name="connsiteX1" fmla="*/ 1846385 w 2162908"/>
                  <a:gd name="connsiteY1" fmla="*/ 8124 h 465327"/>
                  <a:gd name="connsiteX2" fmla="*/ 1626577 w 2162908"/>
                  <a:gd name="connsiteY2" fmla="*/ 456532 h 465327"/>
                  <a:gd name="connsiteX3" fmla="*/ 1354016 w 2162908"/>
                  <a:gd name="connsiteY3" fmla="*/ 43294 h 465327"/>
                  <a:gd name="connsiteX4" fmla="*/ 1125416 w 2162908"/>
                  <a:gd name="connsiteY4" fmla="*/ 447740 h 465327"/>
                  <a:gd name="connsiteX5" fmla="*/ 888024 w 2162908"/>
                  <a:gd name="connsiteY5" fmla="*/ 16917 h 465327"/>
                  <a:gd name="connsiteX6" fmla="*/ 668216 w 2162908"/>
                  <a:gd name="connsiteY6" fmla="*/ 465324 h 465327"/>
                  <a:gd name="connsiteX7" fmla="*/ 439616 w 2162908"/>
                  <a:gd name="connsiteY7" fmla="*/ 25709 h 465327"/>
                  <a:gd name="connsiteX8" fmla="*/ 254977 w 2162908"/>
                  <a:gd name="connsiteY8" fmla="*/ 456532 h 465327"/>
                  <a:gd name="connsiteX9" fmla="*/ 123093 w 2162908"/>
                  <a:gd name="connsiteY9" fmla="*/ 210347 h 465327"/>
                  <a:gd name="connsiteX10" fmla="*/ 0 w 2162908"/>
                  <a:gd name="connsiteY10" fmla="*/ 227932 h 465327"/>
                  <a:gd name="connsiteX0" fmla="*/ 2162908 w 2162908"/>
                  <a:gd name="connsiteY0" fmla="*/ 267375 h 460809"/>
                  <a:gd name="connsiteX1" fmla="*/ 1846385 w 2162908"/>
                  <a:gd name="connsiteY1" fmla="*/ 3606 h 460809"/>
                  <a:gd name="connsiteX2" fmla="*/ 1626577 w 2162908"/>
                  <a:gd name="connsiteY2" fmla="*/ 452014 h 460809"/>
                  <a:gd name="connsiteX3" fmla="*/ 1354016 w 2162908"/>
                  <a:gd name="connsiteY3" fmla="*/ 38776 h 460809"/>
                  <a:gd name="connsiteX4" fmla="*/ 1125416 w 2162908"/>
                  <a:gd name="connsiteY4" fmla="*/ 443222 h 460809"/>
                  <a:gd name="connsiteX5" fmla="*/ 888024 w 2162908"/>
                  <a:gd name="connsiteY5" fmla="*/ 12399 h 460809"/>
                  <a:gd name="connsiteX6" fmla="*/ 668216 w 2162908"/>
                  <a:gd name="connsiteY6" fmla="*/ 460806 h 460809"/>
                  <a:gd name="connsiteX7" fmla="*/ 439616 w 2162908"/>
                  <a:gd name="connsiteY7" fmla="*/ 21191 h 460809"/>
                  <a:gd name="connsiteX8" fmla="*/ 254977 w 2162908"/>
                  <a:gd name="connsiteY8" fmla="*/ 452014 h 460809"/>
                  <a:gd name="connsiteX9" fmla="*/ 123093 w 2162908"/>
                  <a:gd name="connsiteY9" fmla="*/ 205829 h 460809"/>
                  <a:gd name="connsiteX10" fmla="*/ 0 w 2162908"/>
                  <a:gd name="connsiteY10" fmla="*/ 223414 h 460809"/>
                  <a:gd name="connsiteX0" fmla="*/ 2162908 w 2162908"/>
                  <a:gd name="connsiteY0" fmla="*/ 254991 h 448425"/>
                  <a:gd name="connsiteX1" fmla="*/ 1855177 w 2162908"/>
                  <a:gd name="connsiteY1" fmla="*/ 35184 h 448425"/>
                  <a:gd name="connsiteX2" fmla="*/ 1626577 w 2162908"/>
                  <a:gd name="connsiteY2" fmla="*/ 439630 h 448425"/>
                  <a:gd name="connsiteX3" fmla="*/ 1354016 w 2162908"/>
                  <a:gd name="connsiteY3" fmla="*/ 26392 h 448425"/>
                  <a:gd name="connsiteX4" fmla="*/ 1125416 w 2162908"/>
                  <a:gd name="connsiteY4" fmla="*/ 430838 h 448425"/>
                  <a:gd name="connsiteX5" fmla="*/ 888024 w 2162908"/>
                  <a:gd name="connsiteY5" fmla="*/ 15 h 448425"/>
                  <a:gd name="connsiteX6" fmla="*/ 668216 w 2162908"/>
                  <a:gd name="connsiteY6" fmla="*/ 448422 h 448425"/>
                  <a:gd name="connsiteX7" fmla="*/ 439616 w 2162908"/>
                  <a:gd name="connsiteY7" fmla="*/ 8807 h 448425"/>
                  <a:gd name="connsiteX8" fmla="*/ 254977 w 2162908"/>
                  <a:gd name="connsiteY8" fmla="*/ 439630 h 448425"/>
                  <a:gd name="connsiteX9" fmla="*/ 123093 w 2162908"/>
                  <a:gd name="connsiteY9" fmla="*/ 193445 h 448425"/>
                  <a:gd name="connsiteX10" fmla="*/ 0 w 2162908"/>
                  <a:gd name="connsiteY10" fmla="*/ 211030 h 448425"/>
                  <a:gd name="connsiteX0" fmla="*/ 2074985 w 2074985"/>
                  <a:gd name="connsiteY0" fmla="*/ 246199 h 448425"/>
                  <a:gd name="connsiteX1" fmla="*/ 1855177 w 2074985"/>
                  <a:gd name="connsiteY1" fmla="*/ 35184 h 448425"/>
                  <a:gd name="connsiteX2" fmla="*/ 1626577 w 2074985"/>
                  <a:gd name="connsiteY2" fmla="*/ 439630 h 448425"/>
                  <a:gd name="connsiteX3" fmla="*/ 1354016 w 2074985"/>
                  <a:gd name="connsiteY3" fmla="*/ 26392 h 448425"/>
                  <a:gd name="connsiteX4" fmla="*/ 1125416 w 2074985"/>
                  <a:gd name="connsiteY4" fmla="*/ 430838 h 448425"/>
                  <a:gd name="connsiteX5" fmla="*/ 888024 w 2074985"/>
                  <a:gd name="connsiteY5" fmla="*/ 15 h 448425"/>
                  <a:gd name="connsiteX6" fmla="*/ 668216 w 2074985"/>
                  <a:gd name="connsiteY6" fmla="*/ 448422 h 448425"/>
                  <a:gd name="connsiteX7" fmla="*/ 439616 w 2074985"/>
                  <a:gd name="connsiteY7" fmla="*/ 8807 h 448425"/>
                  <a:gd name="connsiteX8" fmla="*/ 254977 w 2074985"/>
                  <a:gd name="connsiteY8" fmla="*/ 439630 h 448425"/>
                  <a:gd name="connsiteX9" fmla="*/ 123093 w 2074985"/>
                  <a:gd name="connsiteY9" fmla="*/ 193445 h 448425"/>
                  <a:gd name="connsiteX10" fmla="*/ 0 w 2074985"/>
                  <a:gd name="connsiteY10" fmla="*/ 211030 h 448425"/>
                  <a:gd name="connsiteX0" fmla="*/ 2074985 w 2074985"/>
                  <a:gd name="connsiteY0" fmla="*/ 246199 h 448425"/>
                  <a:gd name="connsiteX1" fmla="*/ 1855177 w 2074985"/>
                  <a:gd name="connsiteY1" fmla="*/ 35184 h 448425"/>
                  <a:gd name="connsiteX2" fmla="*/ 1626577 w 2074985"/>
                  <a:gd name="connsiteY2" fmla="*/ 439630 h 448425"/>
                  <a:gd name="connsiteX3" fmla="*/ 1354016 w 2074985"/>
                  <a:gd name="connsiteY3" fmla="*/ 26392 h 448425"/>
                  <a:gd name="connsiteX4" fmla="*/ 1125416 w 2074985"/>
                  <a:gd name="connsiteY4" fmla="*/ 430838 h 448425"/>
                  <a:gd name="connsiteX5" fmla="*/ 888024 w 2074985"/>
                  <a:gd name="connsiteY5" fmla="*/ 15 h 448425"/>
                  <a:gd name="connsiteX6" fmla="*/ 668216 w 2074985"/>
                  <a:gd name="connsiteY6" fmla="*/ 448422 h 448425"/>
                  <a:gd name="connsiteX7" fmla="*/ 439616 w 2074985"/>
                  <a:gd name="connsiteY7" fmla="*/ 8807 h 448425"/>
                  <a:gd name="connsiteX8" fmla="*/ 254977 w 2074985"/>
                  <a:gd name="connsiteY8" fmla="*/ 439630 h 448425"/>
                  <a:gd name="connsiteX9" fmla="*/ 123093 w 2074985"/>
                  <a:gd name="connsiteY9" fmla="*/ 193445 h 448425"/>
                  <a:gd name="connsiteX10" fmla="*/ 0 w 2074985"/>
                  <a:gd name="connsiteY10" fmla="*/ 184653 h 448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74985" h="448425">
                    <a:moveTo>
                      <a:pt x="2074985" y="246199"/>
                    </a:moveTo>
                    <a:cubicBezTo>
                      <a:pt x="1961417" y="124572"/>
                      <a:pt x="1929912" y="2946"/>
                      <a:pt x="1855177" y="35184"/>
                    </a:cubicBezTo>
                    <a:cubicBezTo>
                      <a:pt x="1780442" y="67422"/>
                      <a:pt x="1710104" y="441095"/>
                      <a:pt x="1626577" y="439630"/>
                    </a:cubicBezTo>
                    <a:cubicBezTo>
                      <a:pt x="1543050" y="438165"/>
                      <a:pt x="1437543" y="27857"/>
                      <a:pt x="1354016" y="26392"/>
                    </a:cubicBezTo>
                    <a:cubicBezTo>
                      <a:pt x="1270489" y="24927"/>
                      <a:pt x="1203081" y="435234"/>
                      <a:pt x="1125416" y="430838"/>
                    </a:cubicBezTo>
                    <a:cubicBezTo>
                      <a:pt x="1047751" y="426442"/>
                      <a:pt x="964224" y="-2916"/>
                      <a:pt x="888024" y="15"/>
                    </a:cubicBezTo>
                    <a:cubicBezTo>
                      <a:pt x="811824" y="2946"/>
                      <a:pt x="742951" y="446957"/>
                      <a:pt x="668216" y="448422"/>
                    </a:cubicBezTo>
                    <a:cubicBezTo>
                      <a:pt x="593481" y="449887"/>
                      <a:pt x="508489" y="10272"/>
                      <a:pt x="439616" y="8807"/>
                    </a:cubicBezTo>
                    <a:cubicBezTo>
                      <a:pt x="370743" y="7342"/>
                      <a:pt x="307731" y="408857"/>
                      <a:pt x="254977" y="439630"/>
                    </a:cubicBezTo>
                    <a:cubicBezTo>
                      <a:pt x="202223" y="470403"/>
                      <a:pt x="165589" y="235941"/>
                      <a:pt x="123093" y="193445"/>
                    </a:cubicBezTo>
                    <a:cubicBezTo>
                      <a:pt x="80597" y="150949"/>
                      <a:pt x="40298" y="156810"/>
                      <a:pt x="0" y="184653"/>
                    </a:cubicBez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Freeform 12"/>
            <p:cNvSpPr/>
            <p:nvPr/>
          </p:nvSpPr>
          <p:spPr>
            <a:xfrm>
              <a:off x="1307419" y="1867263"/>
              <a:ext cx="2488223" cy="2655277"/>
            </a:xfrm>
            <a:custGeom>
              <a:avLst/>
              <a:gdLst>
                <a:gd name="connsiteX0" fmla="*/ 0 w 2488223"/>
                <a:gd name="connsiteY0" fmla="*/ 2655277 h 2655277"/>
                <a:gd name="connsiteX1" fmla="*/ 219808 w 2488223"/>
                <a:gd name="connsiteY1" fmla="*/ 2620108 h 2655277"/>
                <a:gd name="connsiteX2" fmla="*/ 378069 w 2488223"/>
                <a:gd name="connsiteY2" fmla="*/ 2646485 h 2655277"/>
                <a:gd name="connsiteX3" fmla="*/ 457200 w 2488223"/>
                <a:gd name="connsiteY3" fmla="*/ 2488223 h 2655277"/>
                <a:gd name="connsiteX4" fmla="*/ 659423 w 2488223"/>
                <a:gd name="connsiteY4" fmla="*/ 1828800 h 2655277"/>
                <a:gd name="connsiteX5" fmla="*/ 738554 w 2488223"/>
                <a:gd name="connsiteY5" fmla="*/ 1547446 h 2655277"/>
                <a:gd name="connsiteX6" fmla="*/ 905608 w 2488223"/>
                <a:gd name="connsiteY6" fmla="*/ 2409092 h 2655277"/>
                <a:gd name="connsiteX7" fmla="*/ 1090246 w 2488223"/>
                <a:gd name="connsiteY7" fmla="*/ 2224454 h 2655277"/>
                <a:gd name="connsiteX8" fmla="*/ 1204546 w 2488223"/>
                <a:gd name="connsiteY8" fmla="*/ 2250831 h 2655277"/>
                <a:gd name="connsiteX9" fmla="*/ 1371600 w 2488223"/>
                <a:gd name="connsiteY9" fmla="*/ 2118946 h 2655277"/>
                <a:gd name="connsiteX10" fmla="*/ 1556238 w 2488223"/>
                <a:gd name="connsiteY10" fmla="*/ 1828800 h 2655277"/>
                <a:gd name="connsiteX11" fmla="*/ 1714500 w 2488223"/>
                <a:gd name="connsiteY11" fmla="*/ 1573823 h 2655277"/>
                <a:gd name="connsiteX12" fmla="*/ 1863969 w 2488223"/>
                <a:gd name="connsiteY12" fmla="*/ 1028700 h 2655277"/>
                <a:gd name="connsiteX13" fmla="*/ 1995854 w 2488223"/>
                <a:gd name="connsiteY13" fmla="*/ 782516 h 2655277"/>
                <a:gd name="connsiteX14" fmla="*/ 2162908 w 2488223"/>
                <a:gd name="connsiteY14" fmla="*/ 131885 h 2655277"/>
                <a:gd name="connsiteX15" fmla="*/ 2356338 w 2488223"/>
                <a:gd name="connsiteY15" fmla="*/ 0 h 2655277"/>
                <a:gd name="connsiteX16" fmla="*/ 2488223 w 2488223"/>
                <a:gd name="connsiteY16" fmla="*/ 8792 h 2655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88223" h="2655277">
                  <a:moveTo>
                    <a:pt x="0" y="2655277"/>
                  </a:moveTo>
                  <a:lnTo>
                    <a:pt x="219808" y="2620108"/>
                  </a:lnTo>
                  <a:lnTo>
                    <a:pt x="378069" y="2646485"/>
                  </a:lnTo>
                  <a:lnTo>
                    <a:pt x="457200" y="2488223"/>
                  </a:lnTo>
                  <a:lnTo>
                    <a:pt x="659423" y="1828800"/>
                  </a:lnTo>
                  <a:lnTo>
                    <a:pt x="738554" y="1547446"/>
                  </a:lnTo>
                  <a:lnTo>
                    <a:pt x="905608" y="2409092"/>
                  </a:lnTo>
                  <a:lnTo>
                    <a:pt x="1090246" y="2224454"/>
                  </a:lnTo>
                  <a:lnTo>
                    <a:pt x="1204546" y="2250831"/>
                  </a:lnTo>
                  <a:lnTo>
                    <a:pt x="1371600" y="2118946"/>
                  </a:lnTo>
                  <a:lnTo>
                    <a:pt x="1556238" y="1828800"/>
                  </a:lnTo>
                  <a:lnTo>
                    <a:pt x="1714500" y="1573823"/>
                  </a:lnTo>
                  <a:lnTo>
                    <a:pt x="1863969" y="1028700"/>
                  </a:lnTo>
                  <a:lnTo>
                    <a:pt x="1995854" y="782516"/>
                  </a:lnTo>
                  <a:lnTo>
                    <a:pt x="2162908" y="131885"/>
                  </a:lnTo>
                  <a:lnTo>
                    <a:pt x="2356338" y="0"/>
                  </a:lnTo>
                  <a:lnTo>
                    <a:pt x="2488223" y="8792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0" y="6488668"/>
            <a:ext cx="2667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POP 11 4501 2004 FIG 2ab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117782" y="3414663"/>
            <a:ext cx="17061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No ion</a:t>
            </a:r>
          </a:p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flow shear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3349375" y="3328827"/>
            <a:ext cx="431515" cy="369870"/>
          </a:xfrm>
          <a:custGeom>
            <a:avLst/>
            <a:gdLst>
              <a:gd name="connsiteX0" fmla="*/ 431515 w 431515"/>
              <a:gd name="connsiteY0" fmla="*/ 369870 h 369870"/>
              <a:gd name="connsiteX1" fmla="*/ 82194 w 431515"/>
              <a:gd name="connsiteY1" fmla="*/ 359595 h 369870"/>
              <a:gd name="connsiteX2" fmla="*/ 0 w 431515"/>
              <a:gd name="connsiteY2" fmla="*/ 0 h 369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1515" h="369870">
                <a:moveTo>
                  <a:pt x="431515" y="369870"/>
                </a:moveTo>
                <a:lnTo>
                  <a:pt x="82194" y="359595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036623" y="5058472"/>
            <a:ext cx="9617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When the ion flow with shear is present, EIC waves (fundamental mode shown) are amplified in the regions of strong shear.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0433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895" y="17246"/>
            <a:ext cx="10515600" cy="1325563"/>
          </a:xfrm>
          <a:noFill/>
        </p:spPr>
        <p:txBody>
          <a:bodyPr/>
          <a:lstStyle/>
          <a:p>
            <a:r>
              <a:rPr lang="en-US" b="1" dirty="0" smtClean="0"/>
              <a:t>Results for higher cyclotron harmonics 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83394" y="1690688"/>
            <a:ext cx="5812605" cy="4062840"/>
          </a:xfrm>
        </p:spPr>
        <p:txBody>
          <a:bodyPr/>
          <a:lstStyle/>
          <a:p>
            <a:r>
              <a:rPr lang="en-US" dirty="0" smtClean="0"/>
              <a:t>The spectrum of amplified EIC waves when the input frequency to the antenna was swept up to 200 kHz. </a:t>
            </a:r>
          </a:p>
          <a:p>
            <a:r>
              <a:rPr lang="en-US" dirty="0" smtClean="0"/>
              <a:t>The higher harmonic modes are amplified by the same value of the ion shear parameter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347C-15A7-4C1D-8C0A-8C34A1E44E66}" type="slidenum">
              <a:rPr lang="en-US" smtClean="0">
                <a:solidFill>
                  <a:schemeClr val="tx1"/>
                </a:solidFill>
              </a:rPr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8" name="Picture 1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1320" y="1861212"/>
            <a:ext cx="4616175" cy="37217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4970" y="6108034"/>
            <a:ext cx="2435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POP 11 4501 2004 FIG 3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7573921"/>
              </p:ext>
            </p:extLst>
          </p:nvPr>
        </p:nvGraphicFramePr>
        <p:xfrm>
          <a:off x="1897063" y="4456113"/>
          <a:ext cx="2100262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4" imgW="1066680" imgH="444240" progId="Equation.DSMT4">
                  <p:embed/>
                </p:oleObj>
              </mc:Choice>
              <mc:Fallback>
                <p:oleObj name="Equation" r:id="rId4" imgW="10666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97063" y="4456113"/>
                        <a:ext cx="2100262" cy="874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761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341" y="178932"/>
            <a:ext cx="10515600" cy="1325563"/>
          </a:xfrm>
        </p:spPr>
        <p:txBody>
          <a:bodyPr/>
          <a:lstStyle/>
          <a:p>
            <a:r>
              <a:rPr lang="en-US" b="1" dirty="0" smtClean="0"/>
              <a:t>Amplification of cyclotron harmonics for a broadband input signal</a:t>
            </a:r>
            <a:endParaRPr lang="en-US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43078" y="1882726"/>
            <a:ext cx="5244101" cy="4351338"/>
          </a:xfrm>
        </p:spPr>
        <p:txBody>
          <a:bodyPr/>
          <a:lstStyle/>
          <a:p>
            <a:r>
              <a:rPr lang="en-US" dirty="0" smtClean="0"/>
              <a:t>A broadband signal was applied to an RF amplifier in the frequency range of a few kHz up to 1 </a:t>
            </a:r>
            <a:r>
              <a:rPr lang="en-US" dirty="0" err="1" smtClean="0"/>
              <a:t>MHz.</a:t>
            </a:r>
            <a:r>
              <a:rPr lang="en-US" dirty="0" smtClean="0"/>
              <a:t>  This signal was then fed to the antenna in the plasma.</a:t>
            </a:r>
          </a:p>
          <a:p>
            <a:r>
              <a:rPr lang="en-US" dirty="0" smtClean="0"/>
              <a:t>When the ion flow with shear was ON, selective amplification of the cyclotron harmonics was observed.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347C-15A7-4C1D-8C0A-8C34A1E44E66}" type="slidenum">
              <a:rPr lang="en-US" smtClean="0">
                <a:solidFill>
                  <a:schemeClr val="tx1"/>
                </a:solidFill>
              </a:rPr>
              <a:t>12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6341" y="6352143"/>
            <a:ext cx="2920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POP 13, 012901 (2006)  FIG 3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788" y="1654204"/>
            <a:ext cx="6323750" cy="469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51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621" y="114959"/>
            <a:ext cx="11609073" cy="727011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Spiky potential waveforms for multiharmonic EIC waves</a:t>
            </a:r>
            <a:endParaRPr lang="en-US" sz="4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76592" y="6356349"/>
            <a:ext cx="2743200" cy="365125"/>
          </a:xfrm>
        </p:spPr>
        <p:txBody>
          <a:bodyPr/>
          <a:lstStyle/>
          <a:p>
            <a:fld id="{B99A347C-15A7-4C1D-8C0A-8C34A1E44E66}" type="slidenum">
              <a:rPr lang="en-US" smtClean="0">
                <a:solidFill>
                  <a:schemeClr val="tx1"/>
                </a:solidFill>
              </a:rPr>
              <a:t>13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519" y="3861736"/>
            <a:ext cx="3246597" cy="2873335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352855" y="950413"/>
            <a:ext cx="3643094" cy="2928416"/>
            <a:chOff x="0" y="968860"/>
            <a:chExt cx="3643094" cy="292841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968860"/>
              <a:ext cx="3643094" cy="246741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52450" y="3250945"/>
              <a:ext cx="28424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0                   0.1                  0.2</a:t>
              </a:r>
            </a:p>
            <a:p>
              <a:r>
                <a:rPr lang="en-US" dirty="0"/>
                <a:t> </a:t>
              </a:r>
              <a:r>
                <a:rPr lang="en-US" dirty="0" smtClean="0"/>
                <a:t>                 time (ms)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923707" y="903924"/>
            <a:ext cx="3790211" cy="2876143"/>
            <a:chOff x="3617155" y="872046"/>
            <a:chExt cx="3511374" cy="2795953"/>
          </a:xfrm>
        </p:grpSpPr>
        <p:grpSp>
          <p:nvGrpSpPr>
            <p:cNvPr id="17" name="Group 16"/>
            <p:cNvGrpSpPr/>
            <p:nvPr/>
          </p:nvGrpSpPr>
          <p:grpSpPr>
            <a:xfrm>
              <a:off x="3617155" y="872046"/>
              <a:ext cx="3511374" cy="2795953"/>
              <a:chOff x="7824422" y="940778"/>
              <a:chExt cx="4176346" cy="3301771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24422" y="940778"/>
                <a:ext cx="4176346" cy="2554426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22871" y="3653464"/>
                <a:ext cx="3089242" cy="589085"/>
              </a:xfrm>
              <a:prstGeom prst="rect">
                <a:avLst/>
              </a:prstGeom>
            </p:spPr>
          </p:pic>
        </p:grpSp>
        <p:sp>
          <p:nvSpPr>
            <p:cNvPr id="13" name="TextBox 12"/>
            <p:cNvSpPr txBox="1"/>
            <p:nvPr/>
          </p:nvSpPr>
          <p:spPr>
            <a:xfrm>
              <a:off x="4319843" y="3028045"/>
              <a:ext cx="2780356" cy="62831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0                     0.1                   0.2</a:t>
              </a:r>
            </a:p>
            <a:p>
              <a:r>
                <a:rPr lang="en-US" dirty="0"/>
                <a:t> </a:t>
              </a:r>
              <a:r>
                <a:rPr lang="en-US" dirty="0" smtClean="0"/>
                <a:t>                 time (ms)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069772" y="903924"/>
            <a:ext cx="3853935" cy="2974905"/>
            <a:chOff x="7458707" y="985187"/>
            <a:chExt cx="3458310" cy="26357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58707" y="985187"/>
              <a:ext cx="3458310" cy="2176972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8152342" y="3048252"/>
              <a:ext cx="2740529" cy="5726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0                      0.1                   0.2</a:t>
              </a:r>
            </a:p>
            <a:p>
              <a:r>
                <a:rPr lang="en-US" dirty="0"/>
                <a:t> </a:t>
              </a:r>
              <a:r>
                <a:rPr lang="en-US" dirty="0" smtClean="0"/>
                <a:t>                 time (ms)</a:t>
              </a:r>
              <a:endParaRPr lang="en-US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995158" y="4292079"/>
            <a:ext cx="52045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time separation between the pulses</a:t>
            </a:r>
          </a:p>
          <a:p>
            <a:r>
              <a:rPr lang="en-US" sz="2400" dirty="0"/>
              <a:t>s</a:t>
            </a:r>
            <a:r>
              <a:rPr lang="en-US" sz="2400" dirty="0" smtClean="0"/>
              <a:t>cales inversely with the gyro-period.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35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5406" y="77930"/>
            <a:ext cx="10515600" cy="948888"/>
          </a:xfrm>
        </p:spPr>
        <p:txBody>
          <a:bodyPr/>
          <a:lstStyle/>
          <a:p>
            <a:r>
              <a:rPr lang="en-US" b="1" dirty="0" smtClean="0"/>
              <a:t>Experimental and model time series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942716" y="1046769"/>
            <a:ext cx="5934209" cy="5329532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Model time series: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with</a:t>
            </a:r>
          </a:p>
          <a:p>
            <a:pPr marL="0" indent="0">
              <a:buNone/>
            </a:pPr>
            <a:r>
              <a:rPr lang="en-US" dirty="0" smtClean="0"/>
              <a:t>   and measured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/>
              <a:t>values </a:t>
            </a:r>
            <a:endParaRPr lang="en-US" dirty="0"/>
          </a:p>
          <a:p>
            <a:r>
              <a:rPr lang="en-US" dirty="0" smtClean="0"/>
              <a:t>The model time series (</a:t>
            </a:r>
            <a:r>
              <a:rPr lang="en-US" i="1" dirty="0" smtClean="0"/>
              <a:t>linear superposition</a:t>
            </a:r>
            <a:r>
              <a:rPr lang="en-US" dirty="0" smtClean="0"/>
              <a:t>) reproduces the general features of the observed time series</a:t>
            </a:r>
          </a:p>
          <a:p>
            <a:r>
              <a:rPr lang="en-US" i="1" dirty="0" smtClean="0"/>
              <a:t>Phase locking </a:t>
            </a:r>
            <a:r>
              <a:rPr lang="en-US" dirty="0" smtClean="0"/>
              <a:t>of the </a:t>
            </a:r>
            <a:r>
              <a:rPr lang="en-US" i="1" dirty="0" err="1" smtClean="0">
                <a:latin typeface="Symbol" panose="05050102010706020507" pitchFamily="18" charset="2"/>
              </a:rPr>
              <a:t>j</a:t>
            </a:r>
            <a:r>
              <a:rPr lang="en-US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-25000" dirty="0" smtClean="0"/>
              <a:t> </a:t>
            </a:r>
            <a:r>
              <a:rPr lang="en-US" dirty="0" smtClean="0"/>
              <a:t>are required to reproduce the experimental time series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33725" y="6373340"/>
            <a:ext cx="2743200" cy="365125"/>
          </a:xfrm>
        </p:spPr>
        <p:txBody>
          <a:bodyPr/>
          <a:lstStyle/>
          <a:p>
            <a:fld id="{B99A347C-15A7-4C1D-8C0A-8C34A1E44E66}" type="slidenum">
              <a:rPr lang="en-US" smtClean="0">
                <a:solidFill>
                  <a:schemeClr val="tx1"/>
                </a:solidFill>
              </a:rPr>
              <a:t>14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68" y="1026818"/>
            <a:ext cx="5782093" cy="45212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1163" y="6171684"/>
            <a:ext cx="2920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POP 13, 012901 (2006)  FIG 4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0858170"/>
              </p:ext>
            </p:extLst>
          </p:nvPr>
        </p:nvGraphicFramePr>
        <p:xfrm>
          <a:off x="7099784" y="1581536"/>
          <a:ext cx="3391165" cy="873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" name="Equation" r:id="rId4" imgW="1676160" imgH="431640" progId="Equation.DSMT4">
                  <p:embed/>
                </p:oleObj>
              </mc:Choice>
              <mc:Fallback>
                <p:oleObj name="Equation" r:id="rId4" imgW="16761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99784" y="1581536"/>
                        <a:ext cx="3391165" cy="8734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4813017"/>
              </p:ext>
            </p:extLst>
          </p:nvPr>
        </p:nvGraphicFramePr>
        <p:xfrm>
          <a:off x="7316656" y="2634620"/>
          <a:ext cx="3513137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" name="Equation" r:id="rId6" imgW="1688760" imgH="253800" progId="Equation.DSMT4">
                  <p:embed/>
                </p:oleObj>
              </mc:Choice>
              <mc:Fallback>
                <p:oleObj name="Equation" r:id="rId6" imgW="16887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316656" y="2634620"/>
                        <a:ext cx="3513137" cy="528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397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608" y="50801"/>
            <a:ext cx="10515600" cy="1325563"/>
          </a:xfrm>
        </p:spPr>
        <p:txBody>
          <a:bodyPr/>
          <a:lstStyle/>
          <a:p>
            <a:r>
              <a:rPr lang="en-US" b="1" dirty="0" smtClean="0"/>
              <a:t>Summary and Conclusions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179" y="1376364"/>
            <a:ext cx="10309459" cy="42366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The results of the experiments presented here show the critical role that parallel ion flow with transverse shear plays in the generation of multiple-harmonic EIC waves, and spiky electric potential structures:</a:t>
            </a:r>
          </a:p>
          <a:p>
            <a:pPr lvl="1"/>
            <a:r>
              <a:rPr lang="en-US" sz="2800" dirty="0" smtClean="0"/>
              <a:t>Ion cyclotron waves can grow in a plasma with magnetic field-aligned ion flow and transverse shear and </a:t>
            </a:r>
            <a:r>
              <a:rPr lang="en-US" sz="2800" u="sng" dirty="0" smtClean="0"/>
              <a:t>no</a:t>
            </a:r>
            <a:r>
              <a:rPr lang="en-US" sz="2800" dirty="0" smtClean="0"/>
              <a:t> electron drift (FAC)</a:t>
            </a:r>
          </a:p>
          <a:p>
            <a:pPr lvl="1"/>
            <a:r>
              <a:rPr lang="en-US" sz="2800" dirty="0" smtClean="0"/>
              <a:t>Ion flow with transverse shear can excite multiple cyclotron harmonics</a:t>
            </a:r>
          </a:p>
          <a:p>
            <a:pPr lvl="1"/>
            <a:r>
              <a:rPr lang="en-US" sz="2800" dirty="0" smtClean="0"/>
              <a:t>Multiple cyclotron harmonic waves of comparable amplitude can combine </a:t>
            </a:r>
            <a:r>
              <a:rPr lang="en-US" sz="2800" u="sng" dirty="0" smtClean="0"/>
              <a:t>linearly</a:t>
            </a:r>
            <a:r>
              <a:rPr lang="en-US" sz="2800" dirty="0" smtClean="0"/>
              <a:t> to form spiky potential structures.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347C-15A7-4C1D-8C0A-8C34A1E44E66}" type="slidenum">
              <a:rPr lang="en-US" smtClean="0">
                <a:solidFill>
                  <a:schemeClr val="tx1"/>
                </a:solidFill>
              </a:rPr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32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61" y="66188"/>
            <a:ext cx="10515600" cy="883381"/>
          </a:xfrm>
        </p:spPr>
        <p:txBody>
          <a:bodyPr/>
          <a:lstStyle/>
          <a:p>
            <a:r>
              <a:rPr lang="en-US" b="1" dirty="0" smtClean="0"/>
              <a:t>Introduction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49569"/>
            <a:ext cx="10515600" cy="5463993"/>
          </a:xfrm>
        </p:spPr>
        <p:txBody>
          <a:bodyPr/>
          <a:lstStyle/>
          <a:p>
            <a:r>
              <a:rPr lang="en-US" dirty="0" smtClean="0"/>
              <a:t>Parallel electric fields now considered to be responsible for energizing auroral particles</a:t>
            </a:r>
          </a:p>
          <a:p>
            <a:r>
              <a:rPr lang="en-US" dirty="0" smtClean="0"/>
              <a:t>Spiky, repetitive electric field structures have been observed in the auroral region by the S3-3, Polar, Viking, </a:t>
            </a:r>
            <a:r>
              <a:rPr lang="en-US" dirty="0" err="1" smtClean="0"/>
              <a:t>Freja</a:t>
            </a:r>
            <a:r>
              <a:rPr lang="en-US" dirty="0" smtClean="0"/>
              <a:t>, and FAST satellites.</a:t>
            </a:r>
          </a:p>
          <a:p>
            <a:r>
              <a:rPr lang="en-US" dirty="0" smtClean="0"/>
              <a:t>These appear as either unipolar or bipolar pulses in high time resolution waveforms of the potential  difference between pairs of spheres deployed from the spacecraft.</a:t>
            </a:r>
          </a:p>
          <a:p>
            <a:r>
              <a:rPr lang="en-US" dirty="0" smtClean="0"/>
              <a:t>The repetition frequency of these pulses are just above the proton </a:t>
            </a:r>
            <a:r>
              <a:rPr lang="en-US" dirty="0" err="1" smtClean="0"/>
              <a:t>gyrofrequency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spiky electric field structures may play a key role in supporting the parallel electric fields. </a:t>
            </a:r>
          </a:p>
          <a:p>
            <a:r>
              <a:rPr lang="en-US" dirty="0" smtClean="0"/>
              <a:t>What is the origin of these spiky electric field structures?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347C-15A7-4C1D-8C0A-8C34A1E44E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3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01" y="49736"/>
            <a:ext cx="10515600" cy="1041645"/>
          </a:xfrm>
        </p:spPr>
        <p:txBody>
          <a:bodyPr/>
          <a:lstStyle/>
          <a:p>
            <a:r>
              <a:rPr lang="en-US" b="1" dirty="0" smtClean="0"/>
              <a:t>Background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401" y="896172"/>
            <a:ext cx="10946259" cy="5380892"/>
          </a:xfrm>
        </p:spPr>
        <p:txBody>
          <a:bodyPr/>
          <a:lstStyle/>
          <a:p>
            <a:r>
              <a:rPr lang="en-US" b="1" dirty="0" smtClean="0"/>
              <a:t>E</a:t>
            </a:r>
            <a:r>
              <a:rPr lang="en-US" dirty="0" smtClean="0"/>
              <a:t>lectrostatic </a:t>
            </a:r>
            <a:r>
              <a:rPr lang="en-US" b="1" dirty="0" smtClean="0"/>
              <a:t>I</a:t>
            </a:r>
            <a:r>
              <a:rPr lang="en-US" dirty="0" smtClean="0"/>
              <a:t>on </a:t>
            </a:r>
            <a:r>
              <a:rPr lang="en-US" b="1" dirty="0" smtClean="0"/>
              <a:t>C</a:t>
            </a:r>
            <a:r>
              <a:rPr lang="en-US" dirty="0" smtClean="0"/>
              <a:t>yclotron (EIC) waves have been observed in the Earth’s auroral region</a:t>
            </a:r>
          </a:p>
          <a:p>
            <a:r>
              <a:rPr lang="en-US" dirty="0" smtClean="0"/>
              <a:t>The theoretical work of </a:t>
            </a:r>
            <a:r>
              <a:rPr lang="en-US" dirty="0" err="1" smtClean="0"/>
              <a:t>Kindel</a:t>
            </a:r>
            <a:r>
              <a:rPr lang="en-US" dirty="0" smtClean="0"/>
              <a:t> and Kennel (1971) strongly influenced the interpretation of space plasma wave observations</a:t>
            </a:r>
          </a:p>
          <a:p>
            <a:r>
              <a:rPr lang="en-US" dirty="0" smtClean="0"/>
              <a:t>EIC waves driven by field-aligned currents (FAC) (electron drift)</a:t>
            </a:r>
          </a:p>
          <a:p>
            <a:pPr lvl="1"/>
            <a:r>
              <a:rPr lang="en-US" dirty="0" smtClean="0"/>
              <a:t>Critical drift for EIC instability:   </a:t>
            </a:r>
          </a:p>
          <a:p>
            <a:pPr lvl="1"/>
            <a:r>
              <a:rPr lang="en-US" dirty="0" smtClean="0"/>
              <a:t>Critical drift for ion acoustic instability:  </a:t>
            </a:r>
            <a:r>
              <a:rPr lang="en-US" baseline="-25000" dirty="0" smtClean="0"/>
              <a:t> </a:t>
            </a:r>
            <a:endParaRPr lang="en-US" dirty="0" smtClean="0"/>
          </a:p>
          <a:p>
            <a:r>
              <a:rPr lang="en-US" dirty="0" smtClean="0"/>
              <a:t>Upward currents typically </a:t>
            </a:r>
            <a:r>
              <a:rPr lang="en-US" i="1" dirty="0" smtClean="0"/>
              <a:t>subcritical</a:t>
            </a:r>
            <a:r>
              <a:rPr lang="en-US" dirty="0" smtClean="0"/>
              <a:t> in auroral region </a:t>
            </a:r>
          </a:p>
          <a:p>
            <a:r>
              <a:rPr lang="en-US" dirty="0" err="1" smtClean="0"/>
              <a:t>Ganguli</a:t>
            </a:r>
            <a:r>
              <a:rPr lang="en-US" dirty="0" smtClean="0"/>
              <a:t> et al showed in 1994 that EIC waves could grow, even in the absence of FAC, provided that inhomogeneous ion flows, i.e., ion flows parallel to B with transverse flow gradient, are taken into account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347C-15A7-4C1D-8C0A-8C34A1E44E66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4786719"/>
              </p:ext>
            </p:extLst>
          </p:nvPr>
        </p:nvGraphicFramePr>
        <p:xfrm>
          <a:off x="5072063" y="3130394"/>
          <a:ext cx="2047874" cy="455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Equation" r:id="rId3" imgW="1143000" imgH="253800" progId="Equation.DSMT4">
                  <p:embed/>
                </p:oleObj>
              </mc:Choice>
              <mc:Fallback>
                <p:oleObj name="Equation" r:id="rId3" imgW="11430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72063" y="3130394"/>
                        <a:ext cx="2047874" cy="4550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3764960"/>
              </p:ext>
            </p:extLst>
          </p:nvPr>
        </p:nvGraphicFramePr>
        <p:xfrm>
          <a:off x="6135936" y="3523930"/>
          <a:ext cx="1773693" cy="432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Equation" r:id="rId5" imgW="1041120" imgH="253800" progId="Equation.DSMT4">
                  <p:embed/>
                </p:oleObj>
              </mc:Choice>
              <mc:Fallback>
                <p:oleObj name="Equation" r:id="rId5" imgW="10411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35936" y="3523930"/>
                        <a:ext cx="1773693" cy="4326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737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878" y="82193"/>
            <a:ext cx="10515600" cy="1045788"/>
          </a:xfrm>
        </p:spPr>
        <p:txBody>
          <a:bodyPr/>
          <a:lstStyle/>
          <a:p>
            <a:r>
              <a:rPr lang="en-US" b="1" dirty="0" smtClean="0"/>
              <a:t>Inhomogeneous ion flow driven EIC waves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878" y="1278740"/>
            <a:ext cx="10782729" cy="4844658"/>
          </a:xfrm>
        </p:spPr>
        <p:txBody>
          <a:bodyPr>
            <a:normAutofit/>
          </a:bodyPr>
          <a:lstStyle/>
          <a:p>
            <a:r>
              <a:rPr lang="en-US" dirty="0" smtClean="0"/>
              <a:t>The presence of parallel ion flow with transverse shear can change the effect of cyclotron </a:t>
            </a:r>
            <a:r>
              <a:rPr lang="en-US" i="1" dirty="0" smtClean="0"/>
              <a:t>damping </a:t>
            </a:r>
            <a:r>
              <a:rPr lang="en-US" dirty="0" smtClean="0"/>
              <a:t>in the expression for the instability growth rate to </a:t>
            </a:r>
            <a:r>
              <a:rPr lang="en-US" i="1" dirty="0" smtClean="0"/>
              <a:t>growth</a:t>
            </a:r>
            <a:r>
              <a:rPr lang="en-US" dirty="0" smtClean="0"/>
              <a:t>, and thus provide an additional mechanism for EIC wave growth even in the absence of electron drifts.</a:t>
            </a:r>
          </a:p>
          <a:p>
            <a:r>
              <a:rPr lang="en-US" dirty="0" smtClean="0"/>
              <a:t>Furthermore, the critical shear for EIC wave excitation is approximately independent of the harmonic number, so that multiple harmonic modes can be excited simultaneously. </a:t>
            </a:r>
          </a:p>
          <a:p>
            <a:r>
              <a:rPr lang="en-US" dirty="0" smtClean="0"/>
              <a:t>The superposition of multiple cyclotron harmonics naturally results in the formation of spiky electric field structures.</a:t>
            </a:r>
          </a:p>
          <a:p>
            <a:r>
              <a:rPr lang="en-US" dirty="0" smtClean="0"/>
              <a:t>In the non-linear phase, these structures can produce cross field transport and ion energization.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347C-15A7-4C1D-8C0A-8C34A1E44E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377" y="0"/>
            <a:ext cx="4941277" cy="658942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4107" y="117330"/>
            <a:ext cx="4862146" cy="864378"/>
          </a:xfrm>
        </p:spPr>
        <p:txBody>
          <a:bodyPr/>
          <a:lstStyle/>
          <a:p>
            <a:r>
              <a:rPr lang="en-US" b="1" dirty="0" smtClean="0"/>
              <a:t>FAST observations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8921" y="1099038"/>
            <a:ext cx="6503379" cy="5328139"/>
          </a:xfrm>
        </p:spPr>
        <p:txBody>
          <a:bodyPr/>
          <a:lstStyle/>
          <a:p>
            <a:r>
              <a:rPr lang="en-US" dirty="0" smtClean="0"/>
              <a:t>Particle measurements show the presence of localized, intense ion fluxes (a) with strong perpendicular shear (b) associated with parallel plasma flows.  </a:t>
            </a:r>
          </a:p>
          <a:p>
            <a:r>
              <a:rPr lang="en-US" dirty="0" smtClean="0"/>
              <a:t>The wave spectrum (d) of the perpendicular electric field (c) shows a mixture of broadband and discreet features at harmonics of </a:t>
            </a:r>
            <a:r>
              <a:rPr lang="en-US" dirty="0" smtClean="0">
                <a:sym typeface="Symbol" panose="05050102010706020507" pitchFamily="18" charset="2"/>
              </a:rPr>
              <a:t></a:t>
            </a:r>
            <a:r>
              <a:rPr lang="en-US" baseline="-25000" dirty="0" smtClean="0">
                <a:sym typeface="Symbol" panose="05050102010706020507" pitchFamily="18" charset="2"/>
              </a:rPr>
              <a:t>H+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smtClean="0">
                <a:sym typeface="Symbol" panose="05050102010706020507" pitchFamily="18" charset="2"/>
              </a:rPr>
              <a:t>(f)</a:t>
            </a:r>
          </a:p>
          <a:p>
            <a:r>
              <a:rPr lang="en-US" dirty="0" smtClean="0">
                <a:sym typeface="Symbol" panose="05050102010706020507" pitchFamily="18" charset="2"/>
              </a:rPr>
              <a:t>High time resolution waveforms reveal the characteristic spiky electric field signatures (e).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347C-15A7-4C1D-8C0A-8C34A1E44E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44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654" y="145318"/>
            <a:ext cx="10515600" cy="1325563"/>
          </a:xfrm>
        </p:spPr>
        <p:txBody>
          <a:bodyPr/>
          <a:lstStyle/>
          <a:p>
            <a:r>
              <a:rPr lang="en-US" b="1" dirty="0" smtClean="0"/>
              <a:t>Laboratory experiments investigating space physics phenomena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46494"/>
            <a:ext cx="10515600" cy="4351338"/>
          </a:xfrm>
        </p:spPr>
        <p:txBody>
          <a:bodyPr/>
          <a:lstStyle/>
          <a:p>
            <a:r>
              <a:rPr lang="en-US" b="1" dirty="0" smtClean="0"/>
              <a:t>Configuration simulation</a:t>
            </a:r>
            <a:br>
              <a:rPr lang="en-US" b="1" dirty="0" smtClean="0"/>
            </a:br>
            <a:r>
              <a:rPr lang="en-US" dirty="0" smtClean="0"/>
              <a:t>Attempt to reproduced the actual or scaled conditions of the space system. Attempt to have critical parameter ratios close to the actual system – difficult, if not impossible</a:t>
            </a:r>
          </a:p>
          <a:p>
            <a:r>
              <a:rPr lang="en-US" b="1" dirty="0" smtClean="0"/>
              <a:t>Process simulation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The plasma physics </a:t>
            </a:r>
            <a:r>
              <a:rPr lang="en-US" i="1" dirty="0" smtClean="0"/>
              <a:t>process</a:t>
            </a:r>
            <a:r>
              <a:rPr lang="en-US" dirty="0" smtClean="0"/>
              <a:t> in question is studied. The idea is to use the laboratory to test theories which, if confirmed, can then be applied with some confidence to the actual space physics problem.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347C-15A7-4C1D-8C0A-8C34A1E44E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75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6226" y="39450"/>
            <a:ext cx="11938792" cy="1043321"/>
          </a:xfrm>
        </p:spPr>
        <p:txBody>
          <a:bodyPr/>
          <a:lstStyle/>
          <a:p>
            <a:r>
              <a:rPr lang="en-US" b="1" dirty="0" smtClean="0"/>
              <a:t>Schematic diagram of the Q Machine Plasma Device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683922" y="1393204"/>
            <a:ext cx="5128723" cy="4527122"/>
          </a:xfrm>
          <a:ln w="1905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 smtClean="0"/>
              <a:t>(K</a:t>
            </a:r>
            <a:r>
              <a:rPr lang="en-US" baseline="30000" dirty="0" smtClean="0"/>
              <a:t>+</a:t>
            </a:r>
            <a:r>
              <a:rPr lang="en-US" dirty="0" smtClean="0"/>
              <a:t> or Cs</a:t>
            </a:r>
            <a:r>
              <a:rPr lang="en-US" baseline="30000" dirty="0" smtClean="0"/>
              <a:t>+</a:t>
            </a:r>
            <a:r>
              <a:rPr lang="en-US" dirty="0" smtClean="0"/>
              <a:t>)/e</a:t>
            </a:r>
            <a:r>
              <a:rPr lang="en-US" baseline="30000" dirty="0">
                <a:sym typeface="Symbol" panose="05050102010706020507" pitchFamily="18" charset="2"/>
              </a:rPr>
              <a:t></a:t>
            </a:r>
            <a:r>
              <a:rPr lang="en-US" dirty="0" smtClean="0"/>
              <a:t>  plasma produced by surface ionization of K or Cs atoms on a hot (2400 K) Ta plate</a:t>
            </a:r>
          </a:p>
          <a:p>
            <a:r>
              <a:rPr lang="en-US" dirty="0" smtClean="0"/>
              <a:t>Diameter: 6 cm, Length 1.5 m</a:t>
            </a:r>
          </a:p>
          <a:p>
            <a:r>
              <a:rPr lang="en-US" dirty="0" err="1" smtClean="0"/>
              <a:t>B</a:t>
            </a:r>
            <a:r>
              <a:rPr lang="en-US" baseline="-25000" dirty="0" err="1" smtClean="0"/>
              <a:t>max</a:t>
            </a:r>
            <a:r>
              <a:rPr lang="en-US" dirty="0" smtClean="0"/>
              <a:t> = 0.4 T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r</a:t>
            </a:r>
            <a:r>
              <a:rPr lang="en-US" baseline="-25000" dirty="0" smtClean="0"/>
              <a:t>e</a:t>
            </a:r>
            <a:r>
              <a:rPr lang="en-US" dirty="0" smtClean="0"/>
              <a:t> =2.7x10</a:t>
            </a:r>
            <a:r>
              <a:rPr lang="en-US" baseline="30000" dirty="0" smtClean="0"/>
              <a:t>-4</a:t>
            </a:r>
            <a:r>
              <a:rPr lang="en-US" dirty="0" smtClean="0"/>
              <a:t> cm;</a:t>
            </a:r>
            <a:br>
              <a:rPr lang="en-US" dirty="0" smtClean="0"/>
            </a:br>
            <a:r>
              <a:rPr lang="en-US" dirty="0" err="1" smtClean="0"/>
              <a:t>r</a:t>
            </a:r>
            <a:r>
              <a:rPr lang="en-US" baseline="-25000" dirty="0" err="1" smtClean="0"/>
              <a:t>i</a:t>
            </a:r>
            <a:r>
              <a:rPr lang="en-US" dirty="0" smtClean="0"/>
              <a:t> = 0.7 mm (K),  1.3 mm (Cs)</a:t>
            </a:r>
          </a:p>
          <a:p>
            <a:r>
              <a:rPr lang="en-US" dirty="0" smtClean="0"/>
              <a:t>Plasma density: 10</a:t>
            </a:r>
            <a:r>
              <a:rPr lang="en-US" baseline="30000" dirty="0" smtClean="0"/>
              <a:t>15</a:t>
            </a:r>
            <a:r>
              <a:rPr lang="en-US" dirty="0" smtClean="0"/>
              <a:t> -10</a:t>
            </a:r>
            <a:r>
              <a:rPr lang="en-US" baseline="30000" dirty="0" smtClean="0"/>
              <a:t>16</a:t>
            </a:r>
            <a:r>
              <a:rPr lang="en-US" dirty="0" smtClean="0"/>
              <a:t> m</a:t>
            </a:r>
            <a:r>
              <a:rPr lang="en-US" baseline="30000" dirty="0" smtClean="0"/>
              <a:t>-3</a:t>
            </a:r>
          </a:p>
          <a:p>
            <a:r>
              <a:rPr lang="en-US" dirty="0" smtClean="0"/>
              <a:t>Background pressure: 10</a:t>
            </a:r>
            <a:r>
              <a:rPr lang="en-US" baseline="30000" dirty="0" smtClean="0"/>
              <a:t>-6</a:t>
            </a:r>
            <a:r>
              <a:rPr lang="en-US" dirty="0" smtClean="0"/>
              <a:t> </a:t>
            </a:r>
            <a:r>
              <a:rPr lang="en-US" dirty="0" err="1" smtClean="0"/>
              <a:t>Torr</a:t>
            </a:r>
            <a:endParaRPr lang="en-US" dirty="0" smtClean="0"/>
          </a:p>
          <a:p>
            <a:r>
              <a:rPr lang="en-US" dirty="0" smtClean="0"/>
              <a:t>Temperatures: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e</a:t>
            </a:r>
            <a:r>
              <a:rPr lang="en-US" dirty="0" smtClean="0"/>
              <a:t> =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i</a:t>
            </a:r>
            <a:r>
              <a:rPr lang="en-US" dirty="0" smtClean="0"/>
              <a:t> = 0.2 eV</a:t>
            </a:r>
          </a:p>
          <a:p>
            <a:r>
              <a:rPr lang="en-US" dirty="0" smtClean="0"/>
              <a:t>Ion-ion </a:t>
            </a:r>
            <a:r>
              <a:rPr lang="en-US" dirty="0" err="1" smtClean="0"/>
              <a:t>mfp</a:t>
            </a:r>
            <a:r>
              <a:rPr lang="en-US" dirty="0" smtClean="0"/>
              <a:t>: 10 – 100 cm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347C-15A7-4C1D-8C0A-8C34A1E44E66}" type="slidenum">
              <a:rPr lang="en-US" smtClean="0"/>
              <a:t>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7164" y="5298362"/>
            <a:ext cx="59694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The Q Machine produces a nearly</a:t>
            </a:r>
            <a:br>
              <a:rPr lang="en-US" sz="2400" dirty="0" smtClean="0"/>
            </a:br>
            <a:r>
              <a:rPr lang="en-US" sz="2400" dirty="0" smtClean="0"/>
              <a:t>fully-ionized, magnetized, </a:t>
            </a:r>
            <a:r>
              <a:rPr lang="en-US" sz="2400" dirty="0" err="1"/>
              <a:t>c</a:t>
            </a:r>
            <a:r>
              <a:rPr lang="en-US" sz="2400" dirty="0" err="1" smtClean="0"/>
              <a:t>ollisionless</a:t>
            </a:r>
            <a:r>
              <a:rPr lang="en-US" sz="2400" dirty="0" smtClean="0"/>
              <a:t> plasma </a:t>
            </a:r>
            <a:endParaRPr lang="en-US" sz="2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195287" y="1515363"/>
            <a:ext cx="6306563" cy="3606800"/>
            <a:chOff x="439836" y="1563251"/>
            <a:chExt cx="6306563" cy="3606800"/>
          </a:xfrm>
        </p:grpSpPr>
        <p:grpSp>
          <p:nvGrpSpPr>
            <p:cNvPr id="2" name="Group 1"/>
            <p:cNvGrpSpPr/>
            <p:nvPr/>
          </p:nvGrpSpPr>
          <p:grpSpPr>
            <a:xfrm>
              <a:off x="891206" y="1563251"/>
              <a:ext cx="5855193" cy="3606800"/>
              <a:chOff x="3292473" y="2032001"/>
              <a:chExt cx="5855193" cy="3606800"/>
            </a:xfrm>
          </p:grpSpPr>
          <p:sp>
            <p:nvSpPr>
              <p:cNvPr id="73934" name="AutoShape 206"/>
              <p:cNvSpPr>
                <a:spLocks noChangeArrowheads="1"/>
              </p:cNvSpPr>
              <p:nvPr/>
            </p:nvSpPr>
            <p:spPr bwMode="auto">
              <a:xfrm rot="16200000">
                <a:off x="8269289" y="3233739"/>
                <a:ext cx="517525" cy="938213"/>
              </a:xfrm>
              <a:prstGeom prst="can">
                <a:avLst>
                  <a:gd name="adj" fmla="val 45322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935" name="AutoShape 207"/>
              <p:cNvSpPr>
                <a:spLocks noChangeArrowheads="1"/>
              </p:cNvSpPr>
              <p:nvPr/>
            </p:nvSpPr>
            <p:spPr bwMode="auto">
              <a:xfrm rot="16200000">
                <a:off x="5397501" y="1430339"/>
                <a:ext cx="1782763" cy="4548188"/>
              </a:xfrm>
              <a:prstGeom prst="can">
                <a:avLst>
                  <a:gd name="adj" fmla="val 30272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936" name="Oval 208"/>
              <p:cNvSpPr>
                <a:spLocks noChangeArrowheads="1"/>
              </p:cNvSpPr>
              <p:nvPr/>
            </p:nvSpPr>
            <p:spPr bwMode="auto">
              <a:xfrm>
                <a:off x="4014789" y="2668589"/>
                <a:ext cx="603250" cy="20701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937" name="Oval 209"/>
              <p:cNvSpPr>
                <a:spLocks noChangeArrowheads="1"/>
              </p:cNvSpPr>
              <p:nvPr/>
            </p:nvSpPr>
            <p:spPr bwMode="auto">
              <a:xfrm>
                <a:off x="4148139" y="2668589"/>
                <a:ext cx="603250" cy="20701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938" name="Oval 210"/>
              <p:cNvSpPr>
                <a:spLocks noChangeArrowheads="1"/>
              </p:cNvSpPr>
              <p:nvPr/>
            </p:nvSpPr>
            <p:spPr bwMode="auto">
              <a:xfrm>
                <a:off x="4014789" y="2813051"/>
                <a:ext cx="534988" cy="178276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939" name="Line 211"/>
              <p:cNvSpPr>
                <a:spLocks noChangeShapeType="1"/>
              </p:cNvSpPr>
              <p:nvPr/>
            </p:nvSpPr>
            <p:spPr bwMode="auto">
              <a:xfrm>
                <a:off x="4349751" y="2668589"/>
                <a:ext cx="1349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40" name="Line 212"/>
              <p:cNvSpPr>
                <a:spLocks noChangeShapeType="1"/>
              </p:cNvSpPr>
              <p:nvPr/>
            </p:nvSpPr>
            <p:spPr bwMode="auto">
              <a:xfrm>
                <a:off x="4349751" y="4738689"/>
                <a:ext cx="1349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41" name="Oval 213"/>
              <p:cNvSpPr>
                <a:spLocks noChangeArrowheads="1"/>
              </p:cNvSpPr>
              <p:nvPr/>
            </p:nvSpPr>
            <p:spPr bwMode="auto">
              <a:xfrm>
                <a:off x="4762501" y="2668589"/>
                <a:ext cx="603250" cy="20701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942" name="Oval 214"/>
              <p:cNvSpPr>
                <a:spLocks noChangeArrowheads="1"/>
              </p:cNvSpPr>
              <p:nvPr/>
            </p:nvSpPr>
            <p:spPr bwMode="auto">
              <a:xfrm>
                <a:off x="4895851" y="2668589"/>
                <a:ext cx="603250" cy="20701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943" name="Oval 215"/>
              <p:cNvSpPr>
                <a:spLocks noChangeArrowheads="1"/>
              </p:cNvSpPr>
              <p:nvPr/>
            </p:nvSpPr>
            <p:spPr bwMode="auto">
              <a:xfrm>
                <a:off x="4773614" y="2813051"/>
                <a:ext cx="536575" cy="178276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944" name="Line 216"/>
              <p:cNvSpPr>
                <a:spLocks noChangeShapeType="1"/>
              </p:cNvSpPr>
              <p:nvPr/>
            </p:nvSpPr>
            <p:spPr bwMode="auto">
              <a:xfrm>
                <a:off x="5097464" y="2668589"/>
                <a:ext cx="1349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45" name="Line 217"/>
              <p:cNvSpPr>
                <a:spLocks noChangeShapeType="1"/>
              </p:cNvSpPr>
              <p:nvPr/>
            </p:nvSpPr>
            <p:spPr bwMode="auto">
              <a:xfrm>
                <a:off x="5097464" y="4738689"/>
                <a:ext cx="1349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46" name="Rectangle 218"/>
              <p:cNvSpPr>
                <a:spLocks noChangeArrowheads="1"/>
              </p:cNvSpPr>
              <p:nvPr/>
            </p:nvSpPr>
            <p:spPr bwMode="auto">
              <a:xfrm>
                <a:off x="4762501" y="2836864"/>
                <a:ext cx="334963" cy="173355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947" name="Oval 219"/>
              <p:cNvSpPr>
                <a:spLocks noChangeArrowheads="1"/>
              </p:cNvSpPr>
              <p:nvPr/>
            </p:nvSpPr>
            <p:spPr bwMode="auto">
              <a:xfrm>
                <a:off x="5510214" y="2668589"/>
                <a:ext cx="603250" cy="20701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948" name="Oval 220"/>
              <p:cNvSpPr>
                <a:spLocks noChangeArrowheads="1"/>
              </p:cNvSpPr>
              <p:nvPr/>
            </p:nvSpPr>
            <p:spPr bwMode="auto">
              <a:xfrm>
                <a:off x="5643564" y="2668589"/>
                <a:ext cx="603250" cy="20701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949" name="Oval 221"/>
              <p:cNvSpPr>
                <a:spLocks noChangeArrowheads="1"/>
              </p:cNvSpPr>
              <p:nvPr/>
            </p:nvSpPr>
            <p:spPr bwMode="auto">
              <a:xfrm>
                <a:off x="5521326" y="2813051"/>
                <a:ext cx="536575" cy="178276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950" name="Line 222"/>
              <p:cNvSpPr>
                <a:spLocks noChangeShapeType="1"/>
              </p:cNvSpPr>
              <p:nvPr/>
            </p:nvSpPr>
            <p:spPr bwMode="auto">
              <a:xfrm>
                <a:off x="5845176" y="2668589"/>
                <a:ext cx="1349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51" name="Line 223"/>
              <p:cNvSpPr>
                <a:spLocks noChangeShapeType="1"/>
              </p:cNvSpPr>
              <p:nvPr/>
            </p:nvSpPr>
            <p:spPr bwMode="auto">
              <a:xfrm>
                <a:off x="5845176" y="4738689"/>
                <a:ext cx="1349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52" name="Rectangle 224"/>
              <p:cNvSpPr>
                <a:spLocks noChangeArrowheads="1"/>
              </p:cNvSpPr>
              <p:nvPr/>
            </p:nvSpPr>
            <p:spPr bwMode="auto">
              <a:xfrm>
                <a:off x="5510214" y="2836864"/>
                <a:ext cx="334963" cy="173355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953" name="Oval 225"/>
              <p:cNvSpPr>
                <a:spLocks noChangeArrowheads="1"/>
              </p:cNvSpPr>
              <p:nvPr/>
            </p:nvSpPr>
            <p:spPr bwMode="auto">
              <a:xfrm>
                <a:off x="6259514" y="2668589"/>
                <a:ext cx="603250" cy="20701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954" name="Oval 226"/>
              <p:cNvSpPr>
                <a:spLocks noChangeArrowheads="1"/>
              </p:cNvSpPr>
              <p:nvPr/>
            </p:nvSpPr>
            <p:spPr bwMode="auto">
              <a:xfrm>
                <a:off x="6392864" y="2668589"/>
                <a:ext cx="603250" cy="20701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955" name="Oval 227"/>
              <p:cNvSpPr>
                <a:spLocks noChangeArrowheads="1"/>
              </p:cNvSpPr>
              <p:nvPr/>
            </p:nvSpPr>
            <p:spPr bwMode="auto">
              <a:xfrm>
                <a:off x="6269039" y="2813051"/>
                <a:ext cx="538163" cy="178276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956" name="Line 228"/>
              <p:cNvSpPr>
                <a:spLocks noChangeShapeType="1"/>
              </p:cNvSpPr>
              <p:nvPr/>
            </p:nvSpPr>
            <p:spPr bwMode="auto">
              <a:xfrm>
                <a:off x="6594476" y="2668589"/>
                <a:ext cx="1333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57" name="Line 229"/>
              <p:cNvSpPr>
                <a:spLocks noChangeShapeType="1"/>
              </p:cNvSpPr>
              <p:nvPr/>
            </p:nvSpPr>
            <p:spPr bwMode="auto">
              <a:xfrm>
                <a:off x="6594476" y="4738689"/>
                <a:ext cx="1333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58" name="Rectangle 230"/>
              <p:cNvSpPr>
                <a:spLocks noChangeArrowheads="1"/>
              </p:cNvSpPr>
              <p:nvPr/>
            </p:nvSpPr>
            <p:spPr bwMode="auto">
              <a:xfrm>
                <a:off x="6259514" y="2836864"/>
                <a:ext cx="334963" cy="173355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959" name="Oval 231"/>
              <p:cNvSpPr>
                <a:spLocks noChangeArrowheads="1"/>
              </p:cNvSpPr>
              <p:nvPr/>
            </p:nvSpPr>
            <p:spPr bwMode="auto">
              <a:xfrm>
                <a:off x="7007226" y="2668589"/>
                <a:ext cx="603250" cy="20701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960" name="Oval 232"/>
              <p:cNvSpPr>
                <a:spLocks noChangeArrowheads="1"/>
              </p:cNvSpPr>
              <p:nvPr/>
            </p:nvSpPr>
            <p:spPr bwMode="auto">
              <a:xfrm>
                <a:off x="7140576" y="2668589"/>
                <a:ext cx="603250" cy="20701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961" name="Oval 233"/>
              <p:cNvSpPr>
                <a:spLocks noChangeArrowheads="1"/>
              </p:cNvSpPr>
              <p:nvPr/>
            </p:nvSpPr>
            <p:spPr bwMode="auto">
              <a:xfrm>
                <a:off x="7016751" y="2813051"/>
                <a:ext cx="538163" cy="178276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962" name="Line 234"/>
              <p:cNvSpPr>
                <a:spLocks noChangeShapeType="1"/>
              </p:cNvSpPr>
              <p:nvPr/>
            </p:nvSpPr>
            <p:spPr bwMode="auto">
              <a:xfrm>
                <a:off x="7342189" y="2668589"/>
                <a:ext cx="1333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63" name="Line 235"/>
              <p:cNvSpPr>
                <a:spLocks noChangeShapeType="1"/>
              </p:cNvSpPr>
              <p:nvPr/>
            </p:nvSpPr>
            <p:spPr bwMode="auto">
              <a:xfrm>
                <a:off x="7342189" y="4738689"/>
                <a:ext cx="1333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64" name="Rectangle 236"/>
              <p:cNvSpPr>
                <a:spLocks noChangeArrowheads="1"/>
              </p:cNvSpPr>
              <p:nvPr/>
            </p:nvSpPr>
            <p:spPr bwMode="auto">
              <a:xfrm>
                <a:off x="7007226" y="2836864"/>
                <a:ext cx="334963" cy="173355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965" name="Oval 237"/>
              <p:cNvSpPr>
                <a:spLocks noChangeArrowheads="1"/>
              </p:cNvSpPr>
              <p:nvPr/>
            </p:nvSpPr>
            <p:spPr bwMode="auto">
              <a:xfrm>
                <a:off x="7754939" y="2668589"/>
                <a:ext cx="603250" cy="20701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966" name="Oval 238"/>
              <p:cNvSpPr>
                <a:spLocks noChangeArrowheads="1"/>
              </p:cNvSpPr>
              <p:nvPr/>
            </p:nvSpPr>
            <p:spPr bwMode="auto">
              <a:xfrm>
                <a:off x="7888289" y="2668589"/>
                <a:ext cx="603250" cy="20701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967" name="Oval 239"/>
              <p:cNvSpPr>
                <a:spLocks noChangeArrowheads="1"/>
              </p:cNvSpPr>
              <p:nvPr/>
            </p:nvSpPr>
            <p:spPr bwMode="auto">
              <a:xfrm>
                <a:off x="7764464" y="2813051"/>
                <a:ext cx="536575" cy="178276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968" name="Line 240"/>
              <p:cNvSpPr>
                <a:spLocks noChangeShapeType="1"/>
              </p:cNvSpPr>
              <p:nvPr/>
            </p:nvSpPr>
            <p:spPr bwMode="auto">
              <a:xfrm>
                <a:off x="8089901" y="2668589"/>
                <a:ext cx="1333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69" name="Line 241"/>
              <p:cNvSpPr>
                <a:spLocks noChangeShapeType="1"/>
              </p:cNvSpPr>
              <p:nvPr/>
            </p:nvSpPr>
            <p:spPr bwMode="auto">
              <a:xfrm>
                <a:off x="8089901" y="4738689"/>
                <a:ext cx="1333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70" name="Rectangle 242"/>
              <p:cNvSpPr>
                <a:spLocks noChangeArrowheads="1"/>
              </p:cNvSpPr>
              <p:nvPr/>
            </p:nvSpPr>
            <p:spPr bwMode="auto">
              <a:xfrm>
                <a:off x="7754939" y="2836864"/>
                <a:ext cx="334963" cy="173355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971" name="Oval 243"/>
              <p:cNvSpPr>
                <a:spLocks noChangeArrowheads="1"/>
              </p:cNvSpPr>
              <p:nvPr/>
            </p:nvSpPr>
            <p:spPr bwMode="auto">
              <a:xfrm>
                <a:off x="5241926" y="4567239"/>
                <a:ext cx="73025" cy="635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972" name="Oval 244"/>
              <p:cNvSpPr>
                <a:spLocks noChangeArrowheads="1"/>
              </p:cNvSpPr>
              <p:nvPr/>
            </p:nvSpPr>
            <p:spPr bwMode="auto">
              <a:xfrm>
                <a:off x="6746876" y="2765426"/>
                <a:ext cx="71438" cy="6508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973" name="Oval 245"/>
              <p:cNvSpPr>
                <a:spLocks noChangeArrowheads="1"/>
              </p:cNvSpPr>
              <p:nvPr/>
            </p:nvSpPr>
            <p:spPr bwMode="auto">
              <a:xfrm>
                <a:off x="6746876" y="4567239"/>
                <a:ext cx="71438" cy="635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974" name="Oval 246"/>
              <p:cNvSpPr>
                <a:spLocks noChangeArrowheads="1"/>
              </p:cNvSpPr>
              <p:nvPr/>
            </p:nvSpPr>
            <p:spPr bwMode="auto">
              <a:xfrm>
                <a:off x="5988051" y="2776539"/>
                <a:ext cx="73025" cy="635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975" name="Oval 247"/>
              <p:cNvSpPr>
                <a:spLocks noChangeArrowheads="1"/>
              </p:cNvSpPr>
              <p:nvPr/>
            </p:nvSpPr>
            <p:spPr bwMode="auto">
              <a:xfrm>
                <a:off x="6000751" y="4567239"/>
                <a:ext cx="71438" cy="635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976" name="Oval 248"/>
              <p:cNvSpPr>
                <a:spLocks noChangeArrowheads="1"/>
              </p:cNvSpPr>
              <p:nvPr/>
            </p:nvSpPr>
            <p:spPr bwMode="auto">
              <a:xfrm>
                <a:off x="5241926" y="2776539"/>
                <a:ext cx="73025" cy="635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977" name="Oval 249"/>
              <p:cNvSpPr>
                <a:spLocks noChangeArrowheads="1"/>
              </p:cNvSpPr>
              <p:nvPr/>
            </p:nvSpPr>
            <p:spPr bwMode="auto">
              <a:xfrm>
                <a:off x="4495801" y="2776539"/>
                <a:ext cx="73025" cy="635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978" name="Oval 250"/>
              <p:cNvSpPr>
                <a:spLocks noChangeArrowheads="1"/>
              </p:cNvSpPr>
              <p:nvPr/>
            </p:nvSpPr>
            <p:spPr bwMode="auto">
              <a:xfrm>
                <a:off x="4495801" y="4567239"/>
                <a:ext cx="73025" cy="635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979" name="Oval 251"/>
              <p:cNvSpPr>
                <a:spLocks noChangeArrowheads="1"/>
              </p:cNvSpPr>
              <p:nvPr/>
            </p:nvSpPr>
            <p:spPr bwMode="auto">
              <a:xfrm>
                <a:off x="7493001" y="4567239"/>
                <a:ext cx="71438" cy="635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980" name="Oval 252"/>
              <p:cNvSpPr>
                <a:spLocks noChangeArrowheads="1"/>
              </p:cNvSpPr>
              <p:nvPr/>
            </p:nvSpPr>
            <p:spPr bwMode="auto">
              <a:xfrm>
                <a:off x="8239126" y="4567239"/>
                <a:ext cx="71438" cy="635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981" name="Oval 253"/>
              <p:cNvSpPr>
                <a:spLocks noChangeArrowheads="1"/>
              </p:cNvSpPr>
              <p:nvPr/>
            </p:nvSpPr>
            <p:spPr bwMode="auto">
              <a:xfrm>
                <a:off x="7493001" y="2776539"/>
                <a:ext cx="71438" cy="635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982" name="Oval 254"/>
              <p:cNvSpPr>
                <a:spLocks noChangeArrowheads="1"/>
              </p:cNvSpPr>
              <p:nvPr/>
            </p:nvSpPr>
            <p:spPr bwMode="auto">
              <a:xfrm>
                <a:off x="8239126" y="2776539"/>
                <a:ext cx="71438" cy="635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983" name="AutoShape 255"/>
              <p:cNvSpPr>
                <a:spLocks noChangeArrowheads="1"/>
              </p:cNvSpPr>
              <p:nvPr/>
            </p:nvSpPr>
            <p:spPr bwMode="auto">
              <a:xfrm rot="16200000">
                <a:off x="3648076" y="3233739"/>
                <a:ext cx="517525" cy="938213"/>
              </a:xfrm>
              <a:prstGeom prst="can">
                <a:avLst>
                  <a:gd name="adj" fmla="val 45322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984" name="AutoShape 256"/>
              <p:cNvSpPr>
                <a:spLocks noChangeArrowheads="1"/>
              </p:cNvSpPr>
              <p:nvPr/>
            </p:nvSpPr>
            <p:spPr bwMode="auto">
              <a:xfrm rot="16200000">
                <a:off x="3849689" y="2925764"/>
                <a:ext cx="258763" cy="649288"/>
              </a:xfrm>
              <a:prstGeom prst="can">
                <a:avLst>
                  <a:gd name="adj" fmla="val 6273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985" name="Freeform 257"/>
              <p:cNvSpPr>
                <a:spLocks/>
              </p:cNvSpPr>
              <p:nvPr/>
            </p:nvSpPr>
            <p:spPr bwMode="auto">
              <a:xfrm>
                <a:off x="4592639" y="2992439"/>
                <a:ext cx="2887663" cy="1552575"/>
              </a:xfrm>
              <a:custGeom>
                <a:avLst/>
                <a:gdLst>
                  <a:gd name="T0" fmla="*/ 160 w 1680"/>
                  <a:gd name="T1" fmla="*/ 88 h 1025"/>
                  <a:gd name="T2" fmla="*/ 88 w 1680"/>
                  <a:gd name="T3" fmla="*/ 176 h 1025"/>
                  <a:gd name="T4" fmla="*/ 56 w 1680"/>
                  <a:gd name="T5" fmla="*/ 224 h 1025"/>
                  <a:gd name="T6" fmla="*/ 40 w 1680"/>
                  <a:gd name="T7" fmla="*/ 248 h 1025"/>
                  <a:gd name="T8" fmla="*/ 32 w 1680"/>
                  <a:gd name="T9" fmla="*/ 432 h 1025"/>
                  <a:gd name="T10" fmla="*/ 16 w 1680"/>
                  <a:gd name="T11" fmla="*/ 480 h 1025"/>
                  <a:gd name="T12" fmla="*/ 0 w 1680"/>
                  <a:gd name="T13" fmla="*/ 544 h 1025"/>
                  <a:gd name="T14" fmla="*/ 48 w 1680"/>
                  <a:gd name="T15" fmla="*/ 648 h 1025"/>
                  <a:gd name="T16" fmla="*/ 72 w 1680"/>
                  <a:gd name="T17" fmla="*/ 728 h 1025"/>
                  <a:gd name="T18" fmla="*/ 80 w 1680"/>
                  <a:gd name="T19" fmla="*/ 872 h 1025"/>
                  <a:gd name="T20" fmla="*/ 104 w 1680"/>
                  <a:gd name="T21" fmla="*/ 888 h 1025"/>
                  <a:gd name="T22" fmla="*/ 248 w 1680"/>
                  <a:gd name="T23" fmla="*/ 952 h 1025"/>
                  <a:gd name="T24" fmla="*/ 336 w 1680"/>
                  <a:gd name="T25" fmla="*/ 1016 h 1025"/>
                  <a:gd name="T26" fmla="*/ 512 w 1680"/>
                  <a:gd name="T27" fmla="*/ 984 h 1025"/>
                  <a:gd name="T28" fmla="*/ 560 w 1680"/>
                  <a:gd name="T29" fmla="*/ 968 h 1025"/>
                  <a:gd name="T30" fmla="*/ 584 w 1680"/>
                  <a:gd name="T31" fmla="*/ 960 h 1025"/>
                  <a:gd name="T32" fmla="*/ 728 w 1680"/>
                  <a:gd name="T33" fmla="*/ 1000 h 1025"/>
                  <a:gd name="T34" fmla="*/ 848 w 1680"/>
                  <a:gd name="T35" fmla="*/ 1024 h 1025"/>
                  <a:gd name="T36" fmla="*/ 976 w 1680"/>
                  <a:gd name="T37" fmla="*/ 1016 h 1025"/>
                  <a:gd name="T38" fmla="*/ 1024 w 1680"/>
                  <a:gd name="T39" fmla="*/ 984 h 1025"/>
                  <a:gd name="T40" fmla="*/ 1048 w 1680"/>
                  <a:gd name="T41" fmla="*/ 968 h 1025"/>
                  <a:gd name="T42" fmla="*/ 1088 w 1680"/>
                  <a:gd name="T43" fmla="*/ 936 h 1025"/>
                  <a:gd name="T44" fmla="*/ 1104 w 1680"/>
                  <a:gd name="T45" fmla="*/ 912 h 1025"/>
                  <a:gd name="T46" fmla="*/ 1152 w 1680"/>
                  <a:gd name="T47" fmla="*/ 880 h 1025"/>
                  <a:gd name="T48" fmla="*/ 1320 w 1680"/>
                  <a:gd name="T49" fmla="*/ 840 h 1025"/>
                  <a:gd name="T50" fmla="*/ 1376 w 1680"/>
                  <a:gd name="T51" fmla="*/ 808 h 1025"/>
                  <a:gd name="T52" fmla="*/ 1472 w 1680"/>
                  <a:gd name="T53" fmla="*/ 720 h 1025"/>
                  <a:gd name="T54" fmla="*/ 1592 w 1680"/>
                  <a:gd name="T55" fmla="*/ 528 h 1025"/>
                  <a:gd name="T56" fmla="*/ 1680 w 1680"/>
                  <a:gd name="T57" fmla="*/ 384 h 1025"/>
                  <a:gd name="T58" fmla="*/ 1664 w 1680"/>
                  <a:gd name="T59" fmla="*/ 312 h 1025"/>
                  <a:gd name="T60" fmla="*/ 1392 w 1680"/>
                  <a:gd name="T61" fmla="*/ 216 h 1025"/>
                  <a:gd name="T62" fmla="*/ 1320 w 1680"/>
                  <a:gd name="T63" fmla="*/ 128 h 1025"/>
                  <a:gd name="T64" fmla="*/ 1224 w 1680"/>
                  <a:gd name="T65" fmla="*/ 48 h 1025"/>
                  <a:gd name="T66" fmla="*/ 1208 w 1680"/>
                  <a:gd name="T67" fmla="*/ 24 h 1025"/>
                  <a:gd name="T68" fmla="*/ 1072 w 1680"/>
                  <a:gd name="T69" fmla="*/ 0 h 1025"/>
                  <a:gd name="T70" fmla="*/ 776 w 1680"/>
                  <a:gd name="T71" fmla="*/ 56 h 1025"/>
                  <a:gd name="T72" fmla="*/ 720 w 1680"/>
                  <a:gd name="T73" fmla="*/ 88 h 1025"/>
                  <a:gd name="T74" fmla="*/ 672 w 1680"/>
                  <a:gd name="T75" fmla="*/ 104 h 1025"/>
                  <a:gd name="T76" fmla="*/ 648 w 1680"/>
                  <a:gd name="T77" fmla="*/ 112 h 1025"/>
                  <a:gd name="T78" fmla="*/ 480 w 1680"/>
                  <a:gd name="T79" fmla="*/ 80 h 1025"/>
                  <a:gd name="T80" fmla="*/ 416 w 1680"/>
                  <a:gd name="T81" fmla="*/ 32 h 1025"/>
                  <a:gd name="T82" fmla="*/ 368 w 1680"/>
                  <a:gd name="T83" fmla="*/ 16 h 1025"/>
                  <a:gd name="T84" fmla="*/ 344 w 1680"/>
                  <a:gd name="T85" fmla="*/ 8 h 1025"/>
                  <a:gd name="T86" fmla="*/ 248 w 1680"/>
                  <a:gd name="T87" fmla="*/ 16 h 1025"/>
                  <a:gd name="T88" fmla="*/ 208 w 1680"/>
                  <a:gd name="T89" fmla="*/ 56 h 1025"/>
                  <a:gd name="T90" fmla="*/ 160 w 1680"/>
                  <a:gd name="T91" fmla="*/ 88 h 1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80" h="1025">
                    <a:moveTo>
                      <a:pt x="160" y="88"/>
                    </a:moveTo>
                    <a:cubicBezTo>
                      <a:pt x="148" y="124"/>
                      <a:pt x="112" y="145"/>
                      <a:pt x="88" y="176"/>
                    </a:cubicBezTo>
                    <a:cubicBezTo>
                      <a:pt x="76" y="191"/>
                      <a:pt x="67" y="208"/>
                      <a:pt x="56" y="224"/>
                    </a:cubicBezTo>
                    <a:cubicBezTo>
                      <a:pt x="51" y="232"/>
                      <a:pt x="40" y="248"/>
                      <a:pt x="40" y="248"/>
                    </a:cubicBezTo>
                    <a:cubicBezTo>
                      <a:pt x="37" y="309"/>
                      <a:pt x="38" y="371"/>
                      <a:pt x="32" y="432"/>
                    </a:cubicBezTo>
                    <a:cubicBezTo>
                      <a:pt x="30" y="449"/>
                      <a:pt x="21" y="464"/>
                      <a:pt x="16" y="480"/>
                    </a:cubicBezTo>
                    <a:cubicBezTo>
                      <a:pt x="9" y="501"/>
                      <a:pt x="0" y="544"/>
                      <a:pt x="0" y="544"/>
                    </a:cubicBezTo>
                    <a:cubicBezTo>
                      <a:pt x="7" y="603"/>
                      <a:pt x="2" y="618"/>
                      <a:pt x="48" y="648"/>
                    </a:cubicBezTo>
                    <a:cubicBezTo>
                      <a:pt x="57" y="675"/>
                      <a:pt x="63" y="701"/>
                      <a:pt x="72" y="728"/>
                    </a:cubicBezTo>
                    <a:cubicBezTo>
                      <a:pt x="75" y="776"/>
                      <a:pt x="71" y="825"/>
                      <a:pt x="80" y="872"/>
                    </a:cubicBezTo>
                    <a:cubicBezTo>
                      <a:pt x="82" y="881"/>
                      <a:pt x="95" y="884"/>
                      <a:pt x="104" y="888"/>
                    </a:cubicBezTo>
                    <a:cubicBezTo>
                      <a:pt x="153" y="910"/>
                      <a:pt x="203" y="922"/>
                      <a:pt x="248" y="952"/>
                    </a:cubicBezTo>
                    <a:cubicBezTo>
                      <a:pt x="270" y="986"/>
                      <a:pt x="299" y="1004"/>
                      <a:pt x="336" y="1016"/>
                    </a:cubicBezTo>
                    <a:cubicBezTo>
                      <a:pt x="410" y="1010"/>
                      <a:pt x="447" y="1006"/>
                      <a:pt x="512" y="984"/>
                    </a:cubicBezTo>
                    <a:cubicBezTo>
                      <a:pt x="528" y="979"/>
                      <a:pt x="544" y="973"/>
                      <a:pt x="560" y="968"/>
                    </a:cubicBezTo>
                    <a:cubicBezTo>
                      <a:pt x="568" y="965"/>
                      <a:pt x="584" y="960"/>
                      <a:pt x="584" y="960"/>
                    </a:cubicBezTo>
                    <a:cubicBezTo>
                      <a:pt x="644" y="967"/>
                      <a:pt x="673" y="984"/>
                      <a:pt x="728" y="1000"/>
                    </a:cubicBezTo>
                    <a:cubicBezTo>
                      <a:pt x="767" y="1011"/>
                      <a:pt x="808" y="1016"/>
                      <a:pt x="848" y="1024"/>
                    </a:cubicBezTo>
                    <a:cubicBezTo>
                      <a:pt x="891" y="1021"/>
                      <a:pt x="934" y="1025"/>
                      <a:pt x="976" y="1016"/>
                    </a:cubicBezTo>
                    <a:cubicBezTo>
                      <a:pt x="995" y="1012"/>
                      <a:pt x="1008" y="995"/>
                      <a:pt x="1024" y="984"/>
                    </a:cubicBezTo>
                    <a:cubicBezTo>
                      <a:pt x="1032" y="979"/>
                      <a:pt x="1048" y="968"/>
                      <a:pt x="1048" y="968"/>
                    </a:cubicBezTo>
                    <a:cubicBezTo>
                      <a:pt x="1094" y="899"/>
                      <a:pt x="1033" y="980"/>
                      <a:pt x="1088" y="936"/>
                    </a:cubicBezTo>
                    <a:cubicBezTo>
                      <a:pt x="1096" y="930"/>
                      <a:pt x="1097" y="918"/>
                      <a:pt x="1104" y="912"/>
                    </a:cubicBezTo>
                    <a:cubicBezTo>
                      <a:pt x="1118" y="899"/>
                      <a:pt x="1136" y="891"/>
                      <a:pt x="1152" y="880"/>
                    </a:cubicBezTo>
                    <a:cubicBezTo>
                      <a:pt x="1198" y="849"/>
                      <a:pt x="1270" y="853"/>
                      <a:pt x="1320" y="840"/>
                    </a:cubicBezTo>
                    <a:cubicBezTo>
                      <a:pt x="1338" y="828"/>
                      <a:pt x="1359" y="821"/>
                      <a:pt x="1376" y="808"/>
                    </a:cubicBezTo>
                    <a:cubicBezTo>
                      <a:pt x="1412" y="780"/>
                      <a:pt x="1434" y="745"/>
                      <a:pt x="1472" y="720"/>
                    </a:cubicBezTo>
                    <a:cubicBezTo>
                      <a:pt x="1514" y="657"/>
                      <a:pt x="1550" y="590"/>
                      <a:pt x="1592" y="528"/>
                    </a:cubicBezTo>
                    <a:cubicBezTo>
                      <a:pt x="1623" y="482"/>
                      <a:pt x="1662" y="437"/>
                      <a:pt x="1680" y="384"/>
                    </a:cubicBezTo>
                    <a:cubicBezTo>
                      <a:pt x="1677" y="366"/>
                      <a:pt x="1674" y="332"/>
                      <a:pt x="1664" y="312"/>
                    </a:cubicBezTo>
                    <a:cubicBezTo>
                      <a:pt x="1610" y="204"/>
                      <a:pt x="1493" y="221"/>
                      <a:pt x="1392" y="216"/>
                    </a:cubicBezTo>
                    <a:cubicBezTo>
                      <a:pt x="1359" y="194"/>
                      <a:pt x="1351" y="155"/>
                      <a:pt x="1320" y="128"/>
                    </a:cubicBezTo>
                    <a:cubicBezTo>
                      <a:pt x="1273" y="87"/>
                      <a:pt x="1263" y="106"/>
                      <a:pt x="1224" y="48"/>
                    </a:cubicBezTo>
                    <a:cubicBezTo>
                      <a:pt x="1219" y="40"/>
                      <a:pt x="1216" y="29"/>
                      <a:pt x="1208" y="24"/>
                    </a:cubicBezTo>
                    <a:cubicBezTo>
                      <a:pt x="1174" y="2"/>
                      <a:pt x="1104" y="3"/>
                      <a:pt x="1072" y="0"/>
                    </a:cubicBezTo>
                    <a:cubicBezTo>
                      <a:pt x="973" y="6"/>
                      <a:pt x="868" y="10"/>
                      <a:pt x="776" y="56"/>
                    </a:cubicBezTo>
                    <a:cubicBezTo>
                      <a:pt x="757" y="66"/>
                      <a:pt x="740" y="79"/>
                      <a:pt x="720" y="88"/>
                    </a:cubicBezTo>
                    <a:cubicBezTo>
                      <a:pt x="705" y="95"/>
                      <a:pt x="688" y="99"/>
                      <a:pt x="672" y="104"/>
                    </a:cubicBezTo>
                    <a:cubicBezTo>
                      <a:pt x="664" y="107"/>
                      <a:pt x="648" y="112"/>
                      <a:pt x="648" y="112"/>
                    </a:cubicBezTo>
                    <a:cubicBezTo>
                      <a:pt x="588" y="107"/>
                      <a:pt x="530" y="114"/>
                      <a:pt x="480" y="80"/>
                    </a:cubicBezTo>
                    <a:cubicBezTo>
                      <a:pt x="469" y="48"/>
                      <a:pt x="448" y="45"/>
                      <a:pt x="416" y="32"/>
                    </a:cubicBezTo>
                    <a:cubicBezTo>
                      <a:pt x="400" y="26"/>
                      <a:pt x="384" y="21"/>
                      <a:pt x="368" y="16"/>
                    </a:cubicBezTo>
                    <a:cubicBezTo>
                      <a:pt x="360" y="13"/>
                      <a:pt x="344" y="8"/>
                      <a:pt x="344" y="8"/>
                    </a:cubicBezTo>
                    <a:cubicBezTo>
                      <a:pt x="312" y="11"/>
                      <a:pt x="279" y="10"/>
                      <a:pt x="248" y="16"/>
                    </a:cubicBezTo>
                    <a:cubicBezTo>
                      <a:pt x="221" y="21"/>
                      <a:pt x="224" y="40"/>
                      <a:pt x="208" y="56"/>
                    </a:cubicBezTo>
                    <a:cubicBezTo>
                      <a:pt x="194" y="70"/>
                      <a:pt x="176" y="77"/>
                      <a:pt x="160" y="8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86" name="AutoShape 258"/>
              <p:cNvSpPr>
                <a:spLocks noChangeArrowheads="1"/>
              </p:cNvSpPr>
              <p:nvPr/>
            </p:nvSpPr>
            <p:spPr bwMode="auto">
              <a:xfrm rot="16200000">
                <a:off x="4038768" y="4100395"/>
                <a:ext cx="287339" cy="433356"/>
              </a:xfrm>
              <a:prstGeom prst="can">
                <a:avLst>
                  <a:gd name="adj" fmla="val 53618"/>
                </a:avLst>
              </a:prstGeom>
              <a:solidFill>
                <a:schemeClr val="bg1"/>
              </a:solidFill>
              <a:ln w="12700">
                <a:solidFill>
                  <a:schemeClr val="tx1">
                    <a:lumMod val="65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989" name="Line 261"/>
              <p:cNvSpPr>
                <a:spLocks noChangeShapeType="1"/>
              </p:cNvSpPr>
              <p:nvPr/>
            </p:nvSpPr>
            <p:spPr bwMode="auto">
              <a:xfrm flipH="1">
                <a:off x="3292473" y="3630812"/>
                <a:ext cx="2532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91" name="Rectangle 263"/>
              <p:cNvSpPr>
                <a:spLocks noChangeArrowheads="1"/>
              </p:cNvSpPr>
              <p:nvPr/>
            </p:nvSpPr>
            <p:spPr bwMode="auto">
              <a:xfrm>
                <a:off x="4881564" y="3444876"/>
                <a:ext cx="2309813" cy="51752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992" name="Line 264"/>
              <p:cNvSpPr>
                <a:spLocks noChangeShapeType="1"/>
              </p:cNvSpPr>
              <p:nvPr/>
            </p:nvSpPr>
            <p:spPr bwMode="auto">
              <a:xfrm>
                <a:off x="4664076" y="3444876"/>
                <a:ext cx="1444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93" name="Line 265"/>
              <p:cNvSpPr>
                <a:spLocks noChangeShapeType="1"/>
              </p:cNvSpPr>
              <p:nvPr/>
            </p:nvSpPr>
            <p:spPr bwMode="auto">
              <a:xfrm>
                <a:off x="4664076" y="3962401"/>
                <a:ext cx="1444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94" name="Oval 266"/>
              <p:cNvSpPr>
                <a:spLocks noChangeArrowheads="1"/>
              </p:cNvSpPr>
              <p:nvPr/>
            </p:nvSpPr>
            <p:spPr bwMode="auto">
              <a:xfrm>
                <a:off x="4737101" y="3444876"/>
                <a:ext cx="215900" cy="51752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995" name="Oval 267"/>
              <p:cNvSpPr>
                <a:spLocks noChangeArrowheads="1"/>
              </p:cNvSpPr>
              <p:nvPr/>
            </p:nvSpPr>
            <p:spPr bwMode="auto">
              <a:xfrm>
                <a:off x="4664076" y="3444876"/>
                <a:ext cx="217488" cy="51752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996" name="Oval 268"/>
              <p:cNvSpPr>
                <a:spLocks noChangeArrowheads="1"/>
              </p:cNvSpPr>
              <p:nvPr/>
            </p:nvSpPr>
            <p:spPr bwMode="auto">
              <a:xfrm>
                <a:off x="4737101" y="3444876"/>
                <a:ext cx="215900" cy="51752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997" name="Oval 269"/>
              <p:cNvSpPr>
                <a:spLocks noChangeArrowheads="1"/>
              </p:cNvSpPr>
              <p:nvPr/>
            </p:nvSpPr>
            <p:spPr bwMode="auto">
              <a:xfrm>
                <a:off x="4700589" y="3638551"/>
                <a:ext cx="73025" cy="13017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998" name="Oval 270"/>
              <p:cNvSpPr>
                <a:spLocks noChangeArrowheads="1"/>
              </p:cNvSpPr>
              <p:nvPr/>
            </p:nvSpPr>
            <p:spPr bwMode="auto">
              <a:xfrm>
                <a:off x="4664076" y="3575051"/>
                <a:ext cx="144463" cy="25876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999" name="Line 271"/>
              <p:cNvSpPr>
                <a:spLocks noChangeShapeType="1"/>
              </p:cNvSpPr>
              <p:nvPr/>
            </p:nvSpPr>
            <p:spPr bwMode="auto">
              <a:xfrm flipH="1">
                <a:off x="4592639" y="3833814"/>
                <a:ext cx="1444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000" name="Line 272"/>
              <p:cNvSpPr>
                <a:spLocks noChangeShapeType="1"/>
              </p:cNvSpPr>
              <p:nvPr/>
            </p:nvSpPr>
            <p:spPr bwMode="auto">
              <a:xfrm>
                <a:off x="4664076" y="3638551"/>
                <a:ext cx="730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001" name="Oval 273"/>
              <p:cNvSpPr>
                <a:spLocks noChangeArrowheads="1"/>
              </p:cNvSpPr>
              <p:nvPr/>
            </p:nvSpPr>
            <p:spPr bwMode="auto">
              <a:xfrm>
                <a:off x="6397626" y="3638551"/>
                <a:ext cx="71438" cy="13017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002" name="Line 274"/>
              <p:cNvSpPr>
                <a:spLocks noChangeShapeType="1"/>
              </p:cNvSpPr>
              <p:nvPr/>
            </p:nvSpPr>
            <p:spPr bwMode="auto">
              <a:xfrm flipH="1">
                <a:off x="6431759" y="3768726"/>
                <a:ext cx="2380" cy="493154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65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003" name="Freeform 275"/>
              <p:cNvSpPr>
                <a:spLocks/>
              </p:cNvSpPr>
              <p:nvPr/>
            </p:nvSpPr>
            <p:spPr bwMode="auto">
              <a:xfrm>
                <a:off x="7119939" y="3386139"/>
                <a:ext cx="360363" cy="575469"/>
              </a:xfrm>
              <a:custGeom>
                <a:avLst/>
                <a:gdLst>
                  <a:gd name="T0" fmla="*/ 0 w 253"/>
                  <a:gd name="T1" fmla="*/ 44 h 412"/>
                  <a:gd name="T2" fmla="*/ 248 w 253"/>
                  <a:gd name="T3" fmla="*/ 124 h 412"/>
                  <a:gd name="T4" fmla="*/ 224 w 253"/>
                  <a:gd name="T5" fmla="*/ 228 h 412"/>
                  <a:gd name="T6" fmla="*/ 176 w 253"/>
                  <a:gd name="T7" fmla="*/ 260 h 412"/>
                  <a:gd name="T8" fmla="*/ 144 w 253"/>
                  <a:gd name="T9" fmla="*/ 308 h 412"/>
                  <a:gd name="T10" fmla="*/ 40 w 253"/>
                  <a:gd name="T11" fmla="*/ 412 h 412"/>
                  <a:gd name="T12" fmla="*/ 0 w 253"/>
                  <a:gd name="T13" fmla="*/ 44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3" h="412">
                    <a:moveTo>
                      <a:pt x="0" y="44"/>
                    </a:moveTo>
                    <a:cubicBezTo>
                      <a:pt x="183" y="51"/>
                      <a:pt x="207" y="0"/>
                      <a:pt x="248" y="124"/>
                    </a:cubicBezTo>
                    <a:cubicBezTo>
                      <a:pt x="245" y="155"/>
                      <a:pt x="253" y="203"/>
                      <a:pt x="224" y="228"/>
                    </a:cubicBezTo>
                    <a:cubicBezTo>
                      <a:pt x="210" y="241"/>
                      <a:pt x="176" y="260"/>
                      <a:pt x="176" y="260"/>
                    </a:cubicBezTo>
                    <a:cubicBezTo>
                      <a:pt x="165" y="276"/>
                      <a:pt x="150" y="290"/>
                      <a:pt x="144" y="308"/>
                    </a:cubicBezTo>
                    <a:cubicBezTo>
                      <a:pt x="126" y="361"/>
                      <a:pt x="106" y="412"/>
                      <a:pt x="40" y="412"/>
                    </a:cubicBez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013" name="Line 285"/>
              <p:cNvSpPr>
                <a:spLocks noChangeShapeType="1"/>
              </p:cNvSpPr>
              <p:nvPr/>
            </p:nvSpPr>
            <p:spPr bwMode="auto">
              <a:xfrm flipH="1" flipV="1">
                <a:off x="6469064" y="3703639"/>
                <a:ext cx="1031875" cy="143668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014" name="Text Box 286"/>
              <p:cNvSpPr txBox="1">
                <a:spLocks noChangeArrowheads="1"/>
              </p:cNvSpPr>
              <p:nvPr/>
            </p:nvSpPr>
            <p:spPr bwMode="auto">
              <a:xfrm>
                <a:off x="6727826" y="5111875"/>
                <a:ext cx="1676400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ko-KR" dirty="0"/>
                  <a:t>Langmuir Probe</a:t>
                </a:r>
              </a:p>
            </p:txBody>
          </p:sp>
          <p:sp>
            <p:nvSpPr>
              <p:cNvPr id="74015" name="Line 287"/>
              <p:cNvSpPr>
                <a:spLocks noChangeShapeType="1"/>
              </p:cNvSpPr>
              <p:nvPr/>
            </p:nvSpPr>
            <p:spPr bwMode="auto">
              <a:xfrm flipH="1">
                <a:off x="7419976" y="2392363"/>
                <a:ext cx="288925" cy="258763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016" name="Text Box 288"/>
              <p:cNvSpPr txBox="1">
                <a:spLocks noChangeArrowheads="1"/>
              </p:cNvSpPr>
              <p:nvPr/>
            </p:nvSpPr>
            <p:spPr bwMode="auto">
              <a:xfrm>
                <a:off x="6959601" y="2033589"/>
                <a:ext cx="1781175" cy="3698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ko-KR"/>
                  <a:t>Magnet Solenoid</a:t>
                </a:r>
              </a:p>
            </p:txBody>
          </p:sp>
          <p:sp>
            <p:nvSpPr>
              <p:cNvPr id="74017" name="Line 289"/>
              <p:cNvSpPr>
                <a:spLocks noChangeShapeType="1"/>
              </p:cNvSpPr>
              <p:nvPr/>
            </p:nvSpPr>
            <p:spPr bwMode="auto">
              <a:xfrm flipH="1" flipV="1">
                <a:off x="4953001" y="3768726"/>
                <a:ext cx="795338" cy="116522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018" name="Text Box 290"/>
              <p:cNvSpPr txBox="1">
                <a:spLocks noChangeArrowheads="1"/>
              </p:cNvSpPr>
              <p:nvPr/>
            </p:nvSpPr>
            <p:spPr bwMode="auto">
              <a:xfrm>
                <a:off x="5048251" y="4997451"/>
                <a:ext cx="1460500" cy="6413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/>
                  <a:t>Hot Tantalum</a:t>
                </a:r>
              </a:p>
              <a:p>
                <a:pPr algn="ctr"/>
                <a:r>
                  <a:rPr lang="en-US" altLang="ko-KR"/>
                  <a:t>Plate</a:t>
                </a:r>
              </a:p>
            </p:txBody>
          </p:sp>
          <p:sp>
            <p:nvSpPr>
              <p:cNvPr id="74019" name="Line 291"/>
              <p:cNvSpPr>
                <a:spLocks noChangeShapeType="1"/>
              </p:cNvSpPr>
              <p:nvPr/>
            </p:nvSpPr>
            <p:spPr bwMode="auto">
              <a:xfrm flipV="1">
                <a:off x="4303714" y="3833814"/>
                <a:ext cx="433388" cy="116522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020" name="Text Box 292"/>
              <p:cNvSpPr txBox="1">
                <a:spLocks noChangeArrowheads="1"/>
              </p:cNvSpPr>
              <p:nvPr/>
            </p:nvSpPr>
            <p:spPr bwMode="auto">
              <a:xfrm>
                <a:off x="3863976" y="5030789"/>
                <a:ext cx="996950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ko-KR"/>
                  <a:t>Filament</a:t>
                </a:r>
              </a:p>
            </p:txBody>
          </p:sp>
          <p:sp>
            <p:nvSpPr>
              <p:cNvPr id="74021" name="Line 293"/>
              <p:cNvSpPr>
                <a:spLocks noChangeShapeType="1"/>
              </p:cNvSpPr>
              <p:nvPr/>
            </p:nvSpPr>
            <p:spPr bwMode="auto">
              <a:xfrm>
                <a:off x="4797426" y="3217864"/>
                <a:ext cx="4333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022" name="Line 294"/>
              <p:cNvSpPr>
                <a:spLocks noChangeShapeType="1"/>
              </p:cNvSpPr>
              <p:nvPr/>
            </p:nvSpPr>
            <p:spPr bwMode="auto">
              <a:xfrm>
                <a:off x="4724401" y="3294064"/>
                <a:ext cx="3619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023" name="Line 295"/>
              <p:cNvSpPr>
                <a:spLocks noChangeShapeType="1"/>
              </p:cNvSpPr>
              <p:nvPr/>
            </p:nvSpPr>
            <p:spPr bwMode="auto">
              <a:xfrm flipH="1">
                <a:off x="4953001" y="3294064"/>
                <a:ext cx="133350" cy="174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024" name="Line 296"/>
              <p:cNvSpPr>
                <a:spLocks noChangeShapeType="1"/>
              </p:cNvSpPr>
              <p:nvPr/>
            </p:nvSpPr>
            <p:spPr bwMode="auto">
              <a:xfrm flipH="1">
                <a:off x="5029201" y="3228976"/>
                <a:ext cx="188913" cy="2397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027" name="Text Box 299"/>
              <p:cNvSpPr txBox="1">
                <a:spLocks noChangeArrowheads="1"/>
              </p:cNvSpPr>
              <p:nvPr/>
            </p:nvSpPr>
            <p:spPr bwMode="auto">
              <a:xfrm>
                <a:off x="4926014" y="2032001"/>
                <a:ext cx="1528763" cy="3698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ko-KR" dirty="0" smtClean="0"/>
                  <a:t>K or Cs  </a:t>
                </a:r>
                <a:r>
                  <a:rPr lang="en-US" altLang="ko-KR" dirty="0"/>
                  <a:t>Atoms</a:t>
                </a:r>
              </a:p>
            </p:txBody>
          </p:sp>
          <p:sp>
            <p:nvSpPr>
              <p:cNvPr id="74028" name="Line 300"/>
              <p:cNvSpPr>
                <a:spLocks noChangeShapeType="1"/>
              </p:cNvSpPr>
              <p:nvPr/>
            </p:nvSpPr>
            <p:spPr bwMode="auto">
              <a:xfrm>
                <a:off x="3654426" y="2473326"/>
                <a:ext cx="215900" cy="64770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029" name="Text Box 301"/>
              <p:cNvSpPr txBox="1">
                <a:spLocks noChangeArrowheads="1"/>
              </p:cNvSpPr>
              <p:nvPr/>
            </p:nvSpPr>
            <p:spPr bwMode="auto">
              <a:xfrm>
                <a:off x="3292476" y="2085976"/>
                <a:ext cx="679450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ko-KR"/>
                  <a:t>Oven</a:t>
                </a:r>
              </a:p>
            </p:txBody>
          </p:sp>
          <p:sp>
            <p:nvSpPr>
              <p:cNvPr id="74030" name="Line 302"/>
              <p:cNvSpPr>
                <a:spLocks noChangeShapeType="1"/>
              </p:cNvSpPr>
              <p:nvPr/>
            </p:nvSpPr>
            <p:spPr bwMode="auto">
              <a:xfrm flipH="1" flipV="1">
                <a:off x="7110414" y="3727438"/>
                <a:ext cx="1095578" cy="117317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031" name="Text Box 303"/>
              <p:cNvSpPr txBox="1">
                <a:spLocks noChangeArrowheads="1"/>
              </p:cNvSpPr>
              <p:nvPr/>
            </p:nvSpPr>
            <p:spPr bwMode="auto">
              <a:xfrm>
                <a:off x="7509366" y="4797153"/>
                <a:ext cx="1638300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ko-KR" dirty="0"/>
                  <a:t>Plasma Column</a:t>
                </a:r>
              </a:p>
            </p:txBody>
          </p:sp>
          <p:sp>
            <p:nvSpPr>
              <p:cNvPr id="114" name="Line 261"/>
              <p:cNvSpPr>
                <a:spLocks noChangeShapeType="1"/>
              </p:cNvSpPr>
              <p:nvPr/>
            </p:nvSpPr>
            <p:spPr bwMode="auto">
              <a:xfrm flipH="1">
                <a:off x="3292473" y="3813530"/>
                <a:ext cx="2532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8" name="Straight Arrow Connector 7"/>
            <p:cNvCxnSpPr>
              <a:stCxn id="74027" idx="2"/>
            </p:cNvCxnSpPr>
            <p:nvPr/>
          </p:nvCxnSpPr>
          <p:spPr>
            <a:xfrm flipH="1">
              <a:off x="2866490" y="1933139"/>
              <a:ext cx="422639" cy="78951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73985" idx="10"/>
              <a:endCxn id="73985" idx="23"/>
            </p:cNvCxnSpPr>
            <p:nvPr/>
          </p:nvCxnSpPr>
          <p:spPr>
            <a:xfrm flipV="1">
              <a:off x="2370132" y="3856631"/>
              <a:ext cx="1801352" cy="12118"/>
            </a:xfrm>
            <a:prstGeom prst="line">
              <a:avLst/>
            </a:prstGeom>
            <a:ln w="12700">
              <a:solidFill>
                <a:schemeClr val="tx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endCxn id="73985" idx="24"/>
            </p:cNvCxnSpPr>
            <p:nvPr/>
          </p:nvCxnSpPr>
          <p:spPr>
            <a:xfrm>
              <a:off x="2335501" y="3793131"/>
              <a:ext cx="2124749" cy="2912"/>
            </a:xfrm>
            <a:prstGeom prst="line">
              <a:avLst/>
            </a:prstGeom>
            <a:ln w="12700">
              <a:solidFill>
                <a:schemeClr val="tx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 flipH="1">
              <a:off x="439836" y="3049429"/>
              <a:ext cx="504428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HV</a:t>
              </a:r>
              <a:endParaRPr lang="en-US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tint val="95000"/>
            <a:satMod val="170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252047" y="106571"/>
            <a:ext cx="9144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latinLnBrk="0" hangingPunct="0"/>
            <a:r>
              <a:rPr lang="en-US" altLang="ko-KR" sz="4400" b="1" dirty="0" smtClean="0">
                <a:latin typeface="+mj-lt"/>
              </a:rPr>
              <a:t>Schematic of the experimental setup</a:t>
            </a:r>
            <a:endParaRPr lang="en-US" altLang="ko-KR" sz="4400" b="1" dirty="0"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748655" y="1053223"/>
            <a:ext cx="6235577" cy="566297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Two identical plasma sources (HP1 and HP2) are used to produce plasmas with ions drifting in opposite directions. </a:t>
            </a:r>
          </a:p>
          <a:p>
            <a:r>
              <a:rPr lang="en-US" sz="2400" dirty="0" smtClean="0"/>
              <a:t>A plasma with </a:t>
            </a:r>
            <a:r>
              <a:rPr lang="en-US" sz="2400" i="1" dirty="0" smtClean="0"/>
              <a:t>controllable </a:t>
            </a:r>
            <a:r>
              <a:rPr lang="en-US" sz="2400" dirty="0" smtClean="0"/>
              <a:t>parallel ion flow is produced using two electrodes (Ring and Disk) that are biased to collect ions.</a:t>
            </a:r>
          </a:p>
          <a:p>
            <a:r>
              <a:rPr lang="en-US" sz="2400" dirty="0" smtClean="0"/>
              <a:t>An annular region of sheared ion flow occurs at the boundary between the ring and disk (green-white regions)</a:t>
            </a:r>
          </a:p>
          <a:p>
            <a:r>
              <a:rPr lang="en-US" sz="2400" dirty="0" smtClean="0"/>
              <a:t>The plasma carries </a:t>
            </a:r>
            <a:r>
              <a:rPr lang="en-US" sz="2400" i="1" dirty="0" smtClean="0"/>
              <a:t>no current </a:t>
            </a:r>
            <a:r>
              <a:rPr lang="en-US" sz="2400" dirty="0" smtClean="0"/>
              <a:t>and there are </a:t>
            </a:r>
            <a:r>
              <a:rPr lang="en-US" sz="2400" i="1" dirty="0" smtClean="0"/>
              <a:t>negligible radial electric fields </a:t>
            </a:r>
            <a:r>
              <a:rPr lang="en-US" sz="2400" dirty="0" smtClean="0"/>
              <a:t>in the region of the parallel ion flow shear.</a:t>
            </a:r>
          </a:p>
          <a:p>
            <a:r>
              <a:rPr lang="en-US" sz="2400" dirty="0" smtClean="0"/>
              <a:t>A strip antenna is used to launch electrostatic waves in the ion cyclotron frequency range perpendicular to the magnetic field.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347C-15A7-4C1D-8C0A-8C34A1E44E66}" type="slidenum">
              <a:rPr lang="en-US" smtClean="0"/>
              <a:t>8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52047" y="943703"/>
            <a:ext cx="5289550" cy="2939492"/>
            <a:chOff x="252047" y="1943656"/>
            <a:chExt cx="5289550" cy="2939492"/>
          </a:xfrm>
        </p:grpSpPr>
        <p:sp>
          <p:nvSpPr>
            <p:cNvPr id="74760" name="Rectangle 8"/>
            <p:cNvSpPr>
              <a:spLocks noChangeArrowheads="1"/>
            </p:cNvSpPr>
            <p:nvPr/>
          </p:nvSpPr>
          <p:spPr bwMode="auto">
            <a:xfrm>
              <a:off x="453660" y="2558500"/>
              <a:ext cx="3355975" cy="173037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74761" name="Line 9"/>
            <p:cNvSpPr>
              <a:spLocks noChangeShapeType="1"/>
            </p:cNvSpPr>
            <p:nvPr/>
          </p:nvSpPr>
          <p:spPr bwMode="auto">
            <a:xfrm flipV="1">
              <a:off x="2466610" y="2929975"/>
              <a:ext cx="671513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62" name="Line 10"/>
            <p:cNvSpPr>
              <a:spLocks noChangeShapeType="1"/>
            </p:cNvSpPr>
            <p:nvPr/>
          </p:nvSpPr>
          <p:spPr bwMode="auto">
            <a:xfrm flipV="1">
              <a:off x="2801572" y="2312438"/>
              <a:ext cx="0" cy="617537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64" name="Text Box 12"/>
            <p:cNvSpPr txBox="1">
              <a:spLocks noChangeArrowheads="1"/>
            </p:cNvSpPr>
            <p:nvPr/>
          </p:nvSpPr>
          <p:spPr bwMode="auto">
            <a:xfrm>
              <a:off x="252047" y="2156863"/>
              <a:ext cx="565150" cy="369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ko-KR"/>
                <a:t>HP1</a:t>
              </a:r>
            </a:p>
          </p:txBody>
        </p:sp>
        <p:sp>
          <p:nvSpPr>
            <p:cNvPr id="74765" name="Text Box 13"/>
            <p:cNvSpPr txBox="1">
              <a:spLocks noChangeArrowheads="1"/>
            </p:cNvSpPr>
            <p:nvPr/>
          </p:nvSpPr>
          <p:spPr bwMode="auto">
            <a:xfrm>
              <a:off x="4976447" y="2156863"/>
              <a:ext cx="565150" cy="369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ko-KR"/>
                <a:t>HP2</a:t>
              </a:r>
            </a:p>
          </p:txBody>
        </p:sp>
        <p:sp>
          <p:nvSpPr>
            <p:cNvPr id="74766" name="Line 14"/>
            <p:cNvSpPr>
              <a:spLocks noChangeShapeType="1"/>
            </p:cNvSpPr>
            <p:nvPr/>
          </p:nvSpPr>
          <p:spPr bwMode="auto">
            <a:xfrm>
              <a:off x="3387360" y="2341806"/>
              <a:ext cx="107315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67" name="Text Box 15"/>
            <p:cNvSpPr txBox="1">
              <a:spLocks noChangeArrowheads="1"/>
            </p:cNvSpPr>
            <p:nvPr/>
          </p:nvSpPr>
          <p:spPr bwMode="auto">
            <a:xfrm>
              <a:off x="3395297" y="1943656"/>
              <a:ext cx="828675" cy="369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ko-KR" dirty="0"/>
                <a:t>B-Field</a:t>
              </a:r>
            </a:p>
          </p:txBody>
        </p:sp>
        <p:sp>
          <p:nvSpPr>
            <p:cNvPr id="74769" name="Text Box 17"/>
            <p:cNvSpPr txBox="1">
              <a:spLocks noChangeArrowheads="1"/>
            </p:cNvSpPr>
            <p:nvPr/>
          </p:nvSpPr>
          <p:spPr bwMode="auto">
            <a:xfrm>
              <a:off x="1820497" y="2132087"/>
              <a:ext cx="981075" cy="369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ko-KR" dirty="0"/>
                <a:t>Antenna</a:t>
              </a:r>
            </a:p>
          </p:txBody>
        </p:sp>
        <p:sp>
          <p:nvSpPr>
            <p:cNvPr id="74773" name="Text Box 21"/>
            <p:cNvSpPr txBox="1">
              <a:spLocks noChangeArrowheads="1"/>
            </p:cNvSpPr>
            <p:nvPr/>
          </p:nvSpPr>
          <p:spPr bwMode="auto">
            <a:xfrm>
              <a:off x="1868429" y="4516436"/>
              <a:ext cx="16764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ko-KR" dirty="0"/>
                <a:t>Langmuir Probe</a:t>
              </a:r>
            </a:p>
          </p:txBody>
        </p:sp>
        <p:sp>
          <p:nvSpPr>
            <p:cNvPr id="74775" name="Text Box 23"/>
            <p:cNvSpPr txBox="1">
              <a:spLocks noChangeArrowheads="1"/>
            </p:cNvSpPr>
            <p:nvPr/>
          </p:nvSpPr>
          <p:spPr bwMode="auto">
            <a:xfrm>
              <a:off x="4331374" y="4516436"/>
              <a:ext cx="9652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ko-KR" dirty="0"/>
                <a:t>Ion flow</a:t>
              </a:r>
            </a:p>
          </p:txBody>
        </p:sp>
        <p:sp>
          <p:nvSpPr>
            <p:cNvPr id="74777" name="Rectangle 25"/>
            <p:cNvSpPr>
              <a:spLocks noChangeArrowheads="1"/>
            </p:cNvSpPr>
            <p:nvPr/>
          </p:nvSpPr>
          <p:spPr bwMode="auto">
            <a:xfrm>
              <a:off x="417940" y="2558500"/>
              <a:ext cx="191295" cy="173037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8" name="Rectangle 26"/>
            <p:cNvSpPr>
              <a:spLocks noChangeArrowheads="1"/>
            </p:cNvSpPr>
            <p:nvPr/>
          </p:nvSpPr>
          <p:spPr bwMode="auto">
            <a:xfrm>
              <a:off x="5151072" y="2558500"/>
              <a:ext cx="200026" cy="173037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3" name="Oval 31"/>
            <p:cNvSpPr>
              <a:spLocks noChangeArrowheads="1"/>
            </p:cNvSpPr>
            <p:nvPr/>
          </p:nvSpPr>
          <p:spPr bwMode="auto">
            <a:xfrm>
              <a:off x="2768235" y="3423688"/>
              <a:ext cx="68263" cy="1238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5" name="Line 33"/>
            <p:cNvSpPr>
              <a:spLocks noChangeShapeType="1"/>
            </p:cNvSpPr>
            <p:nvPr/>
          </p:nvSpPr>
          <p:spPr bwMode="auto">
            <a:xfrm>
              <a:off x="855297" y="4041225"/>
              <a:ext cx="671513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86" name="Line 34"/>
            <p:cNvSpPr>
              <a:spLocks noChangeShapeType="1"/>
            </p:cNvSpPr>
            <p:nvPr/>
          </p:nvSpPr>
          <p:spPr bwMode="auto">
            <a:xfrm>
              <a:off x="855297" y="2868063"/>
              <a:ext cx="671513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1834786" y="3148199"/>
              <a:ext cx="2089149" cy="60306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79" name="Rectangle 27"/>
            <p:cNvSpPr>
              <a:spLocks noChangeArrowheads="1"/>
            </p:cNvSpPr>
            <p:nvPr/>
          </p:nvSpPr>
          <p:spPr bwMode="auto">
            <a:xfrm>
              <a:off x="1766523" y="3140964"/>
              <a:ext cx="68263" cy="61753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1" name="Text Box 19"/>
            <p:cNvSpPr txBox="1">
              <a:spLocks noChangeArrowheads="1"/>
            </p:cNvSpPr>
            <p:nvPr/>
          </p:nvSpPr>
          <p:spPr bwMode="auto">
            <a:xfrm>
              <a:off x="1072479" y="3198119"/>
              <a:ext cx="72487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</a:rPr>
                <a:t>Disk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842106" y="3096264"/>
              <a:ext cx="1939924" cy="106362"/>
            </a:xfrm>
            <a:prstGeom prst="rect">
              <a:avLst/>
            </a:prstGeom>
            <a:pattFill prst="wdDn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852248" y="3688742"/>
              <a:ext cx="1939924" cy="106362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784568" y="3473799"/>
              <a:ext cx="48540" cy="1120074"/>
              <a:chOff x="3210293" y="4072948"/>
              <a:chExt cx="48540" cy="1120074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3210293" y="4201090"/>
                <a:ext cx="48540" cy="99193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 flipV="1">
                <a:off x="3233152" y="4072948"/>
                <a:ext cx="0" cy="128142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Quad Arrow 2"/>
            <p:cNvSpPr/>
            <p:nvPr/>
          </p:nvSpPr>
          <p:spPr>
            <a:xfrm>
              <a:off x="2627130" y="3884713"/>
              <a:ext cx="363416" cy="334107"/>
            </a:xfrm>
            <a:prstGeom prst="quadArrow">
              <a:avLst>
                <a:gd name="adj1" fmla="val 17236"/>
                <a:gd name="adj2" fmla="val 17237"/>
                <a:gd name="adj3" fmla="val 19868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8"/>
            <p:cNvSpPr>
              <a:spLocks noChangeArrowheads="1"/>
            </p:cNvSpPr>
            <p:nvPr/>
          </p:nvSpPr>
          <p:spPr bwMode="auto">
            <a:xfrm>
              <a:off x="3827098" y="2563812"/>
              <a:ext cx="1322387" cy="173037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74774" name="Line 22"/>
            <p:cNvSpPr>
              <a:spLocks noChangeShapeType="1"/>
            </p:cNvSpPr>
            <p:nvPr/>
          </p:nvSpPr>
          <p:spPr bwMode="auto">
            <a:xfrm flipH="1" flipV="1">
              <a:off x="4426202" y="3521812"/>
              <a:ext cx="258381" cy="99993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87" name="Line 35"/>
            <p:cNvSpPr>
              <a:spLocks noChangeShapeType="1"/>
            </p:cNvSpPr>
            <p:nvPr/>
          </p:nvSpPr>
          <p:spPr bwMode="auto">
            <a:xfrm flipH="1">
              <a:off x="4068513" y="3432966"/>
              <a:ext cx="671513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Text Box 23"/>
            <p:cNvSpPr txBox="1">
              <a:spLocks noChangeArrowheads="1"/>
            </p:cNvSpPr>
            <p:nvPr/>
          </p:nvSpPr>
          <p:spPr bwMode="auto">
            <a:xfrm>
              <a:off x="781742" y="4485478"/>
              <a:ext cx="9652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ko-KR" dirty="0"/>
                <a:t>Ion flow</a:t>
              </a:r>
            </a:p>
          </p:txBody>
        </p:sp>
        <p:sp>
          <p:nvSpPr>
            <p:cNvPr id="46" name="Line 22"/>
            <p:cNvSpPr>
              <a:spLocks noChangeShapeType="1"/>
            </p:cNvSpPr>
            <p:nvPr/>
          </p:nvSpPr>
          <p:spPr bwMode="auto">
            <a:xfrm flipH="1" flipV="1">
              <a:off x="1184550" y="4131742"/>
              <a:ext cx="125719" cy="4217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70" name="Text Box 18"/>
            <p:cNvSpPr txBox="1">
              <a:spLocks noChangeArrowheads="1"/>
            </p:cNvSpPr>
            <p:nvPr/>
          </p:nvSpPr>
          <p:spPr bwMode="auto">
            <a:xfrm>
              <a:off x="3809634" y="2605277"/>
              <a:ext cx="74411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</a:rPr>
                <a:t>Ring</a:t>
              </a:r>
            </a:p>
          </p:txBody>
        </p:sp>
        <p:sp>
          <p:nvSpPr>
            <p:cNvPr id="74780" name="Rectangle 28"/>
            <p:cNvSpPr>
              <a:spLocks noChangeArrowheads="1"/>
            </p:cNvSpPr>
            <p:nvPr/>
          </p:nvSpPr>
          <p:spPr bwMode="auto">
            <a:xfrm>
              <a:off x="3781126" y="2543644"/>
              <a:ext cx="66675" cy="61912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1" name="Rectangle 29"/>
            <p:cNvSpPr>
              <a:spLocks noChangeArrowheads="1"/>
            </p:cNvSpPr>
            <p:nvPr/>
          </p:nvSpPr>
          <p:spPr bwMode="auto">
            <a:xfrm>
              <a:off x="3792173" y="3725068"/>
              <a:ext cx="66675" cy="61753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8" name="Picture 8" descr="IQ2_1.jpg (41710 bytes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3" t="17736" r="30688" b="9697"/>
          <a:stretch/>
        </p:blipFill>
        <p:spPr bwMode="auto">
          <a:xfrm>
            <a:off x="654823" y="4007910"/>
            <a:ext cx="4664770" cy="268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492" y="27647"/>
            <a:ext cx="10515600" cy="1325563"/>
          </a:xfrm>
        </p:spPr>
        <p:txBody>
          <a:bodyPr/>
          <a:lstStyle/>
          <a:p>
            <a:r>
              <a:rPr lang="en-US" b="1" dirty="0" smtClean="0"/>
              <a:t>Experiments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492" y="1763980"/>
            <a:ext cx="10515600" cy="4351338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3200" dirty="0"/>
              <a:t>S</a:t>
            </a:r>
            <a:r>
              <a:rPr lang="en-US" sz="3200" dirty="0" smtClean="0"/>
              <a:t>tudy how EIC waves that are amplified in a plasma with magnetic field aligned ion flow with transverse shear and no field aligned electron current.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200" dirty="0"/>
              <a:t>S</a:t>
            </a:r>
            <a:r>
              <a:rPr lang="en-US" sz="3200" dirty="0" smtClean="0"/>
              <a:t>tudy the excitation of multiple harmonic EIC waves and formation of spiky potential waveforms.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347C-15A7-4C1D-8C0A-8C34A1E44E6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0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2435</TotalTime>
  <Words>1003</Words>
  <Application>Microsoft Office PowerPoint</Application>
  <PresentationFormat>Widescreen</PresentationFormat>
  <Paragraphs>116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맑은 고딕</vt:lpstr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Equation</vt:lpstr>
      <vt:lpstr>Laboratory Study of Spiky Potential Structures Associated with Multi-Harmonic EIC Waves</vt:lpstr>
      <vt:lpstr>Introduction</vt:lpstr>
      <vt:lpstr>Background</vt:lpstr>
      <vt:lpstr>Inhomogeneous ion flow driven EIC waves</vt:lpstr>
      <vt:lpstr>FAST observations</vt:lpstr>
      <vt:lpstr>Laboratory experiments investigating space physics phenomena</vt:lpstr>
      <vt:lpstr>Schematic diagram of the Q Machine Plasma Device</vt:lpstr>
      <vt:lpstr>PowerPoint Presentation</vt:lpstr>
      <vt:lpstr>Experiments</vt:lpstr>
      <vt:lpstr>Effect of ion flow shear on EIC waves</vt:lpstr>
      <vt:lpstr>Results for higher cyclotron harmonics </vt:lpstr>
      <vt:lpstr>Amplification of cyclotron harmonics for a broadband input signal</vt:lpstr>
      <vt:lpstr>Spiky potential waveforms for multiharmonic EIC waves</vt:lpstr>
      <vt:lpstr>Experimental and model time series</vt:lpstr>
      <vt:lpstr>Summary and Conclusions</vt:lpstr>
    </vt:vector>
  </TitlesOfParts>
  <Company>The University of Iowa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Laboratory Study of Spiky Potential Structures Associated with multi-harmonic EIC Waves</dc:title>
  <dc:creator>Merlino, Robert L</dc:creator>
  <cp:lastModifiedBy>Merlino, Robert L</cp:lastModifiedBy>
  <cp:revision>120</cp:revision>
  <cp:lastPrinted>2015-11-05T15:29:29Z</cp:lastPrinted>
  <dcterms:created xsi:type="dcterms:W3CDTF">2015-10-04T22:11:31Z</dcterms:created>
  <dcterms:modified xsi:type="dcterms:W3CDTF">2015-11-05T15:31:09Z</dcterms:modified>
</cp:coreProperties>
</file>