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CC"/>
    <a:srgbClr val="3333CC"/>
    <a:srgbClr val="33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50" y="34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D5517-4BC8-41B3-BAC3-3973297CFF65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37F8-AFB7-4265-8023-AD20D79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5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765FA79-B157-4615-B52C-1B617F12CF0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80004"/>
            <a:ext cx="5613400" cy="366545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F5712C2-D5E1-4475-8EF7-6CF200296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712C2-D5E1-4475-8EF7-6CF200296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C6B9-09A0-4DDA-9C26-01D30E90A8C7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7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2D72-DED1-44F0-BE92-03D55A6DC476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15C-E57D-4B67-B423-8AF3D31F0372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6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6381-EC2A-4308-998D-151946071405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4F3C6-7DE3-453A-8D5A-191D7B479BA9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3B37-07D5-4DA6-9717-56775ABF52B3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341A-5E89-466E-B4D9-6EE36ACDE59C}" type="datetime1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46D5-A544-4430-B550-A99CC8A6C9F4}" type="datetime1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5ADB-2D77-42F1-83EF-D01B721AB9B4}" type="datetime1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77A2-10C0-4871-9777-868472F0D642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1AB4-0F68-4D18-A493-A7C3A36CDF88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76AC-4629-4500-B7D0-DD4C24E58792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4C66-A3CE-4E8D-A07B-3950DA3E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avi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5" Type="http://schemas.microsoft.com/office/2007/relationships/media" Target="../media/media3.avi"/><Relationship Id="rId10" Type="http://schemas.openxmlformats.org/officeDocument/2006/relationships/image" Target="../media/image8.png"/><Relationship Id="rId4" Type="http://schemas.openxmlformats.org/officeDocument/2006/relationships/video" Target="../media/media2.avi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315" y="1488232"/>
            <a:ext cx="10493828" cy="1940768"/>
          </a:xfrm>
        </p:spPr>
        <p:txBody>
          <a:bodyPr>
            <a:normAutofit/>
          </a:bodyPr>
          <a:lstStyle/>
          <a:p>
            <a:r>
              <a:rPr lang="en-US" b="1" dirty="0"/>
              <a:t>Coulomb fission of a charged dust cloud in an afterglow </a:t>
            </a:r>
            <a:r>
              <a:rPr lang="en-US" b="1" dirty="0" smtClean="0"/>
              <a:t>plasma*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5" y="3769990"/>
            <a:ext cx="9380376" cy="23602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R. L. Merlino and J. K. Meyer</a:t>
            </a:r>
          </a:p>
          <a:p>
            <a:r>
              <a:rPr lang="en-US" sz="2800" i="1" dirty="0" smtClean="0"/>
              <a:t>Department of Physics and Astronomy</a:t>
            </a:r>
          </a:p>
          <a:p>
            <a:r>
              <a:rPr lang="en-US" sz="2800" i="1" dirty="0" smtClean="0"/>
              <a:t>The University of Iowa, Iowa City, IA 52242</a:t>
            </a:r>
            <a:br>
              <a:rPr lang="en-US" sz="2800" i="1" dirty="0" smtClean="0"/>
            </a:br>
            <a:endParaRPr lang="en-US" sz="2800" i="1" dirty="0" smtClean="0"/>
          </a:p>
          <a:p>
            <a:r>
              <a:rPr lang="en-US" sz="2800" i="1" dirty="0" smtClean="0"/>
              <a:t>*</a:t>
            </a:r>
            <a:r>
              <a:rPr lang="en-US" sz="2800" dirty="0" smtClean="0"/>
              <a:t>Supported by DOE and NSF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49086" y="367425"/>
            <a:ext cx="10472057" cy="108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T07.00001  APS DPP 2015  November 16-20  Savannah, 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48" y="148368"/>
            <a:ext cx="11628155" cy="852987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Position </a:t>
            </a:r>
            <a:r>
              <a:rPr lang="en-US" sz="4000" b="1" i="1" dirty="0" smtClean="0"/>
              <a:t>vs. </a:t>
            </a:r>
            <a:r>
              <a:rPr lang="en-US" sz="4000" b="1" dirty="0" smtClean="0"/>
              <a:t>time of maximum density in lower cloud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74065" y="1315382"/>
            <a:ext cx="6291838" cy="4873625"/>
          </a:xfrm>
        </p:spPr>
        <p:txBody>
          <a:bodyPr/>
          <a:lstStyle/>
          <a:p>
            <a:r>
              <a:rPr lang="en-US" dirty="0" smtClean="0"/>
              <a:t>The position of the lower cloud ~ t</a:t>
            </a:r>
            <a:r>
              <a:rPr lang="en-US" baseline="30000" dirty="0" smtClean="0"/>
              <a:t>2</a:t>
            </a:r>
            <a:r>
              <a:rPr lang="en-US" dirty="0" smtClean="0"/>
              <a:t> over the first 2 ms, with an estimated acceleration </a:t>
            </a:r>
            <a:r>
              <a:rPr lang="en-US" dirty="0" smtClean="0">
                <a:sym typeface="Symbol" panose="05050102010706020507" pitchFamily="18" charset="2"/>
              </a:rPr>
              <a:t> </a:t>
            </a:r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r>
              <a:rPr lang="en-US" dirty="0" smtClean="0"/>
              <a:t> m/s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From t &gt; 6 ms, the lower cloud speed is reduced to a value consistent with free-fall with neutral drag</a:t>
            </a:r>
          </a:p>
          <a:p>
            <a:r>
              <a:rPr lang="en-US" dirty="0" smtClean="0"/>
              <a:t>This reduction in the speed of the cloud is likely due to the reduction in the dust charge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8" y="1512384"/>
            <a:ext cx="5336316" cy="50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45"/>
            <a:ext cx="12192000" cy="998375"/>
          </a:xfrm>
        </p:spPr>
        <p:txBody>
          <a:bodyPr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440" y="1655325"/>
            <a:ext cx="10034296" cy="4351338"/>
          </a:xfrm>
        </p:spPr>
        <p:txBody>
          <a:bodyPr/>
          <a:lstStyle/>
          <a:p>
            <a:r>
              <a:rPr lang="en-US" dirty="0" smtClean="0"/>
              <a:t>We have studied how clouds of charged dust particles respond when the plasma that they are immersed in is suddenly turned off.</a:t>
            </a:r>
          </a:p>
          <a:p>
            <a:r>
              <a:rPr lang="en-US" dirty="0" smtClean="0"/>
              <a:t>Three types of cloud evolutions have been observed</a:t>
            </a:r>
          </a:p>
          <a:p>
            <a:pPr lvl="1"/>
            <a:r>
              <a:rPr lang="en-US" dirty="0" smtClean="0"/>
              <a:t>Blow-off --- the outer layer of the cloud is rapidly shed</a:t>
            </a:r>
          </a:p>
          <a:p>
            <a:pPr lvl="1"/>
            <a:r>
              <a:rPr lang="en-US" dirty="0"/>
              <a:t>Expansion --- the cloud expands </a:t>
            </a:r>
            <a:r>
              <a:rPr lang="en-US" dirty="0" smtClean="0"/>
              <a:t>uniformly</a:t>
            </a:r>
          </a:p>
          <a:p>
            <a:pPr lvl="1"/>
            <a:r>
              <a:rPr lang="en-US" dirty="0" smtClean="0"/>
              <a:t>Fission --- the cloud fragments into two pieces</a:t>
            </a:r>
          </a:p>
          <a:p>
            <a:r>
              <a:rPr lang="en-US" dirty="0" smtClean="0"/>
              <a:t>MD simulations are being performed to identify the conditions that control how a charged dust cloud evolves under repulsive electrostatic forces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5857" y="306915"/>
            <a:ext cx="6047234" cy="59782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8364" y="306915"/>
            <a:ext cx="5000709" cy="840513"/>
          </a:xfrm>
        </p:spPr>
        <p:txBody>
          <a:bodyPr/>
          <a:lstStyle/>
          <a:p>
            <a:pPr algn="r"/>
            <a:r>
              <a:rPr lang="en-US" b="1" dirty="0" smtClean="0"/>
              <a:t>Coulomb explosion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918325" y="1296988"/>
            <a:ext cx="5273675" cy="5138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cloud of negatively charged dust particles suspended in a plasma which provides </a:t>
            </a:r>
            <a:r>
              <a:rPr lang="en-US" i="1" dirty="0" smtClean="0"/>
              <a:t>charge, confinement, </a:t>
            </a:r>
            <a:r>
              <a:rPr lang="en-US" dirty="0" smtClean="0"/>
              <a:t>and</a:t>
            </a:r>
            <a:r>
              <a:rPr lang="en-US" i="1" dirty="0" smtClean="0"/>
              <a:t> shielding</a:t>
            </a:r>
          </a:p>
          <a:p>
            <a:r>
              <a:rPr lang="en-US" dirty="0" smtClean="0"/>
              <a:t>Turn the plasma off</a:t>
            </a:r>
          </a:p>
          <a:p>
            <a:r>
              <a:rPr lang="en-US" dirty="0" smtClean="0"/>
              <a:t>The plasma decays on a time scale faster that the charging time of the dust</a:t>
            </a:r>
          </a:p>
          <a:p>
            <a:r>
              <a:rPr lang="en-US" dirty="0" smtClean="0"/>
              <a:t>Now have cloud of negative particles with</a:t>
            </a:r>
          </a:p>
          <a:p>
            <a:pPr lvl="1"/>
            <a:r>
              <a:rPr lang="en-US" dirty="0" smtClean="0"/>
              <a:t>No confinement </a:t>
            </a:r>
          </a:p>
          <a:p>
            <a:pPr lvl="1"/>
            <a:r>
              <a:rPr lang="en-US" dirty="0" smtClean="0"/>
              <a:t>No shielding</a:t>
            </a:r>
          </a:p>
          <a:p>
            <a:r>
              <a:rPr lang="en-US" dirty="0" smtClean="0"/>
              <a:t>Result </a:t>
            </a:r>
            <a:r>
              <a:rPr lang="en-US" dirty="0" smtClean="0">
                <a:sym typeface="Wingdings" panose="05000000000000000000" pitchFamily="2" charset="2"/>
              </a:rPr>
              <a:t>  Coulomb explosion !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30375" y="2987959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89498" y="3195854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0336" y="3153823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5756" y="3296051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9815" y="3534046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5756" y="2777532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2956" y="3763423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4943" y="2948551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84987" y="3034804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36305" y="3194262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32720" y="3369949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5120" y="3522349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2" y="3641368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72884" y="3590050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29474" y="3814741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45838" y="3814741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45838" y="3281385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99018" y="2948551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47597" y="3451251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08063" y="3374689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4758" y="3177928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01364" y="3511943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21063" y="2777532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05542" y="3783596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94520" y="3594540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38941" y="2910499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83678" y="3179471"/>
            <a:ext cx="102636" cy="1026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01234" y="1380604"/>
            <a:ext cx="2342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PLASMA</a:t>
            </a:r>
            <a:endParaRPr lang="en-US" sz="4400" dirty="0"/>
          </a:p>
        </p:txBody>
      </p:sp>
      <p:sp>
        <p:nvSpPr>
          <p:cNvPr id="38" name="TextBox 37"/>
          <p:cNvSpPr txBox="1"/>
          <p:nvPr/>
        </p:nvSpPr>
        <p:spPr>
          <a:xfrm>
            <a:off x="677148" y="3511943"/>
            <a:ext cx="1616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DUST</a:t>
            </a:r>
            <a:endParaRPr lang="en-US" sz="44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033228" y="3692686"/>
            <a:ext cx="656270" cy="224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 L 0.06875 -0.24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2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46 L 0.14128 -0.1076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14792 -0.06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3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09987 -0.215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07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2813 -0.273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1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04596 -0.292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2122 -0.2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1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6003 -0.29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14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636 -0.2405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0039 -0.3416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1641 -0.145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72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1444 -0.009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15365 0.05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7123 -0.10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-5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6485 -0.028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4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4766 0.04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1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14231 0.1229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6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0547 0.172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8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599 0.13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6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6445 0.2597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2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806 0.186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0221 0.290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3489 0.2476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23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12057 0.187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93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8763 0.205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7252 0.25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25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4154 0.2472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2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08" y="122530"/>
            <a:ext cx="9612086" cy="1325563"/>
          </a:xfrm>
        </p:spPr>
        <p:txBody>
          <a:bodyPr/>
          <a:lstStyle/>
          <a:p>
            <a:r>
              <a:rPr lang="en-US" b="1" dirty="0" smtClean="0"/>
              <a:t>Coulomb explosion of dust particles</a:t>
            </a:r>
            <a:br>
              <a:rPr lang="en-US" b="1" dirty="0" smtClean="0"/>
            </a:br>
            <a:r>
              <a:rPr lang="en-US" b="1" dirty="0" smtClean="0"/>
              <a:t>confined in an anode glow discharge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" t="27402" r="18957"/>
          <a:stretch/>
        </p:blipFill>
        <p:spPr>
          <a:xfrm>
            <a:off x="515529" y="1643896"/>
            <a:ext cx="3648993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7" t="25811" r="20964"/>
          <a:stretch/>
        </p:blipFill>
        <p:spPr>
          <a:xfrm>
            <a:off x="8200173" y="1643896"/>
            <a:ext cx="3422557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6" t="26779" r="18211"/>
          <a:stretch/>
        </p:blipFill>
        <p:spPr>
          <a:xfrm>
            <a:off x="4362320" y="1643896"/>
            <a:ext cx="3640055" cy="256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3784" y="1551466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 = 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8939" y="1627819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 = 1/30 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4315" y="1551465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 = 2/30 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0173" y="4417358"/>
            <a:ext cx="10019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Estimated acceleration </a:t>
            </a:r>
            <a:r>
              <a:rPr lang="en-US" sz="4800" dirty="0" smtClean="0">
                <a:sym typeface="Symbol" panose="05050102010706020507" pitchFamily="18" charset="2"/>
              </a:rPr>
              <a:t> few g</a:t>
            </a:r>
          </a:p>
          <a:p>
            <a:r>
              <a:rPr lang="en-US" sz="3600" dirty="0" smtClean="0">
                <a:sym typeface="Symbol" panose="05050102010706020507" pitchFamily="18" charset="2"/>
              </a:rPr>
              <a:t>In agreement with MD simulations of  </a:t>
            </a:r>
            <a:r>
              <a:rPr lang="en-US" sz="3600" dirty="0" err="1" smtClean="0">
                <a:sym typeface="Symbol" panose="05050102010706020507" pitchFamily="18" charset="2"/>
              </a:rPr>
              <a:t>Saxena</a:t>
            </a:r>
            <a:r>
              <a:rPr lang="en-US" sz="3600" dirty="0" smtClean="0">
                <a:sym typeface="Symbol" panose="05050102010706020507" pitchFamily="18" charset="2"/>
              </a:rPr>
              <a:t>, </a:t>
            </a:r>
            <a:r>
              <a:rPr lang="en-US" sz="3600" dirty="0" err="1" smtClean="0">
                <a:sym typeface="Symbol" panose="05050102010706020507" pitchFamily="18" charset="2"/>
              </a:rPr>
              <a:t>Avinash</a:t>
            </a:r>
            <a:r>
              <a:rPr lang="en-US" sz="3600" dirty="0" smtClean="0">
                <a:sym typeface="Symbol" panose="05050102010706020507" pitchFamily="18" charset="2"/>
              </a:rPr>
              <a:t>, and Sen, Phys. Plasmas 19, 093706, 2012.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5584" y="2557890"/>
            <a:ext cx="932247" cy="10633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4158" y="2066519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16 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69182"/>
            <a:ext cx="10515600" cy="885177"/>
          </a:xfrm>
        </p:spPr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45" y="976540"/>
            <a:ext cx="10515600" cy="5221190"/>
          </a:xfrm>
        </p:spPr>
        <p:txBody>
          <a:bodyPr/>
          <a:lstStyle/>
          <a:p>
            <a:r>
              <a:rPr lang="en-US" dirty="0" smtClean="0"/>
              <a:t>Study how a finite system responds to a large excess charge</a:t>
            </a:r>
          </a:p>
          <a:p>
            <a:r>
              <a:rPr lang="en-US" dirty="0" smtClean="0"/>
              <a:t>Study behavior of a dusty plasma in a plasma afterglow</a:t>
            </a:r>
          </a:p>
          <a:p>
            <a:pPr lvl="1"/>
            <a:r>
              <a:rPr lang="en-US" dirty="0" smtClean="0"/>
              <a:t>What is the residual charge on the dust</a:t>
            </a:r>
          </a:p>
          <a:p>
            <a:pPr lvl="1"/>
            <a:r>
              <a:rPr lang="en-US" dirty="0" smtClean="0"/>
              <a:t>Depending on conditions interaction can be Coulomb or Yukawa</a:t>
            </a:r>
          </a:p>
          <a:p>
            <a:r>
              <a:rPr lang="en-US" dirty="0" smtClean="0"/>
              <a:t>What are the possible topologies of a disintegrating charge cluster: </a:t>
            </a:r>
            <a:r>
              <a:rPr lang="en-US" i="1" dirty="0" smtClean="0"/>
              <a:t>large fragments, small fragments, or individual particles?</a:t>
            </a:r>
          </a:p>
          <a:p>
            <a:r>
              <a:rPr lang="en-US" dirty="0" smtClean="0"/>
              <a:t>Analysis of cluster disintegration may reveal collective effects</a:t>
            </a:r>
          </a:p>
          <a:p>
            <a:r>
              <a:rPr lang="en-US" dirty="0" smtClean="0"/>
              <a:t>Connections to Coulomb explosion and fission of atomic clusters under high intensity laser irradiation </a:t>
            </a:r>
          </a:p>
          <a:p>
            <a:r>
              <a:rPr lang="en-US" dirty="0" smtClean="0"/>
              <a:t>Connections to disintegration of charged liquid droplets and the Rayleigh criterion for breakup:  Q &gt; 8</a:t>
            </a:r>
            <a:r>
              <a:rPr lang="en-US" dirty="0" smtClean="0">
                <a:latin typeface="SymbolPi" panose="02000500070000020004" pitchFamily="2" charset="0"/>
              </a:rPr>
              <a:t>p(</a:t>
            </a:r>
            <a:r>
              <a:rPr lang="en-US" dirty="0" err="1" smtClean="0">
                <a:latin typeface="SymbolPi" panose="02000500070000020004" pitchFamily="2" charset="0"/>
              </a:rPr>
              <a:t>e</a:t>
            </a:r>
            <a:r>
              <a:rPr lang="en-US" baseline="-25000" dirty="0" err="1" smtClean="0">
                <a:latin typeface="SymbolPi" panose="02000500070000020004" pitchFamily="2" charset="0"/>
              </a:rPr>
              <a:t>o</a:t>
            </a:r>
            <a:r>
              <a:rPr lang="en-US" dirty="0" err="1" smtClean="0">
                <a:latin typeface="SymbolPi" panose="02000500070000020004" pitchFamily="2" charset="0"/>
              </a:rPr>
              <a:t>g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r>
              <a:rPr lang="en-US" dirty="0" smtClean="0"/>
              <a:t>, </a:t>
            </a:r>
            <a:r>
              <a:rPr lang="en-US" dirty="0" smtClean="0">
                <a:latin typeface="SymbolPi" panose="02000500070000020004" pitchFamily="2" charset="0"/>
              </a:rPr>
              <a:t>g</a:t>
            </a:r>
            <a:r>
              <a:rPr lang="en-US" dirty="0" smtClean="0"/>
              <a:t> = surface tension.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15"/>
            <a:ext cx="5219700" cy="990422"/>
          </a:xfrm>
        </p:spPr>
        <p:txBody>
          <a:bodyPr/>
          <a:lstStyle/>
          <a:p>
            <a:r>
              <a:rPr lang="en-US" b="1" dirty="0" smtClean="0"/>
              <a:t>Experimental set-up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4278" y="4963577"/>
            <a:ext cx="8007244" cy="1645338"/>
          </a:xfrm>
        </p:spPr>
        <p:txBody>
          <a:bodyPr>
            <a:normAutofit/>
          </a:bodyPr>
          <a:lstStyle/>
          <a:p>
            <a:r>
              <a:rPr lang="en-US" dirty="0" smtClean="0"/>
              <a:t>DC glow discharge in argon at p </a:t>
            </a:r>
            <a:r>
              <a:rPr lang="en-US" dirty="0" smtClean="0">
                <a:sym typeface="Symbol" panose="05050102010706020507" pitchFamily="18" charset="2"/>
              </a:rPr>
              <a:t> 0.1 – 0.2 </a:t>
            </a:r>
            <a:r>
              <a:rPr lang="en-US" dirty="0" err="1" smtClean="0">
                <a:sym typeface="Symbol" panose="05050102010706020507" pitchFamily="18" charset="2"/>
              </a:rPr>
              <a:t>Torr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1 micron </a:t>
            </a:r>
            <a:r>
              <a:rPr lang="en-US" dirty="0" smtClean="0">
                <a:sym typeface="Symbol" panose="05050102010706020507" pitchFamily="18" charset="2"/>
              </a:rPr>
              <a:t>diameter </a:t>
            </a:r>
            <a:r>
              <a:rPr lang="en-US" dirty="0">
                <a:sym typeface="Symbol" panose="05050102010706020507" pitchFamily="18" charset="2"/>
              </a:rPr>
              <a:t>s</a:t>
            </a:r>
            <a:r>
              <a:rPr lang="en-US" dirty="0" smtClean="0">
                <a:sym typeface="Symbol" panose="05050102010706020507" pitchFamily="18" charset="2"/>
              </a:rPr>
              <a:t>pherical silica particles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Conical mesh used to trap a secondary dust 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70" b="4031"/>
          <a:stretch/>
        </p:blipFill>
        <p:spPr>
          <a:xfrm>
            <a:off x="6188528" y="1222927"/>
            <a:ext cx="5165272" cy="3051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8" y="919288"/>
            <a:ext cx="5613055" cy="39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33" y="197174"/>
            <a:ext cx="10515600" cy="1325563"/>
          </a:xfrm>
        </p:spPr>
        <p:txBody>
          <a:bodyPr/>
          <a:lstStyle/>
          <a:p>
            <a:r>
              <a:rPr lang="en-US" b="1" dirty="0" smtClean="0"/>
              <a:t>Three fragmentation channels were observed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83" y="1512306"/>
            <a:ext cx="10403633" cy="18323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Blow-off:  </a:t>
            </a:r>
            <a:r>
              <a:rPr lang="en-US" dirty="0" smtClean="0"/>
              <a:t>the outer layer of the cloud is suddenly shed</a:t>
            </a:r>
          </a:p>
          <a:p>
            <a:r>
              <a:rPr lang="en-US" b="1" dirty="0" smtClean="0"/>
              <a:t>Expansion: </a:t>
            </a:r>
            <a:r>
              <a:rPr lang="en-US" dirty="0" smtClean="0"/>
              <a:t>the entire cloud expands in 3D under Coulomb repulsion</a:t>
            </a:r>
          </a:p>
          <a:p>
            <a:r>
              <a:rPr lang="en-US" b="1" dirty="0" smtClean="0"/>
              <a:t>Fission: </a:t>
            </a:r>
            <a:r>
              <a:rPr lang="en-US" dirty="0" smtClean="0"/>
              <a:t>the cloud splits into 2 pieces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587605"/>
            <a:ext cx="10403633" cy="2525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Relevant issues:</a:t>
            </a:r>
          </a:p>
          <a:p>
            <a:pPr lvl="1"/>
            <a:r>
              <a:rPr lang="en-US" dirty="0" smtClean="0"/>
              <a:t>Each cloud fragmentation event results in the destruction of the cloud</a:t>
            </a:r>
          </a:p>
          <a:p>
            <a:pPr lvl="1"/>
            <a:r>
              <a:rPr lang="en-US" dirty="0" smtClean="0"/>
              <a:t>The plasma and dust cloud must be reformed for each new experiment</a:t>
            </a:r>
          </a:p>
          <a:p>
            <a:pPr lvl="1"/>
            <a:r>
              <a:rPr lang="en-US" dirty="0" smtClean="0"/>
              <a:t>Each dust cloud is different in size, shape, and density</a:t>
            </a:r>
          </a:p>
          <a:p>
            <a:r>
              <a:rPr lang="en-US" dirty="0" smtClean="0"/>
              <a:t>The observed fragmentation channel may be strongly affected by initial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94" y="233775"/>
            <a:ext cx="2715014" cy="10904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Blow-off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 x 24 mm</a:t>
            </a:r>
            <a:endParaRPr lang="en-US" dirty="0"/>
          </a:p>
        </p:txBody>
      </p:sp>
      <p:pic>
        <p:nvPicPr>
          <p:cNvPr id="5" name="cloud_fiss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8438" y="1619558"/>
            <a:ext cx="3038475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7</a:t>
            </a:fld>
            <a:endParaRPr lang="en-US"/>
          </a:p>
        </p:txBody>
      </p:sp>
      <p:pic>
        <p:nvPicPr>
          <p:cNvPr id="3" name="cloud_blowof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4935" y="1619558"/>
            <a:ext cx="3581400" cy="4162425"/>
          </a:xfrm>
          <a:prstGeom prst="rect">
            <a:avLst/>
          </a:prstGeom>
        </p:spPr>
      </p:pic>
      <p:pic>
        <p:nvPicPr>
          <p:cNvPr id="6" name="cloud_expansion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25799" y="1619558"/>
            <a:ext cx="2543175" cy="28479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65550" y="271606"/>
            <a:ext cx="2463672" cy="1090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Expansion</a:t>
            </a:r>
          </a:p>
          <a:p>
            <a:pPr algn="ctr"/>
            <a:r>
              <a:rPr lang="en-US" dirty="0"/>
              <a:t>1</a:t>
            </a:r>
            <a:r>
              <a:rPr lang="en-US" dirty="0" smtClean="0"/>
              <a:t>5 x 17 mm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95839" y="271606"/>
            <a:ext cx="2463672" cy="1090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Fission</a:t>
            </a:r>
          </a:p>
          <a:p>
            <a:pPr algn="ctr"/>
            <a:r>
              <a:rPr lang="en-US" dirty="0" smtClean="0"/>
              <a:t>18 x 26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8" y="130063"/>
            <a:ext cx="10515600" cy="1325563"/>
          </a:xfrm>
        </p:spPr>
        <p:txBody>
          <a:bodyPr/>
          <a:lstStyle/>
          <a:p>
            <a:r>
              <a:rPr lang="en-US" b="1" dirty="0" smtClean="0"/>
              <a:t>Single-frame images of dust cloud fission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914" y="6492875"/>
            <a:ext cx="2743200" cy="365125"/>
          </a:xfrm>
        </p:spPr>
        <p:txBody>
          <a:bodyPr/>
          <a:lstStyle/>
          <a:p>
            <a:fld id="{F9594C66-A3CE-4E8D-A07B-3950DA3E5BC3}" type="slidenum">
              <a:rPr lang="en-US" smtClean="0"/>
              <a:t>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01058" y="1455626"/>
            <a:ext cx="11118056" cy="4198972"/>
            <a:chOff x="302613" y="1246462"/>
            <a:chExt cx="11118056" cy="41989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-1" r="1473"/>
            <a:stretch/>
          </p:blipFill>
          <p:spPr>
            <a:xfrm>
              <a:off x="302613" y="1246462"/>
              <a:ext cx="11118056" cy="419897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721807" y="1352743"/>
              <a:ext cx="908078" cy="72399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32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92" y="94537"/>
            <a:ext cx="10515600" cy="1325563"/>
          </a:xfrm>
        </p:spPr>
        <p:txBody>
          <a:bodyPr/>
          <a:lstStyle/>
          <a:p>
            <a:r>
              <a:rPr lang="en-US" b="1" dirty="0" smtClean="0"/>
              <a:t>Dust density profiles of a fissioning cloud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4C66-A3CE-4E8D-A07B-3950DA3E5BC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87" y="1513406"/>
            <a:ext cx="8770776" cy="42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554</Words>
  <Application>Microsoft Office PowerPoint</Application>
  <PresentationFormat>Widescreen</PresentationFormat>
  <Paragraphs>75</Paragraphs>
  <Slides>11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SymbolPi</vt:lpstr>
      <vt:lpstr>Wingdings</vt:lpstr>
      <vt:lpstr>Office Theme</vt:lpstr>
      <vt:lpstr>Coulomb fission of a charged dust cloud in an afterglow plasma*</vt:lpstr>
      <vt:lpstr>Coulomb explosion</vt:lpstr>
      <vt:lpstr>Coulomb explosion of dust particles confined in an anode glow discharge</vt:lpstr>
      <vt:lpstr>Motivation</vt:lpstr>
      <vt:lpstr>Experimental set-up</vt:lpstr>
      <vt:lpstr>Three fragmentation channels were observed</vt:lpstr>
      <vt:lpstr>Blow-off 20 x 24 mm</vt:lpstr>
      <vt:lpstr>Single-frame images of dust cloud fission</vt:lpstr>
      <vt:lpstr>Dust density profiles of a fissioning cloud</vt:lpstr>
      <vt:lpstr>Position vs. time of maximum density in lower cloud</vt:lpstr>
      <vt:lpstr>SUMMARY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Merlino, Robert L</dc:creator>
  <cp:lastModifiedBy>Merlino, Robert L</cp:lastModifiedBy>
  <cp:revision>64</cp:revision>
  <cp:lastPrinted>2015-11-09T21:54:00Z</cp:lastPrinted>
  <dcterms:created xsi:type="dcterms:W3CDTF">2015-10-13T20:23:52Z</dcterms:created>
  <dcterms:modified xsi:type="dcterms:W3CDTF">2015-11-09T21:55:43Z</dcterms:modified>
</cp:coreProperties>
</file>