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1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6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4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5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2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8/26/13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9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8/26/13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4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8/26/13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2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36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384A9-95E9-284E-B7B1-9BA512142490}" type="datetimeFigureOut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8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60400" y="291136"/>
            <a:ext cx="8229600" cy="64038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90"/>
                </a:solidFill>
              </a:rPr>
              <a:t>Lecture 2, Coordinate </a:t>
            </a:r>
            <a:r>
              <a:rPr lang="en-US" sz="3200" dirty="0" smtClean="0">
                <a:solidFill>
                  <a:srgbClr val="000090"/>
                </a:solidFill>
              </a:rPr>
              <a:t>systems in astronomy</a:t>
            </a:r>
            <a:endParaRPr lang="en-US" sz="3200" dirty="0">
              <a:solidFill>
                <a:srgbClr val="000090"/>
              </a:solidFill>
            </a:endParaRPr>
          </a:p>
        </p:txBody>
      </p:sp>
      <p:pic>
        <p:nvPicPr>
          <p:cNvPr id="5" name="Picture 4" descr="Screen shot 2012-08-19 at 5.23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31145" y="1304461"/>
            <a:ext cx="5228903" cy="51218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2931807"/>
            <a:ext cx="228810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horizon coordinate system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8531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3300"/>
              <a:t>The </a:t>
            </a:r>
            <a:r>
              <a:rPr lang="ja-JP" altLang="en-US" sz="3300"/>
              <a:t>“</a:t>
            </a:r>
            <a:r>
              <a:rPr lang="en-US" sz="3300"/>
              <a:t>parade of the constellations</a:t>
            </a:r>
            <a:r>
              <a:rPr lang="ja-JP" altLang="en-US" sz="3300"/>
              <a:t>”</a:t>
            </a:r>
            <a:endParaRPr lang="en-US" sz="3300"/>
          </a:p>
        </p:txBody>
      </p:sp>
      <p:pic>
        <p:nvPicPr>
          <p:cNvPr id="36867" name="Picture 3" descr="parade_constell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8153400" cy="266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590800" y="4876800"/>
            <a:ext cx="996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Demo</a:t>
            </a: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3810000" y="4876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371600" y="5791200"/>
            <a:ext cx="6553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Also look at online animation with the book web site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6609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000090"/>
                </a:solidFill>
              </a:rPr>
              <a:t>Diurnal motion of celestial objects in horizon system</a:t>
            </a:r>
            <a:endParaRPr lang="en-US" sz="3200" dirty="0">
              <a:solidFill>
                <a:srgbClr val="000090"/>
              </a:solidFill>
            </a:endParaRPr>
          </a:p>
        </p:txBody>
      </p:sp>
      <p:pic>
        <p:nvPicPr>
          <p:cNvPr id="3" name="Picture 2" descr="Screen shot 2012-08-19 at 5.23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08212" y="1073634"/>
            <a:ext cx="5476609" cy="55518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923415"/>
            <a:ext cx="22133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Objects move on </a:t>
            </a:r>
            <a:r>
              <a:rPr lang="en-US" sz="2400" i="1" dirty="0" smtClean="0"/>
              <a:t>diurnal circles </a:t>
            </a:r>
            <a:r>
              <a:rPr lang="en-US" sz="2400" dirty="0" smtClean="0"/>
              <a:t>centered on the celestial pole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34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90"/>
                </a:solidFill>
              </a:rPr>
              <a:t>Why sky changes appearance in different places on the Earth</a:t>
            </a:r>
            <a:endParaRPr lang="en-US" sz="3200" dirty="0">
              <a:solidFill>
                <a:srgbClr val="000090"/>
              </a:solidFill>
            </a:endParaRPr>
          </a:p>
        </p:txBody>
      </p:sp>
      <p:pic>
        <p:nvPicPr>
          <p:cNvPr id="3" name="Picture 2" descr="Screen shot 2012-08-19 at 5.23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68374" y="1731497"/>
            <a:ext cx="5192932" cy="45652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2520980"/>
            <a:ext cx="322503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As the Earth rotates, the zenith points in different directions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307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712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90"/>
                </a:solidFill>
              </a:rPr>
              <a:t>The equatorial coordinate system</a:t>
            </a:r>
            <a:endParaRPr lang="en-US" sz="3200" dirty="0">
              <a:solidFill>
                <a:srgbClr val="000090"/>
              </a:solidFill>
            </a:endParaRPr>
          </a:p>
        </p:txBody>
      </p:sp>
      <p:pic>
        <p:nvPicPr>
          <p:cNvPr id="3" name="Picture 2" descr="Screen shot 2012-08-19 at 5.24.0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76805" y="1137476"/>
            <a:ext cx="5348790" cy="55503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2520980"/>
            <a:ext cx="22320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a system like latitude and longitude for the celestial sphere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749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90"/>
                </a:solidFill>
              </a:rPr>
              <a:t>Two lines on the sky: the celestial equator and the ecliptic</a:t>
            </a:r>
            <a:endParaRPr lang="en-US" sz="3200" dirty="0">
              <a:solidFill>
                <a:srgbClr val="000090"/>
              </a:solidFill>
            </a:endParaRPr>
          </a:p>
        </p:txBody>
      </p:sp>
      <p:pic>
        <p:nvPicPr>
          <p:cNvPr id="3" name="Picture 2" descr="Screen shot 2012-08-19 at 5.24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513351" y="951563"/>
            <a:ext cx="4699264" cy="598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761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90"/>
                </a:solidFill>
              </a:rPr>
              <a:t>Revolution of the Earth about the Sun: an explanation for many astronomical phenomena</a:t>
            </a:r>
            <a:endParaRPr lang="en-US" sz="3200" dirty="0">
              <a:solidFill>
                <a:srgbClr val="000090"/>
              </a:solidFill>
            </a:endParaRPr>
          </a:p>
        </p:txBody>
      </p:sp>
      <p:pic>
        <p:nvPicPr>
          <p:cNvPr id="3" name="Picture 2" descr="Screen shot 2012-08-19 at 5.24.3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51237" y="864182"/>
            <a:ext cx="4536044" cy="61350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2558328"/>
            <a:ext cx="24188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The seasonal changes in the night sky…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The difference between sidereal and solar time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613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90"/>
                </a:solidFill>
              </a:rPr>
              <a:t>Why the solar day varies, Part 1…variable angle between celestial equator and ecliptic</a:t>
            </a:r>
            <a:endParaRPr lang="en-US" sz="3200" dirty="0">
              <a:solidFill>
                <a:srgbClr val="000090"/>
              </a:solidFill>
            </a:endParaRPr>
          </a:p>
        </p:txBody>
      </p:sp>
      <p:pic>
        <p:nvPicPr>
          <p:cNvPr id="4" name="Picture 3" descr="Screen shot 2012-08-28 at 11.52.1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13" y="1796783"/>
            <a:ext cx="8359687" cy="358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572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90"/>
                </a:solidFill>
              </a:rPr>
              <a:t>Why the solar day varies, part 2…the </a:t>
            </a:r>
            <a:r>
              <a:rPr lang="en-US" sz="3200" dirty="0" err="1" smtClean="0">
                <a:solidFill>
                  <a:srgbClr val="000090"/>
                </a:solidFill>
              </a:rPr>
              <a:t>ellipticity</a:t>
            </a:r>
            <a:r>
              <a:rPr lang="en-US" sz="3200" dirty="0" smtClean="0">
                <a:solidFill>
                  <a:srgbClr val="000090"/>
                </a:solidFill>
              </a:rPr>
              <a:t> of the Earth’s orbit + </a:t>
            </a:r>
            <a:r>
              <a:rPr lang="en-US" sz="3200" dirty="0" err="1" smtClean="0">
                <a:solidFill>
                  <a:srgbClr val="000090"/>
                </a:solidFill>
              </a:rPr>
              <a:t>Kepler’s</a:t>
            </a:r>
            <a:r>
              <a:rPr lang="en-US" sz="3200" dirty="0" smtClean="0">
                <a:solidFill>
                  <a:srgbClr val="000090"/>
                </a:solidFill>
              </a:rPr>
              <a:t> 2</a:t>
            </a:r>
            <a:r>
              <a:rPr lang="en-US" sz="3200" baseline="30000" dirty="0" smtClean="0">
                <a:solidFill>
                  <a:srgbClr val="000090"/>
                </a:solidFill>
              </a:rPr>
              <a:t>nd</a:t>
            </a:r>
            <a:r>
              <a:rPr lang="en-US" sz="3200" dirty="0" smtClean="0">
                <a:solidFill>
                  <a:srgbClr val="000090"/>
                </a:solidFill>
              </a:rPr>
              <a:t> Law</a:t>
            </a:r>
            <a:endParaRPr lang="en-US" sz="3200" dirty="0">
              <a:solidFill>
                <a:srgbClr val="000090"/>
              </a:solidFill>
            </a:endParaRPr>
          </a:p>
        </p:txBody>
      </p:sp>
      <p:pic>
        <p:nvPicPr>
          <p:cNvPr id="3" name="Picture 2" descr="Screen shot 2012-08-28 at 11.51.4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25" y="1733122"/>
            <a:ext cx="8321775" cy="4182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751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34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90"/>
                </a:solidFill>
              </a:rPr>
              <a:t>The Equation of Time</a:t>
            </a:r>
            <a:endParaRPr lang="en-US" sz="3200" dirty="0">
              <a:solidFill>
                <a:srgbClr val="000090"/>
              </a:solidFill>
            </a:endParaRPr>
          </a:p>
        </p:txBody>
      </p:sp>
      <p:pic>
        <p:nvPicPr>
          <p:cNvPr id="3" name="Picture 2" descr="Screen shot 2012-08-19 at 5.24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542504" y="958885"/>
            <a:ext cx="4862184" cy="5554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699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162</Words>
  <Application>Microsoft Macintosh PowerPoint</Application>
  <PresentationFormat>On-screen Show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Lecture 2, Coordinate systems in astronomy</vt:lpstr>
      <vt:lpstr>Diurnal motion of celestial objects in horizon system</vt:lpstr>
      <vt:lpstr>Why sky changes appearance in different places on the Earth</vt:lpstr>
      <vt:lpstr>The equatorial coordinate system</vt:lpstr>
      <vt:lpstr>Two lines on the sky: the celestial equator and the ecliptic</vt:lpstr>
      <vt:lpstr>Revolution of the Earth about the Sun: an explanation for many astronomical phenomena</vt:lpstr>
      <vt:lpstr>Why the solar day varies, Part 1…variable angle between celestial equator and ecliptic</vt:lpstr>
      <vt:lpstr>Why the solar day varies, part 2…the ellipticity of the Earth’s orbit + Kepler’s 2nd Law</vt:lpstr>
      <vt:lpstr>The Equation of Time</vt:lpstr>
      <vt:lpstr>The “parade of the constellations”</vt:lpstr>
    </vt:vector>
  </TitlesOfParts>
  <Company>The University of Iowa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… August 20, 2012</dc:title>
  <dc:creator>Steven Spangler</dc:creator>
  <cp:lastModifiedBy>Steven Spangler</cp:lastModifiedBy>
  <cp:revision>12</cp:revision>
  <cp:lastPrinted>2013-08-26T03:15:19Z</cp:lastPrinted>
  <dcterms:created xsi:type="dcterms:W3CDTF">2012-08-19T23:00:44Z</dcterms:created>
  <dcterms:modified xsi:type="dcterms:W3CDTF">2013-08-27T03:49:17Z</dcterms:modified>
</cp:coreProperties>
</file>