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5"/>
  </p:notesMasterIdLst>
  <p:sldIdLst>
    <p:sldId id="416" r:id="rId2"/>
    <p:sldId id="446" r:id="rId3"/>
    <p:sldId id="447" r:id="rId4"/>
    <p:sldId id="448" r:id="rId5"/>
    <p:sldId id="674" r:id="rId6"/>
    <p:sldId id="449" r:id="rId7"/>
    <p:sldId id="450" r:id="rId8"/>
    <p:sldId id="451" r:id="rId9"/>
    <p:sldId id="452" r:id="rId10"/>
    <p:sldId id="453" r:id="rId11"/>
    <p:sldId id="454" r:id="rId12"/>
    <p:sldId id="455" r:id="rId13"/>
    <p:sldId id="458" r:id="rId14"/>
    <p:sldId id="462" r:id="rId15"/>
    <p:sldId id="463" r:id="rId16"/>
    <p:sldId id="464" r:id="rId17"/>
    <p:sldId id="466" r:id="rId18"/>
    <p:sldId id="479" r:id="rId19"/>
    <p:sldId id="486" r:id="rId20"/>
    <p:sldId id="502" r:id="rId21"/>
    <p:sldId id="498" r:id="rId22"/>
    <p:sldId id="499" r:id="rId23"/>
    <p:sldId id="501" r:id="rId24"/>
    <p:sldId id="515" r:id="rId25"/>
    <p:sldId id="517" r:id="rId26"/>
    <p:sldId id="520" r:id="rId27"/>
    <p:sldId id="523" r:id="rId28"/>
    <p:sldId id="528" r:id="rId29"/>
    <p:sldId id="531" r:id="rId30"/>
    <p:sldId id="539" r:id="rId31"/>
    <p:sldId id="540" r:id="rId32"/>
    <p:sldId id="541" r:id="rId33"/>
    <p:sldId id="542" r:id="rId34"/>
    <p:sldId id="543" r:id="rId35"/>
    <p:sldId id="544" r:id="rId36"/>
    <p:sldId id="545" r:id="rId37"/>
    <p:sldId id="546" r:id="rId38"/>
    <p:sldId id="547" r:id="rId39"/>
    <p:sldId id="548" r:id="rId40"/>
    <p:sldId id="563" r:id="rId41"/>
    <p:sldId id="564" r:id="rId42"/>
    <p:sldId id="565" r:id="rId43"/>
    <p:sldId id="568" r:id="rId44"/>
    <p:sldId id="573" r:id="rId45"/>
    <p:sldId id="579" r:id="rId46"/>
    <p:sldId id="580" r:id="rId47"/>
    <p:sldId id="581" r:id="rId48"/>
    <p:sldId id="582" r:id="rId49"/>
    <p:sldId id="583" r:id="rId50"/>
    <p:sldId id="584" r:id="rId51"/>
    <p:sldId id="585" r:id="rId52"/>
    <p:sldId id="587" r:id="rId53"/>
    <p:sldId id="632" r:id="rId54"/>
    <p:sldId id="590" r:id="rId55"/>
    <p:sldId id="612" r:id="rId56"/>
    <p:sldId id="633" r:id="rId57"/>
    <p:sldId id="634" r:id="rId58"/>
    <p:sldId id="675" r:id="rId59"/>
    <p:sldId id="631" r:id="rId60"/>
    <p:sldId id="635" r:id="rId61"/>
    <p:sldId id="636" r:id="rId62"/>
    <p:sldId id="637" r:id="rId63"/>
    <p:sldId id="639" r:id="rId64"/>
    <p:sldId id="640" r:id="rId65"/>
    <p:sldId id="645" r:id="rId66"/>
    <p:sldId id="651" r:id="rId67"/>
    <p:sldId id="652" r:id="rId68"/>
    <p:sldId id="653" r:id="rId69"/>
    <p:sldId id="654" r:id="rId70"/>
    <p:sldId id="655" r:id="rId71"/>
    <p:sldId id="656" r:id="rId72"/>
    <p:sldId id="657" r:id="rId73"/>
    <p:sldId id="659" r:id="rId74"/>
    <p:sldId id="658" r:id="rId75"/>
    <p:sldId id="660" r:id="rId76"/>
    <p:sldId id="666" r:id="rId77"/>
    <p:sldId id="667" r:id="rId78"/>
    <p:sldId id="668" r:id="rId79"/>
    <p:sldId id="669" r:id="rId80"/>
    <p:sldId id="670" r:id="rId81"/>
    <p:sldId id="671" r:id="rId82"/>
    <p:sldId id="672" r:id="rId83"/>
    <p:sldId id="673" r:id="rId8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877"/>
    <p:restoredTop sz="94656"/>
  </p:normalViewPr>
  <p:slideViewPr>
    <p:cSldViewPr snapToGrid="0" snapToObjects="1">
      <p:cViewPr varScale="1">
        <p:scale>
          <a:sx n="89" d="100"/>
          <a:sy n="89" d="100"/>
        </p:scale>
        <p:origin x="568" y="1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62141C-0DC2-B149-8DF1-55C3C9D00F85}" type="datetimeFigureOut">
              <a:rPr lang="en-US" smtClean="0"/>
              <a:t>3/20/18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E5F0C7-400C-F943-82B2-3F2E4ECDD07B}" type="slidenum">
              <a:rPr lang="en-US" smtClean="0"/>
              <a:t>‹#›</a:t>
            </a:fld>
            <a:endParaRPr lang="en-US"/>
          </a:p>
        </p:txBody>
      </p:sp>
    </p:spTree>
    <p:extLst>
      <p:ext uri="{BB962C8B-B14F-4D97-AF65-F5344CB8AC3E}">
        <p14:creationId xmlns:p14="http://schemas.microsoft.com/office/powerpoint/2010/main" val="178336559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23C16BC-046D-0C46-8690-70899CD1CDA6}" type="slidenum">
              <a:rPr lang="en-US" sz="1200"/>
              <a:pPr/>
              <a:t>26</a:t>
            </a:fld>
            <a:endParaRPr lang="en-US" sz="1200"/>
          </a:p>
        </p:txBody>
      </p:sp>
      <p:sp>
        <p:nvSpPr>
          <p:cNvPr id="4301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8675"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6035D5-2C27-C24E-A96B-8B2C2C52F671}" type="slidenum">
              <a:rPr lang="en-US"/>
              <a:pPr/>
              <a:t>68</a:t>
            </a:fld>
            <a:endParaRPr lang="en-US"/>
          </a:p>
        </p:txBody>
      </p:sp>
      <p:sp>
        <p:nvSpPr>
          <p:cNvPr id="102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02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8A62BA-5769-264E-B75A-2811596A0613}" type="slidenum">
              <a:rPr lang="en-US"/>
              <a:pPr/>
              <a:t>69</a:t>
            </a:fld>
            <a:endParaRPr lang="en-US"/>
          </a:p>
        </p:txBody>
      </p:sp>
      <p:sp>
        <p:nvSpPr>
          <p:cNvPr id="327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7EAD19-64AC-9941-9B15-C1C4D6E1426E}" type="slidenum">
              <a:rPr lang="en-US"/>
              <a:pPr/>
              <a:t>70</a:t>
            </a:fld>
            <a:endParaRPr lang="en-US"/>
          </a:p>
        </p:txBody>
      </p:sp>
      <p:sp>
        <p:nvSpPr>
          <p:cNvPr id="337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3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A6B7E0-D5B1-FA49-A9AD-01C261B07C6D}" type="slidenum">
              <a:rPr lang="en-US"/>
              <a:pPr/>
              <a:t>71</a:t>
            </a:fld>
            <a:endParaRPr lang="en-US"/>
          </a:p>
        </p:txBody>
      </p:sp>
      <p:sp>
        <p:nvSpPr>
          <p:cNvPr id="3481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4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23496B-E398-CA4A-966D-662325EDC61B}" type="slidenum">
              <a:rPr lang="en-US"/>
              <a:pPr/>
              <a:t>72</a:t>
            </a:fld>
            <a:endParaRPr lang="en-US"/>
          </a:p>
        </p:txBody>
      </p:sp>
      <p:sp>
        <p:nvSpPr>
          <p:cNvPr id="1229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22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1D9FF0-19D1-D24F-864C-820E5F4058C1}" type="slidenum">
              <a:rPr lang="en-US"/>
              <a:pPr/>
              <a:t>73</a:t>
            </a:fld>
            <a:endParaRPr lang="en-US"/>
          </a:p>
        </p:txBody>
      </p:sp>
      <p:sp>
        <p:nvSpPr>
          <p:cNvPr id="3789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78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457925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494C9D-5034-E64C-BD88-97C5E650C7EC}" type="slidenum">
              <a:rPr lang="en-US"/>
              <a:pPr/>
              <a:t>74</a:t>
            </a:fld>
            <a:endParaRPr lang="en-US"/>
          </a:p>
        </p:txBody>
      </p:sp>
      <p:sp>
        <p:nvSpPr>
          <p:cNvPr id="358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58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CF348B8-ADF6-EF4B-8C6A-92CEEB233DFC}" type="slidenum">
              <a:rPr lang="en-US" sz="1200"/>
              <a:pPr/>
              <a:t>27</a:t>
            </a:fld>
            <a:endParaRPr lang="en-US" sz="1200"/>
          </a:p>
        </p:txBody>
      </p:sp>
      <p:sp>
        <p:nvSpPr>
          <p:cNvPr id="4608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4819"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09AD750-8D17-8440-A553-A5C71434EF08}" type="slidenum">
              <a:rPr lang="en-US" sz="1200"/>
              <a:pPr/>
              <a:t>28</a:t>
            </a:fld>
            <a:endParaRPr lang="en-US" sz="1200"/>
          </a:p>
        </p:txBody>
      </p:sp>
      <p:sp>
        <p:nvSpPr>
          <p:cNvPr id="563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203"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09AD750-8D17-8440-A553-A5C71434EF08}" type="slidenum">
              <a:rPr lang="en-US" sz="1200"/>
              <a:pPr/>
              <a:t>29</a:t>
            </a:fld>
            <a:endParaRPr lang="en-US" sz="1200"/>
          </a:p>
        </p:txBody>
      </p:sp>
      <p:sp>
        <p:nvSpPr>
          <p:cNvPr id="563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203"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3918044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AC41E1B-B018-064E-A0E2-429DE24DFCA6}" type="slidenum">
              <a:rPr lang="en-US" sz="1200"/>
              <a:pPr/>
              <a:t>38</a:t>
            </a:fld>
            <a:endParaRPr lang="en-US" sz="1200"/>
          </a:p>
        </p:txBody>
      </p:sp>
      <p:sp>
        <p:nvSpPr>
          <p:cNvPr id="1536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2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16AFD1A-4D60-AB4D-BD64-244372DFE2F2}" type="slidenum">
              <a:rPr lang="en-US" sz="1200"/>
              <a:pPr/>
              <a:t>49</a:t>
            </a:fld>
            <a:endParaRPr lang="en-US" sz="1200"/>
          </a:p>
        </p:txBody>
      </p:sp>
      <p:sp>
        <p:nvSpPr>
          <p:cNvPr id="419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79875"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965AEB-8CE7-C142-B632-5F77CBD3C9BF}" type="slidenum">
              <a:rPr lang="en-US"/>
              <a:pPr/>
              <a:t>54</a:t>
            </a:fld>
            <a:endParaRPr lang="en-US"/>
          </a:p>
        </p:txBody>
      </p:sp>
      <p:sp>
        <p:nvSpPr>
          <p:cNvPr id="358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58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582784-CBED-214D-9D60-FE0FF653C984}" type="slidenum">
              <a:rPr lang="en-US"/>
              <a:pPr/>
              <a:t>66</a:t>
            </a:fld>
            <a:endParaRPr lang="en-US"/>
          </a:p>
        </p:txBody>
      </p:sp>
      <p:sp>
        <p:nvSpPr>
          <p:cNvPr id="296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96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0B85D4-CC64-1543-B807-9E5C5222A326}" type="slidenum">
              <a:rPr lang="en-US"/>
              <a:pPr/>
              <a:t>67</a:t>
            </a:fld>
            <a:endParaRPr lang="en-US"/>
          </a:p>
        </p:txBody>
      </p:sp>
      <p:sp>
        <p:nvSpPr>
          <p:cNvPr id="317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174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E3AA590-38A5-4B45-A1FA-1B4440785AA0}" type="datetimeFigureOut">
              <a:rPr lang="en-US" smtClean="0"/>
              <a:t>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27F1F-9885-B945-9F4F-60FC68A1903C}" type="slidenum">
              <a:rPr lang="en-US" smtClean="0"/>
              <a:t>‹#›</a:t>
            </a:fld>
            <a:endParaRPr lang="en-US"/>
          </a:p>
        </p:txBody>
      </p:sp>
    </p:spTree>
    <p:extLst>
      <p:ext uri="{BB962C8B-B14F-4D97-AF65-F5344CB8AC3E}">
        <p14:creationId xmlns:p14="http://schemas.microsoft.com/office/powerpoint/2010/main" val="539547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3AA590-38A5-4B45-A1FA-1B4440785AA0}" type="datetimeFigureOut">
              <a:rPr lang="en-US" smtClean="0"/>
              <a:t>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27F1F-9885-B945-9F4F-60FC68A1903C}" type="slidenum">
              <a:rPr lang="en-US" smtClean="0"/>
              <a:t>‹#›</a:t>
            </a:fld>
            <a:endParaRPr lang="en-US"/>
          </a:p>
        </p:txBody>
      </p:sp>
    </p:spTree>
    <p:extLst>
      <p:ext uri="{BB962C8B-B14F-4D97-AF65-F5344CB8AC3E}">
        <p14:creationId xmlns:p14="http://schemas.microsoft.com/office/powerpoint/2010/main" val="2017206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3AA590-38A5-4B45-A1FA-1B4440785AA0}" type="datetimeFigureOut">
              <a:rPr lang="en-US" smtClean="0"/>
              <a:t>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27F1F-9885-B945-9F4F-60FC68A1903C}" type="slidenum">
              <a:rPr lang="en-US" smtClean="0"/>
              <a:t>‹#›</a:t>
            </a:fld>
            <a:endParaRPr lang="en-US"/>
          </a:p>
        </p:txBody>
      </p:sp>
    </p:spTree>
    <p:extLst>
      <p:ext uri="{BB962C8B-B14F-4D97-AF65-F5344CB8AC3E}">
        <p14:creationId xmlns:p14="http://schemas.microsoft.com/office/powerpoint/2010/main" val="1317634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3AA590-38A5-4B45-A1FA-1B4440785AA0}" type="datetimeFigureOut">
              <a:rPr lang="en-US" smtClean="0"/>
              <a:t>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27F1F-9885-B945-9F4F-60FC68A1903C}" type="slidenum">
              <a:rPr lang="en-US" smtClean="0"/>
              <a:t>‹#›</a:t>
            </a:fld>
            <a:endParaRPr lang="en-US"/>
          </a:p>
        </p:txBody>
      </p:sp>
    </p:spTree>
    <p:extLst>
      <p:ext uri="{BB962C8B-B14F-4D97-AF65-F5344CB8AC3E}">
        <p14:creationId xmlns:p14="http://schemas.microsoft.com/office/powerpoint/2010/main" val="2979919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3AA590-38A5-4B45-A1FA-1B4440785AA0}" type="datetimeFigureOut">
              <a:rPr lang="en-US" smtClean="0"/>
              <a:t>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27F1F-9885-B945-9F4F-60FC68A1903C}" type="slidenum">
              <a:rPr lang="en-US" smtClean="0"/>
              <a:t>‹#›</a:t>
            </a:fld>
            <a:endParaRPr lang="en-US"/>
          </a:p>
        </p:txBody>
      </p:sp>
    </p:spTree>
    <p:extLst>
      <p:ext uri="{BB962C8B-B14F-4D97-AF65-F5344CB8AC3E}">
        <p14:creationId xmlns:p14="http://schemas.microsoft.com/office/powerpoint/2010/main" val="1084536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E3AA590-38A5-4B45-A1FA-1B4440785AA0}" type="datetimeFigureOut">
              <a:rPr lang="en-US" smtClean="0"/>
              <a:t>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27F1F-9885-B945-9F4F-60FC68A1903C}" type="slidenum">
              <a:rPr lang="en-US" smtClean="0"/>
              <a:t>‹#›</a:t>
            </a:fld>
            <a:endParaRPr lang="en-US"/>
          </a:p>
        </p:txBody>
      </p:sp>
    </p:spTree>
    <p:extLst>
      <p:ext uri="{BB962C8B-B14F-4D97-AF65-F5344CB8AC3E}">
        <p14:creationId xmlns:p14="http://schemas.microsoft.com/office/powerpoint/2010/main" val="3443912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E3AA590-38A5-4B45-A1FA-1B4440785AA0}" type="datetimeFigureOut">
              <a:rPr lang="en-US" smtClean="0"/>
              <a:t>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E27F1F-9885-B945-9F4F-60FC68A1903C}" type="slidenum">
              <a:rPr lang="en-US" smtClean="0"/>
              <a:t>‹#›</a:t>
            </a:fld>
            <a:endParaRPr lang="en-US"/>
          </a:p>
        </p:txBody>
      </p:sp>
    </p:spTree>
    <p:extLst>
      <p:ext uri="{BB962C8B-B14F-4D97-AF65-F5344CB8AC3E}">
        <p14:creationId xmlns:p14="http://schemas.microsoft.com/office/powerpoint/2010/main" val="2396604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E3AA590-38A5-4B45-A1FA-1B4440785AA0}" type="datetimeFigureOut">
              <a:rPr lang="en-US" smtClean="0"/>
              <a:t>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E27F1F-9885-B945-9F4F-60FC68A1903C}" type="slidenum">
              <a:rPr lang="en-US" smtClean="0"/>
              <a:t>‹#›</a:t>
            </a:fld>
            <a:endParaRPr lang="en-US"/>
          </a:p>
        </p:txBody>
      </p:sp>
    </p:spTree>
    <p:extLst>
      <p:ext uri="{BB962C8B-B14F-4D97-AF65-F5344CB8AC3E}">
        <p14:creationId xmlns:p14="http://schemas.microsoft.com/office/powerpoint/2010/main" val="727433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3AA590-38A5-4B45-A1FA-1B4440785AA0}" type="datetimeFigureOut">
              <a:rPr lang="en-US" smtClean="0"/>
              <a:t>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E27F1F-9885-B945-9F4F-60FC68A1903C}" type="slidenum">
              <a:rPr lang="en-US" smtClean="0"/>
              <a:t>‹#›</a:t>
            </a:fld>
            <a:endParaRPr lang="en-US"/>
          </a:p>
        </p:txBody>
      </p:sp>
    </p:spTree>
    <p:extLst>
      <p:ext uri="{BB962C8B-B14F-4D97-AF65-F5344CB8AC3E}">
        <p14:creationId xmlns:p14="http://schemas.microsoft.com/office/powerpoint/2010/main" val="3190390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3AA590-38A5-4B45-A1FA-1B4440785AA0}" type="datetimeFigureOut">
              <a:rPr lang="en-US" smtClean="0"/>
              <a:t>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27F1F-9885-B945-9F4F-60FC68A1903C}" type="slidenum">
              <a:rPr lang="en-US" smtClean="0"/>
              <a:t>‹#›</a:t>
            </a:fld>
            <a:endParaRPr lang="en-US"/>
          </a:p>
        </p:txBody>
      </p:sp>
    </p:spTree>
    <p:extLst>
      <p:ext uri="{BB962C8B-B14F-4D97-AF65-F5344CB8AC3E}">
        <p14:creationId xmlns:p14="http://schemas.microsoft.com/office/powerpoint/2010/main" val="1987892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3AA590-38A5-4B45-A1FA-1B4440785AA0}" type="datetimeFigureOut">
              <a:rPr lang="en-US" smtClean="0"/>
              <a:t>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27F1F-9885-B945-9F4F-60FC68A1903C}" type="slidenum">
              <a:rPr lang="en-US" smtClean="0"/>
              <a:t>‹#›</a:t>
            </a:fld>
            <a:endParaRPr lang="en-US"/>
          </a:p>
        </p:txBody>
      </p:sp>
    </p:spTree>
    <p:extLst>
      <p:ext uri="{BB962C8B-B14F-4D97-AF65-F5344CB8AC3E}">
        <p14:creationId xmlns:p14="http://schemas.microsoft.com/office/powerpoint/2010/main" val="60047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3AA590-38A5-4B45-A1FA-1B4440785AA0}" type="datetimeFigureOut">
              <a:rPr lang="en-US" smtClean="0"/>
              <a:t>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E27F1F-9885-B945-9F4F-60FC68A1903C}" type="slidenum">
              <a:rPr lang="en-US" smtClean="0"/>
              <a:t>‹#›</a:t>
            </a:fld>
            <a:endParaRPr lang="en-US"/>
          </a:p>
        </p:txBody>
      </p:sp>
    </p:spTree>
    <p:extLst>
      <p:ext uri="{BB962C8B-B14F-4D97-AF65-F5344CB8AC3E}">
        <p14:creationId xmlns:p14="http://schemas.microsoft.com/office/powerpoint/2010/main" val="11162951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6.jp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871004" y="379827"/>
            <a:ext cx="7044395" cy="1754326"/>
          </a:xfrm>
          <a:prstGeom prst="rect">
            <a:avLst/>
          </a:prstGeom>
          <a:noFill/>
        </p:spPr>
        <p:txBody>
          <a:bodyPr wrap="square" rtlCol="0">
            <a:spAutoFit/>
          </a:bodyPr>
          <a:lstStyle/>
          <a:p>
            <a:r>
              <a:rPr lang="en-US" sz="3600" dirty="0">
                <a:solidFill>
                  <a:schemeClr val="bg1"/>
                </a:solidFill>
              </a:rPr>
              <a:t>Other Worlds in Space: modern astronomy from the perspective of </a:t>
            </a:r>
            <a:r>
              <a:rPr lang="en-US" sz="3600" b="1" i="1" dirty="0">
                <a:solidFill>
                  <a:schemeClr val="bg1"/>
                </a:solidFill>
              </a:rPr>
              <a:t>Exoplanets</a:t>
            </a:r>
            <a:endParaRPr lang="en-US" sz="3600" dirty="0">
              <a:solidFill>
                <a:schemeClr val="bg1"/>
              </a:solidFill>
            </a:endParaRPr>
          </a:p>
        </p:txBody>
      </p:sp>
      <p:sp>
        <p:nvSpPr>
          <p:cNvPr id="3" name="TextBox 2"/>
          <p:cNvSpPr txBox="1"/>
          <p:nvPr/>
        </p:nvSpPr>
        <p:spPr>
          <a:xfrm>
            <a:off x="1871004" y="5064369"/>
            <a:ext cx="6063176" cy="1384995"/>
          </a:xfrm>
          <a:prstGeom prst="rect">
            <a:avLst/>
          </a:prstGeom>
          <a:noFill/>
        </p:spPr>
        <p:txBody>
          <a:bodyPr wrap="square" rtlCol="0">
            <a:spAutoFit/>
          </a:bodyPr>
          <a:lstStyle/>
          <a:p>
            <a:r>
              <a:rPr lang="en-US" sz="2800" dirty="0">
                <a:solidFill>
                  <a:schemeClr val="bg1"/>
                </a:solidFill>
              </a:rPr>
              <a:t>            Steven R. Spangler</a:t>
            </a:r>
          </a:p>
          <a:p>
            <a:r>
              <a:rPr lang="en-US" sz="2800" dirty="0">
                <a:solidFill>
                  <a:schemeClr val="bg1"/>
                </a:solidFill>
              </a:rPr>
              <a:t>Department of Physics and Astronomy</a:t>
            </a:r>
          </a:p>
          <a:p>
            <a:r>
              <a:rPr lang="en-US" sz="2800" dirty="0">
                <a:solidFill>
                  <a:schemeClr val="bg1"/>
                </a:solidFill>
              </a:rPr>
              <a:t>            University of Iowa</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04" y="249016"/>
            <a:ext cx="1410972" cy="1410972"/>
          </a:xfrm>
          <a:prstGeom prst="rect">
            <a:avLst/>
          </a:prstGeom>
        </p:spPr>
      </p:pic>
    </p:spTree>
    <p:extLst>
      <p:ext uri="{BB962C8B-B14F-4D97-AF65-F5344CB8AC3E}">
        <p14:creationId xmlns:p14="http://schemas.microsoft.com/office/powerpoint/2010/main" val="560825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002060"/>
                </a:solidFill>
              </a:rPr>
              <a:t>The Solar System: in school we learn about the 8 (or 9) planets that orbit the Sun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546635"/>
            <a:ext cx="4093642" cy="441062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8609" y="1546635"/>
            <a:ext cx="4318781" cy="2879188"/>
          </a:xfrm>
          <a:prstGeom prst="rect">
            <a:avLst/>
          </a:prstGeom>
        </p:spPr>
      </p:pic>
      <p:sp>
        <p:nvSpPr>
          <p:cNvPr id="5" name="TextBox 4"/>
          <p:cNvSpPr txBox="1"/>
          <p:nvPr/>
        </p:nvSpPr>
        <p:spPr>
          <a:xfrm>
            <a:off x="4881489" y="4740812"/>
            <a:ext cx="3805311" cy="1384995"/>
          </a:xfrm>
          <a:prstGeom prst="rect">
            <a:avLst/>
          </a:prstGeom>
          <a:noFill/>
        </p:spPr>
        <p:txBody>
          <a:bodyPr wrap="square" rtlCol="0">
            <a:spAutoFit/>
          </a:bodyPr>
          <a:lstStyle/>
          <a:p>
            <a:r>
              <a:rPr lang="en-US" sz="2800" dirty="0">
                <a:solidFill>
                  <a:srgbClr val="C00000"/>
                </a:solidFill>
              </a:rPr>
              <a:t>In solar system, the planets are where life is (at least in one case)</a:t>
            </a:r>
          </a:p>
        </p:txBody>
      </p:sp>
    </p:spTree>
    <p:extLst>
      <p:ext uri="{BB962C8B-B14F-4D97-AF65-F5344CB8AC3E}">
        <p14:creationId xmlns:p14="http://schemas.microsoft.com/office/powerpoint/2010/main" val="2588086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solidFill>
                  <a:srgbClr val="002060"/>
                </a:solidFill>
              </a:rPr>
              <a:t>The Solar System is our best chance to study planets in detail (and learn some interesting astronomy, too)</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546635"/>
            <a:ext cx="4093642" cy="441062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8609" y="1546635"/>
            <a:ext cx="4318781" cy="2879188"/>
          </a:xfrm>
          <a:prstGeom prst="rect">
            <a:avLst/>
          </a:prstGeom>
        </p:spPr>
      </p:pic>
    </p:spTree>
    <p:extLst>
      <p:ext uri="{BB962C8B-B14F-4D97-AF65-F5344CB8AC3E}">
        <p14:creationId xmlns:p14="http://schemas.microsoft.com/office/powerpoint/2010/main" val="2365894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6924675" cy="1143000"/>
          </a:xfrm>
        </p:spPr>
        <p:txBody>
          <a:bodyPr>
            <a:normAutofit/>
          </a:bodyPr>
          <a:lstStyle/>
          <a:p>
            <a:r>
              <a:rPr lang="en-US" sz="3200" dirty="0">
                <a:solidFill>
                  <a:schemeClr val="bg1"/>
                </a:solidFill>
              </a:rPr>
              <a:t>The Earth as a Planet</a:t>
            </a:r>
          </a:p>
        </p:txBody>
      </p:sp>
    </p:spTree>
    <p:extLst>
      <p:ext uri="{BB962C8B-B14F-4D97-AF65-F5344CB8AC3E}">
        <p14:creationId xmlns:p14="http://schemas.microsoft.com/office/powerpoint/2010/main" val="829383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lstStyle/>
          <a:p>
            <a:r>
              <a:rPr lang="en-US" sz="3200" dirty="0">
                <a:solidFill>
                  <a:srgbClr val="000090"/>
                </a:solidFill>
                <a:latin typeface="Arial" charset="0"/>
                <a:ea typeface="ＭＳ Ｐゴシック" charset="0"/>
                <a:cs typeface="ＭＳ Ｐゴシック" charset="0"/>
              </a:rPr>
              <a:t>Main aspects of the Earth</a:t>
            </a:r>
          </a:p>
        </p:txBody>
      </p:sp>
      <p:sp>
        <p:nvSpPr>
          <p:cNvPr id="35842" name="Content Placeholder 2"/>
          <p:cNvSpPr>
            <a:spLocks noGrp="1"/>
          </p:cNvSpPr>
          <p:nvPr>
            <p:ph idx="1"/>
          </p:nvPr>
        </p:nvSpPr>
        <p:spPr>
          <a:xfrm>
            <a:off x="214313" y="1628775"/>
            <a:ext cx="4457700" cy="4525963"/>
          </a:xfrm>
        </p:spPr>
        <p:txBody>
          <a:bodyPr>
            <a:normAutofit/>
          </a:bodyPr>
          <a:lstStyle/>
          <a:p>
            <a:r>
              <a:rPr lang="en-US" sz="2800" dirty="0">
                <a:solidFill>
                  <a:srgbClr val="800000"/>
                </a:solidFill>
                <a:latin typeface="Arial" charset="0"/>
                <a:ea typeface="ＭＳ Ｐゴシック" charset="0"/>
                <a:cs typeface="ＭＳ Ｐゴシック" charset="0"/>
              </a:rPr>
              <a:t>Surface temperature: about what is outside</a:t>
            </a:r>
          </a:p>
          <a:p>
            <a:r>
              <a:rPr lang="en-US" sz="2800" dirty="0">
                <a:solidFill>
                  <a:srgbClr val="800000"/>
                </a:solidFill>
                <a:latin typeface="Arial" charset="0"/>
                <a:ea typeface="ＭＳ Ｐゴシック" charset="0"/>
                <a:cs typeface="ＭＳ Ｐゴシック" charset="0"/>
              </a:rPr>
              <a:t>The atmosphere</a:t>
            </a:r>
          </a:p>
          <a:p>
            <a:r>
              <a:rPr lang="en-US" sz="2800" dirty="0">
                <a:solidFill>
                  <a:srgbClr val="800000"/>
                </a:solidFill>
                <a:latin typeface="Arial" charset="0"/>
                <a:ea typeface="ＭＳ Ｐゴシック" charset="0"/>
                <a:cs typeface="ＭＳ Ｐゴシック" charset="0"/>
              </a:rPr>
              <a:t>Liquid water</a:t>
            </a:r>
          </a:p>
        </p:txBody>
      </p:sp>
      <p:pic>
        <p:nvPicPr>
          <p:cNvPr id="35843" name="Picture 3" descr="bluemarblewes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14850" y="1905000"/>
            <a:ext cx="4324350" cy="432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962570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2"/>
          <p:cNvSpPr>
            <a:spLocks noGrp="1"/>
          </p:cNvSpPr>
          <p:nvPr>
            <p:ph type="title"/>
          </p:nvPr>
        </p:nvSpPr>
        <p:spPr/>
        <p:txBody>
          <a:bodyPr/>
          <a:lstStyle/>
          <a:p>
            <a:r>
              <a:rPr lang="en-US" sz="3200">
                <a:solidFill>
                  <a:srgbClr val="000090"/>
                </a:solidFill>
                <a:latin typeface="Arial" charset="0"/>
                <a:ea typeface="ＭＳ Ｐゴシック" charset="0"/>
                <a:cs typeface="ＭＳ Ｐゴシック" charset="0"/>
              </a:rPr>
              <a:t>Chemical composition of the Earth’s atmosphere</a:t>
            </a:r>
          </a:p>
        </p:txBody>
      </p:sp>
      <p:sp>
        <p:nvSpPr>
          <p:cNvPr id="39938" name="Content Placeholder 3"/>
          <p:cNvSpPr>
            <a:spLocks noGrp="1"/>
          </p:cNvSpPr>
          <p:nvPr>
            <p:ph idx="1"/>
          </p:nvPr>
        </p:nvSpPr>
        <p:spPr/>
        <p:txBody>
          <a:bodyPr/>
          <a:lstStyle/>
          <a:p>
            <a:r>
              <a:rPr lang="en-US">
                <a:solidFill>
                  <a:srgbClr val="800000"/>
                </a:solidFill>
                <a:latin typeface="Arial" charset="0"/>
                <a:ea typeface="ＭＳ Ｐゴシック" charset="0"/>
                <a:cs typeface="ＭＳ Ｐゴシック" charset="0"/>
              </a:rPr>
              <a:t>Nitrogen (N2): 78%</a:t>
            </a:r>
          </a:p>
          <a:p>
            <a:r>
              <a:rPr lang="en-US">
                <a:solidFill>
                  <a:srgbClr val="800000"/>
                </a:solidFill>
                <a:latin typeface="Arial" charset="0"/>
                <a:ea typeface="ＭＳ Ｐゴシック" charset="0"/>
                <a:cs typeface="ＭＳ Ｐゴシック" charset="0"/>
              </a:rPr>
              <a:t>Oxygen (O2): 21%</a:t>
            </a:r>
          </a:p>
          <a:p>
            <a:r>
              <a:rPr lang="en-US">
                <a:solidFill>
                  <a:srgbClr val="800000"/>
                </a:solidFill>
                <a:latin typeface="Arial" charset="0"/>
                <a:ea typeface="ＭＳ Ｐゴシック" charset="0"/>
                <a:cs typeface="ＭＳ Ｐゴシック" charset="0"/>
              </a:rPr>
              <a:t>Argon: 1%</a:t>
            </a:r>
          </a:p>
          <a:p>
            <a:r>
              <a:rPr lang="en-US">
                <a:solidFill>
                  <a:srgbClr val="800000"/>
                </a:solidFill>
                <a:latin typeface="Arial" charset="0"/>
                <a:ea typeface="ＭＳ Ｐゴシック" charset="0"/>
                <a:cs typeface="ＭＳ Ｐゴシック" charset="0"/>
              </a:rPr>
              <a:t>Water vapor: 0 - 4% !</a:t>
            </a:r>
          </a:p>
          <a:p>
            <a:r>
              <a:rPr lang="en-US">
                <a:solidFill>
                  <a:srgbClr val="800000"/>
                </a:solidFill>
                <a:latin typeface="Arial" charset="0"/>
                <a:ea typeface="ＭＳ Ｐゴシック" charset="0"/>
                <a:cs typeface="ＭＳ Ｐゴシック" charset="0"/>
              </a:rPr>
              <a:t>Carbon dioxide (CO2): 0.040 %</a:t>
            </a:r>
          </a:p>
        </p:txBody>
      </p:sp>
      <p:pic>
        <p:nvPicPr>
          <p:cNvPr id="39939" name="Picture 4" descr="cumulonimbus-clou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16625" y="1816099"/>
            <a:ext cx="2832100"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40" name="TextBox 5"/>
          <p:cNvSpPr txBox="1">
            <a:spLocks noChangeArrowheads="1"/>
          </p:cNvSpPr>
          <p:nvPr/>
        </p:nvSpPr>
        <p:spPr bwMode="auto">
          <a:xfrm>
            <a:off x="685800" y="4953000"/>
            <a:ext cx="7772400"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dirty="0"/>
              <a:t>By solar system standards, the Earth’s atmospheric composition is unusual; the oxygen content is extremely unusual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p:txBody>
          <a:bodyPr/>
          <a:lstStyle/>
          <a:p>
            <a:r>
              <a:rPr lang="en-US" sz="3200">
                <a:solidFill>
                  <a:srgbClr val="000090"/>
                </a:solidFill>
                <a:latin typeface="Arial" charset="0"/>
                <a:ea typeface="ＭＳ Ｐゴシック" charset="0"/>
                <a:cs typeface="ＭＳ Ｐゴシック" charset="0"/>
              </a:rPr>
              <a:t>A measure of how “thick” an atmosphere is: atmospheric pressure</a:t>
            </a:r>
          </a:p>
        </p:txBody>
      </p:sp>
      <p:sp>
        <p:nvSpPr>
          <p:cNvPr id="40962" name="Content Placeholder 2"/>
          <p:cNvSpPr>
            <a:spLocks noGrp="1"/>
          </p:cNvSpPr>
          <p:nvPr>
            <p:ph idx="1"/>
          </p:nvPr>
        </p:nvSpPr>
        <p:spPr/>
        <p:txBody>
          <a:bodyPr/>
          <a:lstStyle/>
          <a:p>
            <a:r>
              <a:rPr lang="en-US" dirty="0">
                <a:solidFill>
                  <a:srgbClr val="800000"/>
                </a:solidFill>
                <a:latin typeface="Arial" charset="0"/>
                <a:ea typeface="ＭＳ Ｐゴシック" charset="0"/>
                <a:cs typeface="ＭＳ Ｐゴシック" charset="0"/>
              </a:rPr>
              <a:t>Atmospheric pressure is weight of overlying layers of air</a:t>
            </a:r>
          </a:p>
          <a:p>
            <a:r>
              <a:rPr lang="en-US" dirty="0">
                <a:solidFill>
                  <a:srgbClr val="800000"/>
                </a:solidFill>
                <a:latin typeface="Arial" charset="0"/>
                <a:ea typeface="ＭＳ Ｐゴシック" charset="0"/>
                <a:cs typeface="ＭＳ Ｐゴシック" charset="0"/>
              </a:rPr>
              <a:t>In physics has </a:t>
            </a:r>
            <a:r>
              <a:rPr lang="en-US" b="1" dirty="0">
                <a:solidFill>
                  <a:srgbClr val="800000"/>
                </a:solidFill>
                <a:latin typeface="Arial" charset="0"/>
                <a:ea typeface="ＭＳ Ｐゴシック" charset="0"/>
                <a:cs typeface="ＭＳ Ｐゴシック" charset="0"/>
              </a:rPr>
              <a:t>units </a:t>
            </a:r>
            <a:r>
              <a:rPr lang="en-US" dirty="0">
                <a:solidFill>
                  <a:srgbClr val="800000"/>
                </a:solidFill>
                <a:latin typeface="Arial" charset="0"/>
                <a:ea typeface="ＭＳ Ｐゴシック" charset="0"/>
                <a:cs typeface="ＭＳ Ｐゴシック" charset="0"/>
              </a:rPr>
              <a:t>of Force/(unit area)= </a:t>
            </a:r>
            <a:r>
              <a:rPr lang="en-US" dirty="0" err="1">
                <a:solidFill>
                  <a:srgbClr val="800000"/>
                </a:solidFill>
                <a:latin typeface="Arial" charset="0"/>
                <a:ea typeface="ＭＳ Ｐゴシック" charset="0"/>
                <a:cs typeface="ＭＳ Ｐゴシック" charset="0"/>
              </a:rPr>
              <a:t>Newtons</a:t>
            </a:r>
            <a:r>
              <a:rPr lang="en-US" dirty="0">
                <a:solidFill>
                  <a:srgbClr val="800000"/>
                </a:solidFill>
                <a:latin typeface="Arial" charset="0"/>
                <a:ea typeface="ＭＳ Ｐゴシック" charset="0"/>
                <a:cs typeface="ＭＳ Ｐゴシック" charset="0"/>
              </a:rPr>
              <a:t>/(square meter) = </a:t>
            </a:r>
            <a:r>
              <a:rPr lang="en-US" dirty="0" err="1">
                <a:solidFill>
                  <a:srgbClr val="800000"/>
                </a:solidFill>
                <a:latin typeface="Arial" charset="0"/>
                <a:ea typeface="ＭＳ Ｐゴシック" charset="0"/>
                <a:cs typeface="ＭＳ Ｐゴシック" charset="0"/>
              </a:rPr>
              <a:t>Pascals</a:t>
            </a:r>
            <a:endParaRPr lang="en-US" dirty="0">
              <a:solidFill>
                <a:srgbClr val="800000"/>
              </a:solidFill>
              <a:latin typeface="Arial" charset="0"/>
              <a:ea typeface="ＭＳ Ｐゴシック" charset="0"/>
              <a:cs typeface="ＭＳ Ｐゴシック" charset="0"/>
            </a:endParaRPr>
          </a:p>
          <a:p>
            <a:r>
              <a:rPr lang="en-US" dirty="0">
                <a:solidFill>
                  <a:srgbClr val="800000"/>
                </a:solidFill>
                <a:latin typeface="Arial" charset="0"/>
                <a:ea typeface="ＭＳ Ｐゴシック" charset="0"/>
                <a:cs typeface="ＭＳ Ｐゴシック" charset="0"/>
              </a:rPr>
              <a:t>Atmospheric pressure at sea level = 1.013E+05 Pa</a:t>
            </a:r>
          </a:p>
          <a:p>
            <a:r>
              <a:rPr lang="en-US" dirty="0">
                <a:solidFill>
                  <a:srgbClr val="800000"/>
                </a:solidFill>
                <a:latin typeface="Arial" charset="0"/>
                <a:ea typeface="ＭＳ Ｐゴシック" charset="0"/>
                <a:cs typeface="ＭＳ Ｐゴシック" charset="0"/>
              </a:rPr>
              <a:t>Also called “one atmosphere”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2"/>
          <p:cNvSpPr>
            <a:spLocks noGrp="1"/>
          </p:cNvSpPr>
          <p:nvPr>
            <p:ph type="ctrTitle"/>
          </p:nvPr>
        </p:nvSpPr>
        <p:spPr>
          <a:xfrm>
            <a:off x="762000" y="431800"/>
            <a:ext cx="7772400" cy="806450"/>
          </a:xfrm>
        </p:spPr>
        <p:txBody>
          <a:bodyPr/>
          <a:lstStyle/>
          <a:p>
            <a:r>
              <a:rPr lang="en-US" sz="3200" dirty="0">
                <a:solidFill>
                  <a:srgbClr val="000090"/>
                </a:solidFill>
                <a:latin typeface="Arial" charset="0"/>
                <a:ea typeface="ＭＳ Ｐゴシック" charset="0"/>
                <a:cs typeface="ＭＳ Ｐゴシック" charset="0"/>
              </a:rPr>
              <a:t>Liquid water on the surface of the Earth</a:t>
            </a:r>
          </a:p>
        </p:txBody>
      </p:sp>
      <p:sp>
        <p:nvSpPr>
          <p:cNvPr id="44034" name="Subtitle 3"/>
          <p:cNvSpPr>
            <a:spLocks noGrp="1"/>
          </p:cNvSpPr>
          <p:nvPr>
            <p:ph type="subTitle" idx="1"/>
          </p:nvPr>
        </p:nvSpPr>
        <p:spPr>
          <a:xfrm>
            <a:off x="587375" y="1409700"/>
            <a:ext cx="8305800" cy="1752600"/>
          </a:xfrm>
        </p:spPr>
        <p:txBody>
          <a:bodyPr>
            <a:normAutofit fontScale="85000" lnSpcReduction="20000"/>
          </a:bodyPr>
          <a:lstStyle/>
          <a:p>
            <a:r>
              <a:rPr lang="en-US" dirty="0">
                <a:solidFill>
                  <a:srgbClr val="800000"/>
                </a:solidFill>
                <a:latin typeface="Arial" charset="0"/>
                <a:ea typeface="ＭＳ Ｐゴシック" charset="0"/>
                <a:cs typeface="ＭＳ Ｐゴシック" charset="0"/>
              </a:rPr>
              <a:t>The temperature and pressure at the surface of the Earth are close to the “Triple Point” of water (H2O), conditions where water simultaneously is in equilibrium in the solid, liquid and gaseous states. This permits the hydrological cycle on Earth</a:t>
            </a:r>
          </a:p>
        </p:txBody>
      </p:sp>
      <p:sp>
        <p:nvSpPr>
          <p:cNvPr id="2" name="TextBox 1"/>
          <p:cNvSpPr txBox="1"/>
          <p:nvPr/>
        </p:nvSpPr>
        <p:spPr>
          <a:xfrm>
            <a:off x="873125" y="3381375"/>
            <a:ext cx="7461250" cy="1384995"/>
          </a:xfrm>
          <a:prstGeom prst="rect">
            <a:avLst/>
          </a:prstGeom>
          <a:noFill/>
        </p:spPr>
        <p:txBody>
          <a:bodyPr wrap="square" rtlCol="0">
            <a:spAutoFit/>
          </a:bodyPr>
          <a:lstStyle/>
          <a:p>
            <a:r>
              <a:rPr lang="en-US" sz="2800" dirty="0">
                <a:solidFill>
                  <a:srgbClr val="008000"/>
                </a:solidFill>
              </a:rPr>
              <a:t>The hydrological cycle and the triple point of water are almost certainly crucial for the existence of life on Earth</a:t>
            </a:r>
          </a:p>
        </p:txBody>
      </p:sp>
      <p:sp>
        <p:nvSpPr>
          <p:cNvPr id="3" name="TextBox 2"/>
          <p:cNvSpPr txBox="1"/>
          <p:nvPr/>
        </p:nvSpPr>
        <p:spPr>
          <a:xfrm>
            <a:off x="974725" y="4925120"/>
            <a:ext cx="7359650" cy="1384995"/>
          </a:xfrm>
          <a:prstGeom prst="rect">
            <a:avLst/>
          </a:prstGeom>
          <a:noFill/>
        </p:spPr>
        <p:txBody>
          <a:bodyPr wrap="square" rtlCol="0">
            <a:spAutoFit/>
          </a:bodyPr>
          <a:lstStyle/>
          <a:p>
            <a:r>
              <a:rPr lang="en-US" sz="2800" b="1" dirty="0"/>
              <a:t>Amazingly, </a:t>
            </a:r>
            <a:r>
              <a:rPr lang="en-US" sz="2800" dirty="0"/>
              <a:t>the Earth is not unique among solar system objects in having a “hydrological” cycle.  Stay tuned.</a:t>
            </a:r>
            <a:endParaRPr lang="en-US" sz="2800" b="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a:solidFill>
                  <a:srgbClr val="000090"/>
                </a:solidFill>
              </a:rPr>
              <a:t>Overall Physical Structure of the Earth (the Earth as a ball)</a:t>
            </a:r>
          </a:p>
        </p:txBody>
      </p:sp>
      <p:sp>
        <p:nvSpPr>
          <p:cNvPr id="4" name="Content Placeholder 3"/>
          <p:cNvSpPr>
            <a:spLocks noGrp="1"/>
          </p:cNvSpPr>
          <p:nvPr>
            <p:ph idx="1"/>
          </p:nvPr>
        </p:nvSpPr>
        <p:spPr>
          <a:xfrm>
            <a:off x="457200" y="1600200"/>
            <a:ext cx="4432300" cy="4525963"/>
          </a:xfrm>
        </p:spPr>
        <p:txBody>
          <a:bodyPr>
            <a:normAutofit/>
          </a:bodyPr>
          <a:lstStyle/>
          <a:p>
            <a:r>
              <a:rPr lang="en-US" sz="2800" dirty="0">
                <a:solidFill>
                  <a:srgbClr val="800000"/>
                </a:solidFill>
              </a:rPr>
              <a:t>Mass = 5.98E+024 kilograms </a:t>
            </a:r>
          </a:p>
          <a:p>
            <a:r>
              <a:rPr lang="en-US" sz="2800" dirty="0">
                <a:solidFill>
                  <a:srgbClr val="800000"/>
                </a:solidFill>
              </a:rPr>
              <a:t>Diameter = 12756 kilometers (7920 miles)</a:t>
            </a:r>
          </a:p>
          <a:p>
            <a:r>
              <a:rPr lang="en-US" sz="2800" dirty="0">
                <a:solidFill>
                  <a:srgbClr val="800000"/>
                </a:solidFill>
              </a:rPr>
              <a:t>Average density = 5.52 g/cc</a:t>
            </a:r>
          </a:p>
          <a:p>
            <a:r>
              <a:rPr lang="en-US" sz="2800" dirty="0">
                <a:solidFill>
                  <a:srgbClr val="800000"/>
                </a:solidFill>
              </a:rPr>
              <a:t>Denser than almost all rocks: heavy stuff in Earth’s interior</a:t>
            </a:r>
          </a:p>
        </p:txBody>
      </p:sp>
      <p:pic>
        <p:nvPicPr>
          <p:cNvPr id="5" name="Picture 4" descr="Earth_from_Spac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1857375"/>
            <a:ext cx="3429000" cy="3429000"/>
          </a:xfrm>
          <a:prstGeom prst="rect">
            <a:avLst/>
          </a:prstGeom>
        </p:spPr>
      </p:pic>
    </p:spTree>
    <p:extLst>
      <p:ext uri="{BB962C8B-B14F-4D97-AF65-F5344CB8AC3E}">
        <p14:creationId xmlns:p14="http://schemas.microsoft.com/office/powerpoint/2010/main" val="9327446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5A9073-DB21-0546-AB99-8EA588D2A571}"/>
              </a:ext>
            </a:extLst>
          </p:cNvPr>
          <p:cNvSpPr>
            <a:spLocks noGrp="1"/>
          </p:cNvSpPr>
          <p:nvPr>
            <p:ph type="title"/>
          </p:nvPr>
        </p:nvSpPr>
        <p:spPr/>
        <p:txBody>
          <a:bodyPr>
            <a:normAutofit/>
          </a:bodyPr>
          <a:lstStyle/>
          <a:p>
            <a:r>
              <a:rPr lang="en-US" sz="3200" dirty="0">
                <a:solidFill>
                  <a:srgbClr val="002060"/>
                </a:solidFill>
                <a:latin typeface="Arial" panose="020B0604020202020204" pitchFamily="34" charset="0"/>
                <a:cs typeface="Arial" panose="020B0604020202020204" pitchFamily="34" charset="0"/>
              </a:rPr>
              <a:t>How do the other planets “stack up” next to the Earth?</a:t>
            </a:r>
          </a:p>
        </p:txBody>
      </p:sp>
      <p:pic>
        <p:nvPicPr>
          <p:cNvPr id="6" name="Picture 5">
            <a:extLst>
              <a:ext uri="{FF2B5EF4-FFF2-40B4-BE49-F238E27FC236}">
                <a16:creationId xmlns:a16="http://schemas.microsoft.com/office/drawing/2014/main" id="{0A9E6DF1-DA00-3C45-83B5-65D9C347F8C5}"/>
              </a:ext>
            </a:extLst>
          </p:cNvPr>
          <p:cNvPicPr>
            <a:picLocks noChangeAspect="1"/>
          </p:cNvPicPr>
          <p:nvPr/>
        </p:nvPicPr>
        <p:blipFill>
          <a:blip r:embed="rId2"/>
          <a:stretch>
            <a:fillRect/>
          </a:stretch>
        </p:blipFill>
        <p:spPr>
          <a:xfrm>
            <a:off x="2200275" y="1536664"/>
            <a:ext cx="4743450" cy="5110753"/>
          </a:xfrm>
          <a:prstGeom prst="rect">
            <a:avLst/>
          </a:prstGeom>
        </p:spPr>
      </p:pic>
    </p:spTree>
    <p:extLst>
      <p:ext uri="{BB962C8B-B14F-4D97-AF65-F5344CB8AC3E}">
        <p14:creationId xmlns:p14="http://schemas.microsoft.com/office/powerpoint/2010/main" val="3543264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226595"/>
            <a:ext cx="8229600" cy="1143000"/>
          </a:xfrm>
        </p:spPr>
        <p:txBody>
          <a:bodyPr>
            <a:normAutofit/>
          </a:bodyPr>
          <a:lstStyle/>
          <a:p>
            <a:r>
              <a:rPr lang="en-US" sz="3200" dirty="0">
                <a:solidFill>
                  <a:srgbClr val="000090"/>
                </a:solidFill>
              </a:rPr>
              <a:t>Rough sizes of the </a:t>
            </a:r>
            <a:r>
              <a:rPr lang="en-US" sz="3200" i="1" dirty="0">
                <a:solidFill>
                  <a:srgbClr val="000090"/>
                </a:solidFill>
              </a:rPr>
              <a:t>terrestrial planets</a:t>
            </a:r>
            <a:endParaRPr lang="en-US" sz="3200" dirty="0">
              <a:solidFill>
                <a:srgbClr val="000090"/>
              </a:solidFill>
            </a:endParaRPr>
          </a:p>
        </p:txBody>
      </p:sp>
      <p:pic>
        <p:nvPicPr>
          <p:cNvPr id="3" name="Picture 2" descr="terrestrial_planet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610" y="2369595"/>
            <a:ext cx="6450154" cy="2802480"/>
          </a:xfrm>
          <a:prstGeom prst="rect">
            <a:avLst/>
          </a:prstGeom>
        </p:spPr>
      </p:pic>
      <p:sp>
        <p:nvSpPr>
          <p:cNvPr id="4" name="TextBox 3"/>
          <p:cNvSpPr txBox="1"/>
          <p:nvPr/>
        </p:nvSpPr>
        <p:spPr>
          <a:xfrm>
            <a:off x="1917231" y="5623277"/>
            <a:ext cx="5628283" cy="523220"/>
          </a:xfrm>
          <a:prstGeom prst="rect">
            <a:avLst/>
          </a:prstGeom>
          <a:noFill/>
        </p:spPr>
        <p:txBody>
          <a:bodyPr wrap="square" rtlCol="0">
            <a:spAutoFit/>
          </a:bodyPr>
          <a:lstStyle/>
          <a:p>
            <a:r>
              <a:rPr lang="en-US" sz="2800" dirty="0"/>
              <a:t>This picture was known 50 years ago</a:t>
            </a:r>
          </a:p>
        </p:txBody>
      </p:sp>
      <p:sp>
        <p:nvSpPr>
          <p:cNvPr id="5" name="TextBox 4">
            <a:extLst>
              <a:ext uri="{FF2B5EF4-FFF2-40B4-BE49-F238E27FC236}">
                <a16:creationId xmlns:a16="http://schemas.microsoft.com/office/drawing/2014/main" id="{57EFEFD2-74BC-CC4D-9D2C-7EEDB0F6155B}"/>
              </a:ext>
            </a:extLst>
          </p:cNvPr>
          <p:cNvSpPr txBox="1"/>
          <p:nvPr/>
        </p:nvSpPr>
        <p:spPr>
          <a:xfrm>
            <a:off x="616572" y="217555"/>
            <a:ext cx="8601074" cy="1077218"/>
          </a:xfrm>
          <a:prstGeom prst="rect">
            <a:avLst/>
          </a:prstGeom>
          <a:noFill/>
        </p:spPr>
        <p:txBody>
          <a:bodyPr wrap="square" rtlCol="0">
            <a:spAutoFit/>
          </a:bodyPr>
          <a:lstStyle/>
          <a:p>
            <a:r>
              <a:rPr lang="en-US" sz="3200" dirty="0">
                <a:solidFill>
                  <a:srgbClr val="002060"/>
                </a:solidFill>
                <a:latin typeface="Arial" panose="020B0604020202020204" pitchFamily="34" charset="0"/>
                <a:cs typeface="Arial" panose="020B0604020202020204" pitchFamily="34" charset="0"/>
              </a:rPr>
              <a:t>In our Solar System, the planets are so different, we have to put them in two groups</a:t>
            </a:r>
          </a:p>
        </p:txBody>
      </p:sp>
    </p:spTree>
    <p:extLst>
      <p:ext uri="{BB962C8B-B14F-4D97-AF65-F5344CB8AC3E}">
        <p14:creationId xmlns:p14="http://schemas.microsoft.com/office/powerpoint/2010/main" val="1974534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70C42E-9914-9249-B7A9-DF7725C2C3FA}"/>
              </a:ext>
            </a:extLst>
          </p:cNvPr>
          <p:cNvSpPr txBox="1"/>
          <p:nvPr/>
        </p:nvSpPr>
        <p:spPr>
          <a:xfrm>
            <a:off x="587375" y="271462"/>
            <a:ext cx="8128000" cy="1200329"/>
          </a:xfrm>
          <a:prstGeom prst="rect">
            <a:avLst/>
          </a:prstGeom>
          <a:noFill/>
        </p:spPr>
        <p:txBody>
          <a:bodyPr wrap="square" rtlCol="0">
            <a:spAutoFit/>
          </a:bodyPr>
          <a:lstStyle/>
          <a:p>
            <a:r>
              <a:rPr lang="en-US" sz="2400" dirty="0">
                <a:solidFill>
                  <a:srgbClr val="002060"/>
                </a:solidFill>
                <a:latin typeface="Arial" panose="020B0604020202020204" pitchFamily="34" charset="0"/>
                <a:cs typeface="Arial" panose="020B0604020202020204" pitchFamily="34" charset="0"/>
              </a:rPr>
              <a:t>What we are doing in this class: a survey of (much of ) contemporary astronomy, but with emphasis on an exciting, recent wrinkle: </a:t>
            </a:r>
            <a:r>
              <a:rPr lang="en-US" sz="2400" i="1" dirty="0">
                <a:solidFill>
                  <a:srgbClr val="002060"/>
                </a:solidFill>
                <a:latin typeface="Arial" panose="020B0604020202020204" pitchFamily="34" charset="0"/>
                <a:cs typeface="Arial" panose="020B0604020202020204" pitchFamily="34" charset="0"/>
              </a:rPr>
              <a:t>exoplanets</a:t>
            </a:r>
            <a:endParaRPr lang="en-US" sz="2400" dirty="0">
              <a:solidFill>
                <a:srgbClr val="00206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DD8F8B9-4FC9-9248-8BDF-CF8A80D8AF61}"/>
              </a:ext>
            </a:extLst>
          </p:cNvPr>
          <p:cNvPicPr>
            <a:picLocks noChangeAspect="1"/>
          </p:cNvPicPr>
          <p:nvPr/>
        </p:nvPicPr>
        <p:blipFill>
          <a:blip r:embed="rId2"/>
          <a:stretch>
            <a:fillRect/>
          </a:stretch>
        </p:blipFill>
        <p:spPr>
          <a:xfrm>
            <a:off x="587375" y="1787525"/>
            <a:ext cx="8128000" cy="4940300"/>
          </a:xfrm>
          <a:prstGeom prst="rect">
            <a:avLst/>
          </a:prstGeom>
        </p:spPr>
      </p:pic>
    </p:spTree>
    <p:extLst>
      <p:ext uri="{BB962C8B-B14F-4D97-AF65-F5344CB8AC3E}">
        <p14:creationId xmlns:p14="http://schemas.microsoft.com/office/powerpoint/2010/main" val="1497787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42101-359D-884C-9C3A-4C63B8BFA203}"/>
              </a:ext>
            </a:extLst>
          </p:cNvPr>
          <p:cNvSpPr>
            <a:spLocks noGrp="1"/>
          </p:cNvSpPr>
          <p:nvPr>
            <p:ph type="title"/>
          </p:nvPr>
        </p:nvSpPr>
        <p:spPr>
          <a:xfrm>
            <a:off x="157163" y="203201"/>
            <a:ext cx="8872537" cy="1143000"/>
          </a:xfrm>
        </p:spPr>
        <p:txBody>
          <a:bodyPr>
            <a:normAutofit/>
          </a:bodyPr>
          <a:lstStyle/>
          <a:p>
            <a:r>
              <a:rPr lang="en-US" sz="3200" dirty="0">
                <a:solidFill>
                  <a:srgbClr val="002060"/>
                </a:solidFill>
                <a:latin typeface="Arial" panose="020B0604020202020204" pitchFamily="34" charset="0"/>
                <a:cs typeface="Arial" panose="020B0604020202020204" pitchFamily="34" charset="0"/>
              </a:rPr>
              <a:t>Where are Mercury and Venus in the night sky?</a:t>
            </a:r>
          </a:p>
        </p:txBody>
      </p:sp>
      <p:pic>
        <p:nvPicPr>
          <p:cNvPr id="4" name="Picture 3">
            <a:extLst>
              <a:ext uri="{FF2B5EF4-FFF2-40B4-BE49-F238E27FC236}">
                <a16:creationId xmlns:a16="http://schemas.microsoft.com/office/drawing/2014/main" id="{4F3DB0AF-0B8D-4546-974B-17DA0F2723DB}"/>
              </a:ext>
            </a:extLst>
          </p:cNvPr>
          <p:cNvPicPr>
            <a:picLocks noChangeAspect="1"/>
          </p:cNvPicPr>
          <p:nvPr/>
        </p:nvPicPr>
        <p:blipFill>
          <a:blip r:embed="rId2"/>
          <a:stretch>
            <a:fillRect/>
          </a:stretch>
        </p:blipFill>
        <p:spPr>
          <a:xfrm>
            <a:off x="908055" y="1342625"/>
            <a:ext cx="7207245" cy="4243787"/>
          </a:xfrm>
          <a:prstGeom prst="rect">
            <a:avLst/>
          </a:prstGeom>
        </p:spPr>
      </p:pic>
      <p:sp>
        <p:nvSpPr>
          <p:cNvPr id="5" name="TextBox 4">
            <a:extLst>
              <a:ext uri="{FF2B5EF4-FFF2-40B4-BE49-F238E27FC236}">
                <a16:creationId xmlns:a16="http://schemas.microsoft.com/office/drawing/2014/main" id="{F41F276E-97E5-FE48-9AAB-5C86249C12D9}"/>
              </a:ext>
            </a:extLst>
          </p:cNvPr>
          <p:cNvSpPr txBox="1"/>
          <p:nvPr/>
        </p:nvSpPr>
        <p:spPr>
          <a:xfrm>
            <a:off x="2868614" y="5829300"/>
            <a:ext cx="3286125" cy="523220"/>
          </a:xfrm>
          <a:prstGeom prst="rect">
            <a:avLst/>
          </a:prstGeom>
          <a:noFill/>
        </p:spPr>
        <p:txBody>
          <a:bodyPr wrap="square" rtlCol="0">
            <a:spAutoFit/>
          </a:bodyPr>
          <a:lstStyle/>
          <a:p>
            <a:r>
              <a:rPr lang="en-US" sz="2800" dirty="0">
                <a:solidFill>
                  <a:srgbClr val="C00000"/>
                </a:solidFill>
              </a:rPr>
              <a:t>Very easy to find!</a:t>
            </a:r>
          </a:p>
        </p:txBody>
      </p:sp>
    </p:spTree>
    <p:extLst>
      <p:ext uri="{BB962C8B-B14F-4D97-AF65-F5344CB8AC3E}">
        <p14:creationId xmlns:p14="http://schemas.microsoft.com/office/powerpoint/2010/main" val="2255394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solidFill>
                  <a:srgbClr val="000090"/>
                </a:solidFill>
              </a:rPr>
              <a:t>Venus…closer and bigger.  Expect more to see</a:t>
            </a:r>
          </a:p>
        </p:txBody>
      </p:sp>
      <p:pic>
        <p:nvPicPr>
          <p:cNvPr id="5" name="Picture 4" descr="venus-phas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454" y="1417638"/>
            <a:ext cx="8748139" cy="2934650"/>
          </a:xfrm>
          <a:prstGeom prst="rect">
            <a:avLst/>
          </a:prstGeom>
        </p:spPr>
      </p:pic>
      <p:sp>
        <p:nvSpPr>
          <p:cNvPr id="6" name="TextBox 5"/>
          <p:cNvSpPr txBox="1"/>
          <p:nvPr/>
        </p:nvSpPr>
        <p:spPr>
          <a:xfrm>
            <a:off x="1050404" y="4860772"/>
            <a:ext cx="6757075" cy="1384995"/>
          </a:xfrm>
          <a:prstGeom prst="rect">
            <a:avLst/>
          </a:prstGeom>
          <a:noFill/>
        </p:spPr>
        <p:txBody>
          <a:bodyPr wrap="square" rtlCol="0">
            <a:spAutoFit/>
          </a:bodyPr>
          <a:lstStyle/>
          <a:p>
            <a:r>
              <a:rPr lang="en-US" sz="2800" dirty="0">
                <a:solidFill>
                  <a:srgbClr val="800000"/>
                </a:solidFill>
              </a:rPr>
              <a:t>Current distance 1.61 AU, angular diameter 10.3 </a:t>
            </a:r>
            <a:r>
              <a:rPr lang="en-US" sz="2800" dirty="0" err="1">
                <a:solidFill>
                  <a:srgbClr val="800000"/>
                </a:solidFill>
              </a:rPr>
              <a:t>arcseconds</a:t>
            </a:r>
            <a:r>
              <a:rPr lang="en-US" sz="2800" dirty="0">
                <a:solidFill>
                  <a:srgbClr val="800000"/>
                </a:solidFill>
              </a:rPr>
              <a:t>.  </a:t>
            </a:r>
            <a:r>
              <a:rPr lang="en-US" sz="2800" i="1" dirty="0">
                <a:solidFill>
                  <a:srgbClr val="800000"/>
                </a:solidFill>
              </a:rPr>
              <a:t>Why can’t we see anything on the surface?</a:t>
            </a:r>
            <a:endParaRPr lang="en-US" sz="2800" dirty="0">
              <a:solidFill>
                <a:srgbClr val="800000"/>
              </a:solidFill>
            </a:endParaRPr>
          </a:p>
        </p:txBody>
      </p:sp>
    </p:spTree>
    <p:extLst>
      <p:ext uri="{BB962C8B-B14F-4D97-AF65-F5344CB8AC3E}">
        <p14:creationId xmlns:p14="http://schemas.microsoft.com/office/powerpoint/2010/main" val="32562666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09600" y="152400"/>
            <a:ext cx="7772400" cy="685800"/>
          </a:xfrm>
        </p:spPr>
        <p:txBody>
          <a:bodyPr/>
          <a:lstStyle/>
          <a:p>
            <a:r>
              <a:rPr lang="en-US" sz="3200" dirty="0">
                <a:solidFill>
                  <a:srgbClr val="000090"/>
                </a:solidFill>
                <a:latin typeface="Arial" charset="0"/>
                <a:ea typeface="ＭＳ Ｐゴシック" charset="0"/>
                <a:cs typeface="ＭＳ Ｐゴシック" charset="0"/>
              </a:rPr>
              <a:t>Venus…Earth</a:t>
            </a:r>
            <a:r>
              <a:rPr lang="ja-JP" altLang="en-US" sz="3200" dirty="0">
                <a:solidFill>
                  <a:srgbClr val="000090"/>
                </a:solidFill>
                <a:latin typeface="Arial" charset="0"/>
                <a:ea typeface="ＭＳ Ｐゴシック" charset="0"/>
                <a:cs typeface="ＭＳ Ｐゴシック" charset="0"/>
              </a:rPr>
              <a:t>’</a:t>
            </a:r>
            <a:r>
              <a:rPr lang="en-US" altLang="ja-JP" sz="3200" dirty="0">
                <a:solidFill>
                  <a:srgbClr val="000090"/>
                </a:solidFill>
                <a:latin typeface="Arial" charset="0"/>
                <a:ea typeface="ＭＳ Ｐゴシック" charset="0"/>
                <a:cs typeface="ＭＳ Ｐゴシック" charset="0"/>
              </a:rPr>
              <a:t>s twin</a:t>
            </a:r>
            <a:endParaRPr lang="en-US" sz="3200" dirty="0">
              <a:solidFill>
                <a:srgbClr val="000090"/>
              </a:solidFill>
              <a:latin typeface="Arial" charset="0"/>
              <a:ea typeface="ＭＳ Ｐゴシック" charset="0"/>
              <a:cs typeface="ＭＳ Ｐゴシック" charset="0"/>
            </a:endParaRPr>
          </a:p>
        </p:txBody>
      </p:sp>
      <p:pic>
        <p:nvPicPr>
          <p:cNvPr id="21507" name="Picture 3" descr="venus2_gal_b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3" y="990600"/>
            <a:ext cx="4579937"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7086306" y="1489591"/>
            <a:ext cx="1818610" cy="3416320"/>
          </a:xfrm>
          <a:prstGeom prst="rect">
            <a:avLst/>
          </a:prstGeom>
          <a:noFill/>
        </p:spPr>
        <p:txBody>
          <a:bodyPr wrap="square" rtlCol="0">
            <a:spAutoFit/>
          </a:bodyPr>
          <a:lstStyle/>
          <a:p>
            <a:r>
              <a:rPr lang="en-US" sz="2400" dirty="0">
                <a:solidFill>
                  <a:srgbClr val="800000"/>
                </a:solidFill>
              </a:rPr>
              <a:t>Venus is perpetually overcast.  You cannot see the surface from Earth.  Only the top of a cloud layer</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961180"/>
          </a:xfrm>
        </p:spPr>
        <p:txBody>
          <a:bodyPr>
            <a:normAutofit/>
          </a:bodyPr>
          <a:lstStyle/>
          <a:p>
            <a:r>
              <a:rPr lang="en-US" sz="3200" dirty="0">
                <a:solidFill>
                  <a:srgbClr val="000090"/>
                </a:solidFill>
              </a:rPr>
              <a:t>Similarities between Earth and Venus?</a:t>
            </a:r>
          </a:p>
        </p:txBody>
      </p:sp>
      <p:sp>
        <p:nvSpPr>
          <p:cNvPr id="5" name="TextBox 4"/>
          <p:cNvSpPr txBox="1"/>
          <p:nvPr/>
        </p:nvSpPr>
        <p:spPr>
          <a:xfrm>
            <a:off x="457200" y="1897269"/>
            <a:ext cx="4246100" cy="1938992"/>
          </a:xfrm>
          <a:prstGeom prst="rect">
            <a:avLst/>
          </a:prstGeom>
          <a:noFill/>
        </p:spPr>
        <p:txBody>
          <a:bodyPr wrap="square" rtlCol="0">
            <a:spAutoFit/>
          </a:bodyPr>
          <a:lstStyle/>
          <a:p>
            <a:r>
              <a:rPr lang="en-US" sz="2400" dirty="0">
                <a:solidFill>
                  <a:srgbClr val="800000"/>
                </a:solidFill>
              </a:rPr>
              <a:t>Fact that Earth and Venus are so similar in physical properties (size and mass), and that one cannot see the surface was conducive to imagination</a:t>
            </a:r>
          </a:p>
        </p:txBody>
      </p:sp>
      <p:pic>
        <p:nvPicPr>
          <p:cNvPr id="6" name="Picture 5" descr="Screen Shot 2016-10-04 at 10.27.0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9580" y="1235818"/>
            <a:ext cx="3637220" cy="5200885"/>
          </a:xfrm>
          <a:prstGeom prst="rect">
            <a:avLst/>
          </a:prstGeom>
        </p:spPr>
      </p:pic>
    </p:spTree>
    <p:extLst>
      <p:ext uri="{BB962C8B-B14F-4D97-AF65-F5344CB8AC3E}">
        <p14:creationId xmlns:p14="http://schemas.microsoft.com/office/powerpoint/2010/main" val="3390155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a:xfrm>
            <a:off x="609600" y="457200"/>
            <a:ext cx="7772400" cy="1143000"/>
          </a:xfrm>
        </p:spPr>
        <p:txBody>
          <a:bodyPr/>
          <a:lstStyle/>
          <a:p>
            <a:r>
              <a:rPr lang="en-US" sz="3200">
                <a:solidFill>
                  <a:srgbClr val="000080"/>
                </a:solidFill>
                <a:latin typeface="Arial" charset="0"/>
                <a:ea typeface="ＭＳ Ｐゴシック" charset="0"/>
                <a:cs typeface="ＭＳ Ｐゴシック" charset="0"/>
              </a:rPr>
              <a:t>Seeing through the clouds of Venus with </a:t>
            </a:r>
            <a:r>
              <a:rPr lang="en-US" sz="3200" b="1">
                <a:solidFill>
                  <a:srgbClr val="000080"/>
                </a:solidFill>
                <a:latin typeface="Arial" charset="0"/>
                <a:ea typeface="ＭＳ Ｐゴシック" charset="0"/>
                <a:cs typeface="ＭＳ Ｐゴシック" charset="0"/>
              </a:rPr>
              <a:t>Radio Astronomy!</a:t>
            </a:r>
            <a:endParaRPr lang="en-US" sz="3200">
              <a:solidFill>
                <a:srgbClr val="FFF907"/>
              </a:solidFill>
              <a:latin typeface="Arial" charset="0"/>
              <a:ea typeface="ＭＳ Ｐゴシック" charset="0"/>
              <a:cs typeface="ＭＳ Ｐゴシック" charset="0"/>
            </a:endParaRPr>
          </a:p>
        </p:txBody>
      </p:sp>
      <p:pic>
        <p:nvPicPr>
          <p:cNvPr id="16386" name="Picture 3" descr="GBT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752600"/>
            <a:ext cx="6934200" cy="4695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normAutofit fontScale="90000"/>
          </a:bodyPr>
          <a:lstStyle/>
          <a:p>
            <a:r>
              <a:rPr lang="en-US" sz="3100" dirty="0">
                <a:solidFill>
                  <a:srgbClr val="000080"/>
                </a:solidFill>
                <a:latin typeface="Arial" charset="0"/>
                <a:ea typeface="ＭＳ Ｐゴシック" charset="0"/>
                <a:cs typeface="ＭＳ Ｐゴシック" charset="0"/>
              </a:rPr>
              <a:t>Radio astronomy and application of l</a:t>
            </a:r>
            <a:r>
              <a:rPr lang="en-US" altLang="ja-JP" sz="3100" dirty="0">
                <a:solidFill>
                  <a:srgbClr val="000080"/>
                </a:solidFill>
                <a:latin typeface="Arial" charset="0"/>
                <a:ea typeface="ＭＳ Ｐゴシック" charset="0"/>
                <a:cs typeface="ＭＳ Ｐゴシック" charset="0"/>
              </a:rPr>
              <a:t>aws of  physics allow us to measure the surface temperature of Venus (done first in the late 1950s)</a:t>
            </a:r>
            <a:endParaRPr lang="en-US" sz="3500" dirty="0">
              <a:solidFill>
                <a:srgbClr val="000080"/>
              </a:solidFill>
              <a:latin typeface="Arial" charset="0"/>
              <a:ea typeface="ＭＳ Ｐゴシック" charset="0"/>
              <a:cs typeface="ＭＳ Ｐゴシック" charset="0"/>
            </a:endParaRPr>
          </a:p>
        </p:txBody>
      </p:sp>
      <p:sp>
        <p:nvSpPr>
          <p:cNvPr id="22530" name="Rectangle 3"/>
          <p:cNvSpPr>
            <a:spLocks noGrp="1" noChangeArrowheads="1"/>
          </p:cNvSpPr>
          <p:nvPr>
            <p:ph type="body" idx="1"/>
          </p:nvPr>
        </p:nvSpPr>
        <p:spPr>
          <a:xfrm>
            <a:off x="762000" y="2111322"/>
            <a:ext cx="7772400" cy="4114800"/>
          </a:xfrm>
        </p:spPr>
        <p:txBody>
          <a:bodyPr>
            <a:normAutofit/>
          </a:bodyPr>
          <a:lstStyle/>
          <a:p>
            <a:r>
              <a:rPr lang="en-US" dirty="0">
                <a:latin typeface="Arial" charset="0"/>
                <a:ea typeface="ＭＳ Ｐゴシック" charset="0"/>
                <a:cs typeface="ＭＳ Ｐゴシック" charset="0"/>
              </a:rPr>
              <a:t>Surface temperature is 730K</a:t>
            </a:r>
          </a:p>
          <a:p>
            <a:r>
              <a:rPr lang="en-US" dirty="0">
                <a:latin typeface="Arial" charset="0"/>
                <a:ea typeface="ＭＳ Ｐゴシック" charset="0"/>
                <a:cs typeface="ＭＳ Ｐゴシック" charset="0"/>
              </a:rPr>
              <a:t>That corresponds to 855 degrees Fahrenheit</a:t>
            </a:r>
          </a:p>
          <a:p>
            <a:r>
              <a:rPr lang="en-US" dirty="0">
                <a:latin typeface="Arial" charset="0"/>
                <a:ea typeface="ＭＳ Ｐゴシック" charset="0"/>
                <a:cs typeface="ＭＳ Ｐゴシック" charset="0"/>
              </a:rPr>
              <a:t>No longer “Earth’s twin”</a:t>
            </a:r>
            <a:endParaRPr lang="en-US" altLang="ja-JP"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What is responsible for this sort of temperature?</a:t>
            </a:r>
          </a:p>
          <a:p>
            <a:r>
              <a:rPr lang="en-US" dirty="0">
                <a:latin typeface="Arial" charset="0"/>
                <a:ea typeface="ＭＳ Ｐゴシック" charset="0"/>
                <a:cs typeface="ＭＳ Ｐゴシック" charset="0"/>
              </a:rPr>
              <a:t>Physics tells us!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762000" y="228600"/>
            <a:ext cx="7772400" cy="685800"/>
          </a:xfrm>
        </p:spPr>
        <p:txBody>
          <a:bodyPr/>
          <a:lstStyle/>
          <a:p>
            <a:r>
              <a:rPr lang="en-US" sz="3100">
                <a:solidFill>
                  <a:srgbClr val="000090"/>
                </a:solidFill>
                <a:latin typeface="Arial" charset="0"/>
                <a:ea typeface="ＭＳ Ｐゴシック" charset="0"/>
                <a:cs typeface="ＭＳ Ｐゴシック" charset="0"/>
              </a:rPr>
              <a:t>What the surface of Venus looks like</a:t>
            </a:r>
          </a:p>
        </p:txBody>
      </p:sp>
      <p:pic>
        <p:nvPicPr>
          <p:cNvPr id="27650" name="Picture 3" descr="venus_topo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928688"/>
            <a:ext cx="7162800" cy="5730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a:xfrm>
            <a:off x="457200" y="381000"/>
            <a:ext cx="7772400" cy="533400"/>
          </a:xfrm>
        </p:spPr>
        <p:txBody>
          <a:bodyPr>
            <a:normAutofit fontScale="90000"/>
          </a:bodyPr>
          <a:lstStyle/>
          <a:p>
            <a:r>
              <a:rPr lang="en-US" sz="2900">
                <a:solidFill>
                  <a:srgbClr val="000090"/>
                </a:solidFill>
                <a:latin typeface="Arial" charset="0"/>
                <a:ea typeface="ＭＳ Ｐゴシック" charset="0"/>
                <a:cs typeface="ＭＳ Ｐゴシック" charset="0"/>
              </a:rPr>
              <a:t>And now, a similar view of Venus, thanks to the Magellan orbiter</a:t>
            </a:r>
            <a:endParaRPr lang="en-US" sz="3300">
              <a:solidFill>
                <a:srgbClr val="000090"/>
              </a:solidFill>
              <a:latin typeface="Arial" charset="0"/>
              <a:ea typeface="ＭＳ Ｐゴシック" charset="0"/>
              <a:cs typeface="ＭＳ Ｐゴシック" charset="0"/>
            </a:endParaRPr>
          </a:p>
        </p:txBody>
      </p:sp>
      <p:pic>
        <p:nvPicPr>
          <p:cNvPr id="33794" name="Picture 3" descr="10_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219200"/>
            <a:ext cx="5359400" cy="5456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2362200" y="762000"/>
            <a:ext cx="4114800" cy="1143000"/>
          </a:xfrm>
        </p:spPr>
        <p:txBody>
          <a:bodyPr>
            <a:normAutofit fontScale="90000"/>
          </a:bodyPr>
          <a:lstStyle/>
          <a:p>
            <a:r>
              <a:rPr lang="en-US" sz="3500">
                <a:solidFill>
                  <a:srgbClr val="0E0971"/>
                </a:solidFill>
                <a:latin typeface="Arial" charset="0"/>
                <a:ea typeface="ＭＳ Ｐゴシック" charset="0"/>
                <a:cs typeface="ＭＳ Ｐゴシック" charset="0"/>
              </a:rPr>
              <a:t>Remaining questions about Venus</a:t>
            </a:r>
          </a:p>
        </p:txBody>
      </p:sp>
      <p:sp>
        <p:nvSpPr>
          <p:cNvPr id="50179" name="Rectangle 3"/>
          <p:cNvSpPr>
            <a:spLocks noGrp="1" noChangeArrowheads="1"/>
          </p:cNvSpPr>
          <p:nvPr>
            <p:ph type="body" idx="1"/>
          </p:nvPr>
        </p:nvSpPr>
        <p:spPr>
          <a:xfrm>
            <a:off x="600075" y="3657600"/>
            <a:ext cx="8386763" cy="1828800"/>
          </a:xfrm>
        </p:spPr>
        <p:txBody>
          <a:bodyPr>
            <a:noAutofit/>
          </a:bodyPr>
          <a:lstStyle/>
          <a:p>
            <a:r>
              <a:rPr lang="en-US" sz="2800" dirty="0">
                <a:latin typeface="Arial" charset="0"/>
                <a:ea typeface="ＭＳ Ｐゴシック" charset="0"/>
                <a:cs typeface="ＭＳ Ｐゴシック" charset="0"/>
              </a:rPr>
              <a:t>Why is the surface temperature so high?</a:t>
            </a:r>
          </a:p>
          <a:p>
            <a:r>
              <a:rPr lang="en-US" sz="2800" b="1" dirty="0">
                <a:latin typeface="Arial" charset="0"/>
                <a:ea typeface="ＭＳ Ｐゴシック" charset="0"/>
                <a:cs typeface="ＭＳ Ｐゴシック" charset="0"/>
              </a:rPr>
              <a:t>Hint: </a:t>
            </a:r>
            <a:r>
              <a:rPr lang="en-US" sz="2800" dirty="0">
                <a:latin typeface="Arial" charset="0"/>
                <a:ea typeface="ＭＳ Ｐゴシック" charset="0"/>
                <a:cs typeface="ＭＳ Ｐゴシック" charset="0"/>
              </a:rPr>
              <a:t>it has a dense, carbon dioxide atmosphere</a:t>
            </a:r>
            <a:endParaRPr lang="en-US" sz="2800" b="1" dirty="0">
              <a:latin typeface="Arial" charset="0"/>
              <a:ea typeface="ＭＳ Ｐゴシック" charset="0"/>
              <a:cs typeface="ＭＳ Ｐゴシック" charset="0"/>
            </a:endParaRPr>
          </a:p>
          <a:p>
            <a:r>
              <a:rPr lang="en-US" sz="2800" dirty="0">
                <a:latin typeface="Arial" charset="0"/>
                <a:ea typeface="ＭＳ Ｐゴシック" charset="0"/>
                <a:cs typeface="ＭＳ Ｐゴシック" charset="0"/>
              </a:rPr>
              <a:t>Did Venus ever have oceans like the Earth?</a:t>
            </a:r>
          </a:p>
          <a:p>
            <a:r>
              <a:rPr lang="en-US" sz="2800" dirty="0">
                <a:latin typeface="Arial" charset="0"/>
                <a:ea typeface="ＭＳ Ｐゴシック" charset="0"/>
                <a:cs typeface="ＭＳ Ｐゴシック" charset="0"/>
              </a:rPr>
              <a:t>If it did have them, where did they go? (See article from Sky and Telescope, April 2008)</a:t>
            </a:r>
          </a:p>
        </p:txBody>
      </p:sp>
      <p:pic>
        <p:nvPicPr>
          <p:cNvPr id="50180" name="Picture 4" descr="10_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304800"/>
            <a:ext cx="2232025" cy="2271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181" name="Picture 5" descr="venus2_gal_bi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04800"/>
            <a:ext cx="2162175" cy="266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2362200" y="762000"/>
            <a:ext cx="4114800" cy="1143000"/>
          </a:xfrm>
        </p:spPr>
        <p:txBody>
          <a:bodyPr>
            <a:normAutofit/>
          </a:bodyPr>
          <a:lstStyle/>
          <a:p>
            <a:r>
              <a:rPr lang="en-US" sz="3200" dirty="0">
                <a:solidFill>
                  <a:srgbClr val="0E0971"/>
                </a:solidFill>
                <a:latin typeface="Arial" charset="0"/>
                <a:ea typeface="ＭＳ Ｐゴシック" charset="0"/>
                <a:cs typeface="ＭＳ Ｐゴシック" charset="0"/>
              </a:rPr>
              <a:t>Lessons of Venus for exoplanet studies</a:t>
            </a:r>
          </a:p>
        </p:txBody>
      </p:sp>
      <p:sp>
        <p:nvSpPr>
          <p:cNvPr id="50179" name="Rectangle 3"/>
          <p:cNvSpPr>
            <a:spLocks noGrp="1" noChangeArrowheads="1"/>
          </p:cNvSpPr>
          <p:nvPr>
            <p:ph type="body" idx="1"/>
          </p:nvPr>
        </p:nvSpPr>
        <p:spPr>
          <a:xfrm>
            <a:off x="762000" y="3657600"/>
            <a:ext cx="7772400" cy="1828800"/>
          </a:xfrm>
        </p:spPr>
        <p:txBody>
          <a:bodyPr>
            <a:noAutofit/>
          </a:bodyPr>
          <a:lstStyle/>
          <a:p>
            <a:r>
              <a:rPr lang="en-US" sz="2800" dirty="0">
                <a:solidFill>
                  <a:srgbClr val="C00000"/>
                </a:solidFill>
                <a:latin typeface="Arial" charset="0"/>
                <a:ea typeface="ＭＳ Ｐゴシック" charset="0"/>
                <a:cs typeface="ＭＳ Ｐゴシック" charset="0"/>
              </a:rPr>
              <a:t>A planet can be the “right size”, and </a:t>
            </a:r>
            <a:r>
              <a:rPr lang="en-US" sz="2800" i="1" dirty="0">
                <a:solidFill>
                  <a:srgbClr val="C00000"/>
                </a:solidFill>
                <a:latin typeface="Arial" charset="0"/>
                <a:ea typeface="ＭＳ Ｐゴシック" charset="0"/>
                <a:cs typeface="ＭＳ Ｐゴシック" charset="0"/>
              </a:rPr>
              <a:t>nearly </a:t>
            </a:r>
            <a:r>
              <a:rPr lang="en-US" sz="2800" dirty="0">
                <a:solidFill>
                  <a:srgbClr val="C00000"/>
                </a:solidFill>
                <a:latin typeface="Arial" charset="0"/>
                <a:ea typeface="ＭＳ Ｐゴシック" charset="0"/>
                <a:cs typeface="ＭＳ Ｐゴシック" charset="0"/>
              </a:rPr>
              <a:t>in the “right place”, but still be completely unsuitable for life</a:t>
            </a:r>
          </a:p>
        </p:txBody>
      </p:sp>
      <p:pic>
        <p:nvPicPr>
          <p:cNvPr id="50180" name="Picture 4" descr="10_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304800"/>
            <a:ext cx="2232025" cy="2271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181" name="Picture 5" descr="venus2_gal_bi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04800"/>
            <a:ext cx="2162175" cy="266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3614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E1EB1B-8E88-C94E-AFD4-736C08B4FC36}"/>
              </a:ext>
            </a:extLst>
          </p:cNvPr>
          <p:cNvSpPr txBox="1"/>
          <p:nvPr/>
        </p:nvSpPr>
        <p:spPr>
          <a:xfrm>
            <a:off x="428625" y="271463"/>
            <a:ext cx="5829300"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A meditation on the study of astronomy:</a:t>
            </a:r>
          </a:p>
        </p:txBody>
      </p:sp>
      <p:sp>
        <p:nvSpPr>
          <p:cNvPr id="3" name="TextBox 2">
            <a:extLst>
              <a:ext uri="{FF2B5EF4-FFF2-40B4-BE49-F238E27FC236}">
                <a16:creationId xmlns:a16="http://schemas.microsoft.com/office/drawing/2014/main" id="{ED777A98-C905-244B-B5B2-434DA8A27021}"/>
              </a:ext>
            </a:extLst>
          </p:cNvPr>
          <p:cNvSpPr txBox="1"/>
          <p:nvPr/>
        </p:nvSpPr>
        <p:spPr>
          <a:xfrm>
            <a:off x="571500" y="957263"/>
            <a:ext cx="5443538" cy="1200329"/>
          </a:xfrm>
          <a:prstGeom prst="rect">
            <a:avLst/>
          </a:prstGeom>
          <a:noFill/>
        </p:spPr>
        <p:txBody>
          <a:bodyPr wrap="square" rtlCol="0">
            <a:spAutoFit/>
          </a:bodyPr>
          <a:lstStyle/>
          <a:p>
            <a:r>
              <a:rPr lang="en-US" sz="2400" i="1" dirty="0">
                <a:solidFill>
                  <a:schemeClr val="bg1"/>
                </a:solidFill>
                <a:latin typeface="Arial" panose="020B0604020202020204" pitchFamily="34" charset="0"/>
                <a:cs typeface="Arial" panose="020B0604020202020204" pitchFamily="34" charset="0"/>
              </a:rPr>
              <a:t>“We want to </a:t>
            </a:r>
            <a:r>
              <a:rPr lang="en-US" sz="2400" b="1" i="1" dirty="0">
                <a:solidFill>
                  <a:schemeClr val="bg1"/>
                </a:solidFill>
                <a:latin typeface="Arial" panose="020B0604020202020204" pitchFamily="34" charset="0"/>
                <a:cs typeface="Arial" panose="020B0604020202020204" pitchFamily="34" charset="0"/>
              </a:rPr>
              <a:t>feel, </a:t>
            </a:r>
            <a:r>
              <a:rPr lang="en-US" sz="2400" i="1" dirty="0">
                <a:solidFill>
                  <a:schemeClr val="bg1"/>
                </a:solidFill>
                <a:latin typeface="Arial" panose="020B0604020202020204" pitchFamily="34" charset="0"/>
                <a:cs typeface="Arial" panose="020B0604020202020204" pitchFamily="34" charset="0"/>
              </a:rPr>
              <a:t>not just observe, what the heavens offer…”</a:t>
            </a:r>
          </a:p>
          <a:p>
            <a:r>
              <a:rPr lang="en-US" sz="2400" dirty="0">
                <a:solidFill>
                  <a:schemeClr val="bg1"/>
                </a:solidFill>
                <a:latin typeface="Arial" panose="020B0604020202020204" pitchFamily="34" charset="0"/>
                <a:cs typeface="Arial" panose="020B0604020202020204" pitchFamily="34" charset="0"/>
              </a:rPr>
              <a:t>John Goss, Astronomical League</a:t>
            </a:r>
          </a:p>
        </p:txBody>
      </p:sp>
    </p:spTree>
    <p:extLst>
      <p:ext uri="{BB962C8B-B14F-4D97-AF65-F5344CB8AC3E}">
        <p14:creationId xmlns:p14="http://schemas.microsoft.com/office/powerpoint/2010/main" val="3944677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32715"/>
          </a:xfrm>
        </p:spPr>
        <p:txBody>
          <a:bodyPr>
            <a:normAutofit/>
          </a:bodyPr>
          <a:lstStyle/>
          <a:p>
            <a:r>
              <a:rPr lang="en-US" sz="3200" dirty="0">
                <a:solidFill>
                  <a:srgbClr val="000090"/>
                </a:solidFill>
              </a:rPr>
              <a:t>Moving out in the solar system…Mars</a:t>
            </a:r>
          </a:p>
        </p:txBody>
      </p:sp>
      <p:pic>
        <p:nvPicPr>
          <p:cNvPr id="5" name="Picture 4">
            <a:extLst>
              <a:ext uri="{FF2B5EF4-FFF2-40B4-BE49-F238E27FC236}">
                <a16:creationId xmlns:a16="http://schemas.microsoft.com/office/drawing/2014/main" id="{C2D53E60-9B7A-E542-86E2-AD9ACB6270EF}"/>
              </a:ext>
            </a:extLst>
          </p:cNvPr>
          <p:cNvPicPr>
            <a:picLocks noChangeAspect="1"/>
          </p:cNvPicPr>
          <p:nvPr/>
        </p:nvPicPr>
        <p:blipFill>
          <a:blip r:embed="rId2"/>
          <a:stretch>
            <a:fillRect/>
          </a:stretch>
        </p:blipFill>
        <p:spPr>
          <a:xfrm>
            <a:off x="577902" y="1378803"/>
            <a:ext cx="7988196" cy="4493360"/>
          </a:xfrm>
          <a:prstGeom prst="rect">
            <a:avLst/>
          </a:prstGeom>
        </p:spPr>
      </p:pic>
    </p:spTree>
    <p:extLst>
      <p:ext uri="{BB962C8B-B14F-4D97-AF65-F5344CB8AC3E}">
        <p14:creationId xmlns:p14="http://schemas.microsoft.com/office/powerpoint/2010/main" val="2550971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000090"/>
                </a:solidFill>
              </a:rPr>
              <a:t>Mars…start with the orbital parameters</a:t>
            </a:r>
          </a:p>
        </p:txBody>
      </p:sp>
      <p:sp>
        <p:nvSpPr>
          <p:cNvPr id="3" name="Content Placeholder 2"/>
          <p:cNvSpPr>
            <a:spLocks noGrp="1"/>
          </p:cNvSpPr>
          <p:nvPr>
            <p:ph idx="1"/>
          </p:nvPr>
        </p:nvSpPr>
        <p:spPr>
          <a:xfrm>
            <a:off x="457200" y="1600200"/>
            <a:ext cx="5029984" cy="4525963"/>
          </a:xfrm>
        </p:spPr>
        <p:txBody>
          <a:bodyPr/>
          <a:lstStyle/>
          <a:p>
            <a:r>
              <a:rPr lang="en-US" dirty="0" err="1">
                <a:solidFill>
                  <a:srgbClr val="800000"/>
                </a:solidFill>
              </a:rPr>
              <a:t>Semimajor</a:t>
            </a:r>
            <a:r>
              <a:rPr lang="en-US" dirty="0">
                <a:solidFill>
                  <a:srgbClr val="800000"/>
                </a:solidFill>
              </a:rPr>
              <a:t> axis: 1.524 AU</a:t>
            </a:r>
          </a:p>
          <a:p>
            <a:r>
              <a:rPr lang="en-US" dirty="0">
                <a:solidFill>
                  <a:srgbClr val="800000"/>
                </a:solidFill>
              </a:rPr>
              <a:t>Orbital Period: 1.88 years </a:t>
            </a:r>
          </a:p>
          <a:p>
            <a:r>
              <a:rPr lang="en-US" dirty="0">
                <a:solidFill>
                  <a:srgbClr val="800000"/>
                </a:solidFill>
              </a:rPr>
              <a:t>Eccentricity: 0.093</a:t>
            </a:r>
          </a:p>
          <a:p>
            <a:r>
              <a:rPr lang="en-US" dirty="0">
                <a:solidFill>
                  <a:srgbClr val="800000"/>
                </a:solidFill>
              </a:rPr>
              <a:t>Best </a:t>
            </a:r>
            <a:r>
              <a:rPr lang="en-US" i="1" dirty="0">
                <a:solidFill>
                  <a:srgbClr val="800000"/>
                </a:solidFill>
              </a:rPr>
              <a:t>opposition </a:t>
            </a:r>
            <a:r>
              <a:rPr lang="en-US" dirty="0">
                <a:solidFill>
                  <a:srgbClr val="800000"/>
                </a:solidFill>
              </a:rPr>
              <a:t>since 2003 this summer (late July); take advantage of the chance to see Mars through a telescope</a:t>
            </a:r>
          </a:p>
        </p:txBody>
      </p:sp>
      <p:pic>
        <p:nvPicPr>
          <p:cNvPr id="4" name="Picture 3" descr="Mars_lowr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7557" y="1874237"/>
            <a:ext cx="3199615" cy="1974619"/>
          </a:xfrm>
          <a:prstGeom prst="rect">
            <a:avLst/>
          </a:prstGeom>
        </p:spPr>
      </p:pic>
    </p:spTree>
    <p:extLst>
      <p:ext uri="{BB962C8B-B14F-4D97-AF65-F5344CB8AC3E}">
        <p14:creationId xmlns:p14="http://schemas.microsoft.com/office/powerpoint/2010/main" val="9295308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solidFill>
                  <a:srgbClr val="000090"/>
                </a:solidFill>
              </a:rPr>
              <a:t>Average physical characteristics of Mars</a:t>
            </a:r>
          </a:p>
        </p:txBody>
      </p:sp>
      <p:pic>
        <p:nvPicPr>
          <p:cNvPr id="5" name="Picture 4" descr="terrestrial_planet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373" y="1924316"/>
            <a:ext cx="8797446" cy="3039507"/>
          </a:xfrm>
          <a:prstGeom prst="rect">
            <a:avLst/>
          </a:prstGeom>
        </p:spPr>
      </p:pic>
    </p:spTree>
    <p:extLst>
      <p:ext uri="{BB962C8B-B14F-4D97-AF65-F5344CB8AC3E}">
        <p14:creationId xmlns:p14="http://schemas.microsoft.com/office/powerpoint/2010/main" val="33671504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000090"/>
                </a:solidFill>
              </a:rPr>
              <a:t>What could we tell before the age of spacecraft and large telescopes?</a:t>
            </a:r>
          </a:p>
        </p:txBody>
      </p:sp>
      <p:pic>
        <p:nvPicPr>
          <p:cNvPr id="3" name="Picture 2" descr="Mars-Canal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5677" y="1714499"/>
            <a:ext cx="4869619" cy="4961499"/>
          </a:xfrm>
          <a:prstGeom prst="rect">
            <a:avLst/>
          </a:prstGeom>
        </p:spPr>
      </p:pic>
      <p:sp>
        <p:nvSpPr>
          <p:cNvPr id="4" name="TextBox 3"/>
          <p:cNvSpPr txBox="1"/>
          <p:nvPr/>
        </p:nvSpPr>
        <p:spPr>
          <a:xfrm>
            <a:off x="216838" y="2215006"/>
            <a:ext cx="3097693" cy="1815882"/>
          </a:xfrm>
          <a:prstGeom prst="rect">
            <a:avLst/>
          </a:prstGeom>
          <a:noFill/>
        </p:spPr>
        <p:txBody>
          <a:bodyPr wrap="square" rtlCol="0">
            <a:spAutoFit/>
          </a:bodyPr>
          <a:lstStyle/>
          <a:p>
            <a:r>
              <a:rPr lang="en-US" sz="2800" dirty="0">
                <a:solidFill>
                  <a:srgbClr val="800000"/>
                </a:solidFill>
              </a:rPr>
              <a:t>Observations showed features on surface (“canals of Mars”)</a:t>
            </a:r>
          </a:p>
        </p:txBody>
      </p:sp>
    </p:spTree>
    <p:extLst>
      <p:ext uri="{BB962C8B-B14F-4D97-AF65-F5344CB8AC3E}">
        <p14:creationId xmlns:p14="http://schemas.microsoft.com/office/powerpoint/2010/main" val="39895631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6676"/>
            <a:ext cx="8229600" cy="375923"/>
          </a:xfrm>
        </p:spPr>
        <p:txBody>
          <a:bodyPr>
            <a:normAutofit fontScale="90000"/>
          </a:bodyPr>
          <a:lstStyle/>
          <a:p>
            <a:r>
              <a:rPr lang="en-US" sz="3200" dirty="0">
                <a:solidFill>
                  <a:srgbClr val="000090"/>
                </a:solidFill>
              </a:rPr>
              <a:t>1962 Mars Map</a:t>
            </a:r>
          </a:p>
        </p:txBody>
      </p:sp>
      <p:pic>
        <p:nvPicPr>
          <p:cNvPr id="3" name="Picture 2" descr="1962MarsMa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073" y="635072"/>
            <a:ext cx="8002317" cy="6062361"/>
          </a:xfrm>
          <a:prstGeom prst="rect">
            <a:avLst/>
          </a:prstGeom>
        </p:spPr>
      </p:pic>
    </p:spTree>
    <p:extLst>
      <p:ext uri="{BB962C8B-B14F-4D97-AF65-F5344CB8AC3E}">
        <p14:creationId xmlns:p14="http://schemas.microsoft.com/office/powerpoint/2010/main" val="30716291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000090"/>
                </a:solidFill>
              </a:rPr>
              <a:t>Pre-space age telescopic observations yielded a number of intriguing features</a:t>
            </a:r>
          </a:p>
        </p:txBody>
      </p:sp>
      <p:sp>
        <p:nvSpPr>
          <p:cNvPr id="3" name="Content Placeholder 2"/>
          <p:cNvSpPr>
            <a:spLocks noGrp="1"/>
          </p:cNvSpPr>
          <p:nvPr>
            <p:ph idx="1"/>
          </p:nvPr>
        </p:nvSpPr>
        <p:spPr>
          <a:xfrm>
            <a:off x="457200" y="1600200"/>
            <a:ext cx="3957011" cy="4525963"/>
          </a:xfrm>
        </p:spPr>
        <p:txBody>
          <a:bodyPr>
            <a:normAutofit fontScale="92500"/>
          </a:bodyPr>
          <a:lstStyle/>
          <a:p>
            <a:r>
              <a:rPr lang="en-US" sz="2800" dirty="0">
                <a:solidFill>
                  <a:srgbClr val="800000"/>
                </a:solidFill>
              </a:rPr>
              <a:t>Seasonal variations in features</a:t>
            </a:r>
          </a:p>
          <a:p>
            <a:r>
              <a:rPr lang="en-US" sz="2800" dirty="0">
                <a:solidFill>
                  <a:srgbClr val="800000"/>
                </a:solidFill>
              </a:rPr>
              <a:t>Obliquity similar to Earth (25.0 degrees versus 23.5 degrees) </a:t>
            </a:r>
          </a:p>
          <a:p>
            <a:r>
              <a:rPr lang="en-US" sz="2800" dirty="0">
                <a:solidFill>
                  <a:srgbClr val="800000"/>
                </a:solidFill>
              </a:rPr>
              <a:t>Polar caps that change with the season</a:t>
            </a:r>
          </a:p>
          <a:p>
            <a:r>
              <a:rPr lang="en-US" sz="2800" dirty="0">
                <a:solidFill>
                  <a:srgbClr val="800000"/>
                </a:solidFill>
              </a:rPr>
              <a:t>Rotation period 24h 37m</a:t>
            </a:r>
          </a:p>
          <a:p>
            <a:r>
              <a:rPr lang="en-US" sz="2800" dirty="0">
                <a:solidFill>
                  <a:srgbClr val="800000"/>
                </a:solidFill>
              </a:rPr>
              <a:t>Clouds in an atmosphere</a:t>
            </a:r>
          </a:p>
        </p:txBody>
      </p:sp>
      <p:pic>
        <p:nvPicPr>
          <p:cNvPr id="4" name="Picture 3" descr="Mars-Canal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7892" y="1709660"/>
            <a:ext cx="3365500" cy="3429000"/>
          </a:xfrm>
          <a:prstGeom prst="rect">
            <a:avLst/>
          </a:prstGeom>
        </p:spPr>
      </p:pic>
      <p:sp>
        <p:nvSpPr>
          <p:cNvPr id="5" name="TextBox 4"/>
          <p:cNvSpPr txBox="1"/>
          <p:nvPr/>
        </p:nvSpPr>
        <p:spPr>
          <a:xfrm>
            <a:off x="1703731" y="5793093"/>
            <a:ext cx="6768457" cy="830997"/>
          </a:xfrm>
          <a:prstGeom prst="rect">
            <a:avLst/>
          </a:prstGeom>
          <a:noFill/>
        </p:spPr>
        <p:txBody>
          <a:bodyPr wrap="square" rtlCol="0">
            <a:spAutoFit/>
          </a:bodyPr>
          <a:lstStyle/>
          <a:p>
            <a:r>
              <a:rPr lang="en-US" sz="2400" dirty="0"/>
              <a:t>Led to speculation that Mars might be an Earthlike planet with primitive life (lichens)</a:t>
            </a:r>
          </a:p>
        </p:txBody>
      </p:sp>
    </p:spTree>
    <p:extLst>
      <p:ext uri="{BB962C8B-B14F-4D97-AF65-F5344CB8AC3E}">
        <p14:creationId xmlns:p14="http://schemas.microsoft.com/office/powerpoint/2010/main" val="15305010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3"/>
          <p:cNvSpPr txBox="1">
            <a:spLocks noChangeArrowheads="1"/>
          </p:cNvSpPr>
          <p:nvPr/>
        </p:nvSpPr>
        <p:spPr bwMode="auto">
          <a:xfrm>
            <a:off x="606377" y="752277"/>
            <a:ext cx="5189775" cy="43396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dirty="0">
                <a:solidFill>
                  <a:srgbClr val="000080"/>
                </a:solidFill>
              </a:rPr>
              <a:t>By the 1960s it was known that the circa-1900</a:t>
            </a:r>
            <a:r>
              <a:rPr lang="en-US" altLang="ja-JP" dirty="0">
                <a:solidFill>
                  <a:srgbClr val="000080"/>
                </a:solidFill>
              </a:rPr>
              <a:t> view of an Earth-like Mars with higher life forms could not be right; the atmosphere on the surface of Mars is about 0.7 % the sea-level pressure on Earth. Water cannot exist in liquid form under those conditions.  </a:t>
            </a:r>
          </a:p>
          <a:p>
            <a:pPr>
              <a:spcBef>
                <a:spcPct val="50000"/>
              </a:spcBef>
            </a:pPr>
            <a:r>
              <a:rPr lang="en-US" dirty="0">
                <a:solidFill>
                  <a:srgbClr val="000080"/>
                </a:solidFill>
              </a:rPr>
              <a:t>The average surface temperature on Mars is also about 100 degrees Fahrenheit below.  </a:t>
            </a:r>
          </a:p>
        </p:txBody>
      </p:sp>
      <p:pic>
        <p:nvPicPr>
          <p:cNvPr id="3" name="Picture 2" descr="Mars_lowr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6153" y="932571"/>
            <a:ext cx="3142296" cy="193924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ChangeArrowheads="1"/>
          </p:cNvSpPr>
          <p:nvPr>
            <p:ph type="title"/>
          </p:nvPr>
        </p:nvSpPr>
        <p:spPr>
          <a:xfrm>
            <a:off x="685800" y="304800"/>
            <a:ext cx="7772400" cy="838200"/>
          </a:xfrm>
        </p:spPr>
        <p:txBody>
          <a:bodyPr/>
          <a:lstStyle/>
          <a:p>
            <a:pPr eaLnBrk="1" hangingPunct="1"/>
            <a:r>
              <a:rPr lang="en-US" sz="3500">
                <a:solidFill>
                  <a:srgbClr val="000080"/>
                </a:solidFill>
                <a:latin typeface="Arial" charset="0"/>
                <a:ea typeface="ＭＳ Ｐゴシック" charset="0"/>
                <a:cs typeface="ＭＳ Ｐゴシック" charset="0"/>
              </a:rPr>
              <a:t>The atmosphere of Mars: 95% CO2</a:t>
            </a:r>
            <a:endParaRPr lang="en-US" sz="3500">
              <a:solidFill>
                <a:srgbClr val="FEFF0C"/>
              </a:solidFill>
              <a:latin typeface="Arial" charset="0"/>
              <a:ea typeface="ＭＳ Ｐゴシック" charset="0"/>
              <a:cs typeface="ＭＳ Ｐゴシック" charset="0"/>
            </a:endParaRPr>
          </a:p>
        </p:txBody>
      </p:sp>
      <p:sp>
        <p:nvSpPr>
          <p:cNvPr id="10243" name="TextBox 1"/>
          <p:cNvSpPr txBox="1">
            <a:spLocks noChangeArrowheads="1"/>
          </p:cNvSpPr>
          <p:nvPr/>
        </p:nvSpPr>
        <p:spPr bwMode="auto">
          <a:xfrm>
            <a:off x="1038782" y="1399300"/>
            <a:ext cx="672741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rgbClr val="800000"/>
                </a:solidFill>
              </a:rPr>
              <a:t>Most of the rest is nitrogen (diatomic molecular) </a:t>
            </a:r>
          </a:p>
        </p:txBody>
      </p:sp>
      <p:sp>
        <p:nvSpPr>
          <p:cNvPr id="10244" name="TextBox 2"/>
          <p:cNvSpPr txBox="1">
            <a:spLocks noChangeArrowheads="1"/>
          </p:cNvSpPr>
          <p:nvPr/>
        </p:nvSpPr>
        <p:spPr bwMode="auto">
          <a:xfrm>
            <a:off x="1038782" y="2369403"/>
            <a:ext cx="6499472"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rgbClr val="800000"/>
                </a:solidFill>
              </a:rPr>
              <a:t>The chemical composition of Martian atmosphere is like Venus, not the current Earth</a:t>
            </a:r>
          </a:p>
          <a:p>
            <a:endParaRPr lang="en-US" dirty="0">
              <a:solidFill>
                <a:srgbClr val="800000"/>
              </a:solidFill>
            </a:endParaRPr>
          </a:p>
          <a:p>
            <a:r>
              <a:rPr lang="en-US" dirty="0">
                <a:solidFill>
                  <a:srgbClr val="800000"/>
                </a:solidFill>
              </a:rPr>
              <a:t>(But like the early Earth)</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p:nvPr>
        </p:nvSpPr>
        <p:spPr>
          <a:xfrm>
            <a:off x="609600" y="234479"/>
            <a:ext cx="7772400" cy="762000"/>
          </a:xfrm>
        </p:spPr>
        <p:txBody>
          <a:bodyPr/>
          <a:lstStyle/>
          <a:p>
            <a:pPr eaLnBrk="1" hangingPunct="1"/>
            <a:r>
              <a:rPr lang="en-US" sz="3200" dirty="0">
                <a:solidFill>
                  <a:srgbClr val="000080"/>
                </a:solidFill>
                <a:latin typeface="Arial" charset="0"/>
                <a:ea typeface="ＭＳ Ｐゴシック" charset="0"/>
                <a:cs typeface="ＭＳ Ｐゴシック" charset="0"/>
              </a:rPr>
              <a:t>Robotic Exploration of Mars</a:t>
            </a:r>
            <a:endParaRPr lang="en-US" sz="3200" dirty="0">
              <a:solidFill>
                <a:srgbClr val="FFFC09"/>
              </a:solidFill>
              <a:latin typeface="Arial" charset="0"/>
              <a:ea typeface="ＭＳ Ｐゴシック" charset="0"/>
              <a:cs typeface="ＭＳ Ｐゴシック" charset="0"/>
            </a:endParaRPr>
          </a:p>
        </p:txBody>
      </p:sp>
      <p:pic>
        <p:nvPicPr>
          <p:cNvPr id="11266" name="Picture 3" descr="mars_phoeni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94948"/>
            <a:ext cx="3281363" cy="305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67" name="Picture 4" descr="mars_H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9095" y="1294948"/>
            <a:ext cx="4787900" cy="4787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228600" y="4949156"/>
            <a:ext cx="3450980" cy="1569660"/>
          </a:xfrm>
          <a:prstGeom prst="rect">
            <a:avLst/>
          </a:prstGeom>
          <a:noFill/>
        </p:spPr>
        <p:txBody>
          <a:bodyPr wrap="square" rtlCol="0">
            <a:spAutoFit/>
          </a:bodyPr>
          <a:lstStyle/>
          <a:p>
            <a:r>
              <a:rPr lang="en-US" sz="2400" dirty="0"/>
              <a:t>We have learned an incredible amount about Mars in the past few decades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4274" name="Title 1"/>
          <p:cNvSpPr>
            <a:spLocks noGrp="1"/>
          </p:cNvSpPr>
          <p:nvPr>
            <p:ph type="title"/>
          </p:nvPr>
        </p:nvSpPr>
        <p:spPr>
          <a:xfrm>
            <a:off x="571830" y="250759"/>
            <a:ext cx="7772400" cy="1143000"/>
          </a:xfrm>
        </p:spPr>
        <p:txBody>
          <a:bodyPr/>
          <a:lstStyle/>
          <a:p>
            <a:pPr eaLnBrk="1" hangingPunct="1"/>
            <a:r>
              <a:rPr lang="en-US" sz="2400" dirty="0">
                <a:solidFill>
                  <a:srgbClr val="000090"/>
                </a:solidFill>
                <a:latin typeface="Arial" charset="0"/>
                <a:ea typeface="ＭＳ Ｐゴシック" charset="0"/>
                <a:cs typeface="ＭＳ Ｐゴシック" charset="0"/>
              </a:rPr>
              <a:t>An illustration of the fascinating results brought to us by robot spacecraft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CD4C93-CF7D-E64C-9991-6500F1F82BAC}"/>
              </a:ext>
            </a:extLst>
          </p:cNvPr>
          <p:cNvSpPr>
            <a:spLocks noGrp="1"/>
          </p:cNvSpPr>
          <p:nvPr>
            <p:ph type="title"/>
          </p:nvPr>
        </p:nvSpPr>
        <p:spPr/>
        <p:txBody>
          <a:bodyPr>
            <a:normAutofit/>
          </a:bodyPr>
          <a:lstStyle/>
          <a:p>
            <a:r>
              <a:rPr lang="en-US" sz="3200" dirty="0">
                <a:solidFill>
                  <a:srgbClr val="002060"/>
                </a:solidFill>
                <a:latin typeface="Arial" panose="020B0604020202020204" pitchFamily="34" charset="0"/>
                <a:cs typeface="Arial" panose="020B0604020202020204" pitchFamily="34" charset="0"/>
              </a:rPr>
              <a:t>The motivating idea for this class</a:t>
            </a:r>
          </a:p>
        </p:txBody>
      </p:sp>
      <p:sp>
        <p:nvSpPr>
          <p:cNvPr id="4" name="Content Placeholder 3">
            <a:extLst>
              <a:ext uri="{FF2B5EF4-FFF2-40B4-BE49-F238E27FC236}">
                <a16:creationId xmlns:a16="http://schemas.microsoft.com/office/drawing/2014/main" id="{2DA2455F-A052-0743-AC15-8790109D2C65}"/>
              </a:ext>
            </a:extLst>
          </p:cNvPr>
          <p:cNvSpPr>
            <a:spLocks noGrp="1"/>
          </p:cNvSpPr>
          <p:nvPr>
            <p:ph idx="1"/>
          </p:nvPr>
        </p:nvSpPr>
        <p:spPr>
          <a:xfrm>
            <a:off x="457200" y="1785939"/>
            <a:ext cx="8229600" cy="3657600"/>
          </a:xfrm>
        </p:spPr>
        <p:txBody>
          <a:bodyPr>
            <a:noAutofit/>
          </a:bodyPr>
          <a:lstStyle/>
          <a:p>
            <a:r>
              <a:rPr lang="en-US" sz="2800" dirty="0">
                <a:solidFill>
                  <a:srgbClr val="C00000"/>
                </a:solidFill>
              </a:rPr>
              <a:t>We live on a planet (Earth) in the solar system</a:t>
            </a:r>
          </a:p>
          <a:p>
            <a:r>
              <a:rPr lang="en-US" sz="2800" dirty="0">
                <a:solidFill>
                  <a:srgbClr val="C00000"/>
                </a:solidFill>
              </a:rPr>
              <a:t>All the planets orbit (and are controlled by) the Sun</a:t>
            </a:r>
          </a:p>
          <a:p>
            <a:r>
              <a:rPr lang="en-US" sz="2800" dirty="0">
                <a:solidFill>
                  <a:srgbClr val="C00000"/>
                </a:solidFill>
              </a:rPr>
              <a:t>The Sun is a star</a:t>
            </a:r>
          </a:p>
          <a:p>
            <a:r>
              <a:rPr lang="en-US" sz="2800" dirty="0">
                <a:solidFill>
                  <a:srgbClr val="C00000"/>
                </a:solidFill>
              </a:rPr>
              <a:t>The night sky is filled with stars</a:t>
            </a:r>
          </a:p>
          <a:p>
            <a:r>
              <a:rPr lang="en-US" sz="2800" dirty="0">
                <a:solidFill>
                  <a:srgbClr val="C00000"/>
                </a:solidFill>
              </a:rPr>
              <a:t>Are there planets around some (or all) of those stars?</a:t>
            </a:r>
          </a:p>
          <a:p>
            <a:r>
              <a:rPr lang="en-US" sz="2800" dirty="0">
                <a:solidFill>
                  <a:srgbClr val="C00000"/>
                </a:solidFill>
              </a:rPr>
              <a:t>Are some of those planets like the Earth?</a:t>
            </a:r>
          </a:p>
          <a:p>
            <a:r>
              <a:rPr lang="en-US" sz="2800" dirty="0">
                <a:solidFill>
                  <a:srgbClr val="C00000"/>
                </a:solidFill>
              </a:rPr>
              <a:t>In 1995, we suspected the answer to (last 2 points) was yes, but we had no definite examples</a:t>
            </a:r>
          </a:p>
        </p:txBody>
      </p:sp>
    </p:spTree>
    <p:extLst>
      <p:ext uri="{BB962C8B-B14F-4D97-AF65-F5344CB8AC3E}">
        <p14:creationId xmlns:p14="http://schemas.microsoft.com/office/powerpoint/2010/main" val="7654683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51009"/>
          </a:xfrm>
        </p:spPr>
        <p:txBody>
          <a:bodyPr>
            <a:normAutofit/>
          </a:bodyPr>
          <a:lstStyle/>
          <a:p>
            <a:r>
              <a:rPr lang="en-US" sz="3200" dirty="0">
                <a:solidFill>
                  <a:srgbClr val="000090"/>
                </a:solidFill>
              </a:rPr>
              <a:t>A major result: apparent ancient water channels</a:t>
            </a:r>
          </a:p>
        </p:txBody>
      </p:sp>
      <p:pic>
        <p:nvPicPr>
          <p:cNvPr id="3" name="Picture 2" descr="Mars-Valleynetwork-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014" y="1047325"/>
            <a:ext cx="5376363" cy="5615313"/>
          </a:xfrm>
          <a:prstGeom prst="rect">
            <a:avLst/>
          </a:prstGeom>
        </p:spPr>
      </p:pic>
    </p:spTree>
    <p:extLst>
      <p:ext uri="{BB962C8B-B14F-4D97-AF65-F5344CB8AC3E}">
        <p14:creationId xmlns:p14="http://schemas.microsoft.com/office/powerpoint/2010/main" val="23394934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solidFill>
                  <a:schemeClr val="bg1"/>
                </a:solidFill>
              </a:rPr>
              <a:t>Determining the Ancient History of Mars</a:t>
            </a:r>
          </a:p>
        </p:txBody>
      </p:sp>
      <p:sp>
        <p:nvSpPr>
          <p:cNvPr id="5" name="TextBox 4"/>
          <p:cNvSpPr txBox="1"/>
          <p:nvPr/>
        </p:nvSpPr>
        <p:spPr>
          <a:xfrm>
            <a:off x="1553937" y="5431252"/>
            <a:ext cx="5965113" cy="584776"/>
          </a:xfrm>
          <a:prstGeom prst="rect">
            <a:avLst/>
          </a:prstGeom>
          <a:noFill/>
        </p:spPr>
        <p:txBody>
          <a:bodyPr wrap="square" rtlCol="0">
            <a:spAutoFit/>
          </a:bodyPr>
          <a:lstStyle/>
          <a:p>
            <a:r>
              <a:rPr lang="en-US" sz="3200" dirty="0">
                <a:solidFill>
                  <a:srgbClr val="FFFFFF"/>
                </a:solidFill>
              </a:rPr>
              <a:t>What its present surface tells us</a:t>
            </a:r>
          </a:p>
        </p:txBody>
      </p:sp>
    </p:spTree>
    <p:extLst>
      <p:ext uri="{BB962C8B-B14F-4D97-AF65-F5344CB8AC3E}">
        <p14:creationId xmlns:p14="http://schemas.microsoft.com/office/powerpoint/2010/main" val="2840681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000090"/>
                </a:solidFill>
              </a:rPr>
              <a:t>The central mystery of Mars since the 1970s</a:t>
            </a:r>
          </a:p>
        </p:txBody>
      </p:sp>
      <p:sp>
        <p:nvSpPr>
          <p:cNvPr id="3" name="Content Placeholder 2"/>
          <p:cNvSpPr>
            <a:spLocks noGrp="1"/>
          </p:cNvSpPr>
          <p:nvPr>
            <p:ph idx="1"/>
          </p:nvPr>
        </p:nvSpPr>
        <p:spPr>
          <a:xfrm>
            <a:off x="457200" y="1600200"/>
            <a:ext cx="4166697" cy="4525963"/>
          </a:xfrm>
        </p:spPr>
        <p:txBody>
          <a:bodyPr>
            <a:normAutofit fontScale="92500" lnSpcReduction="20000"/>
          </a:bodyPr>
          <a:lstStyle/>
          <a:p>
            <a:r>
              <a:rPr lang="en-US" sz="2800" dirty="0">
                <a:solidFill>
                  <a:srgbClr val="800000"/>
                </a:solidFill>
              </a:rPr>
              <a:t>The present climate of Mars is such that liquid water cannot last long</a:t>
            </a:r>
          </a:p>
          <a:p>
            <a:r>
              <a:rPr lang="en-US" sz="2800" dirty="0">
                <a:solidFill>
                  <a:srgbClr val="800000"/>
                </a:solidFill>
              </a:rPr>
              <a:t>Orbiting spacecraft show apparent evidence of flowing water channels (rivers and larger) in landscapes that formed 3 – 4 billion years ago</a:t>
            </a:r>
          </a:p>
          <a:p>
            <a:r>
              <a:rPr lang="en-US" sz="2800" dirty="0">
                <a:solidFill>
                  <a:srgbClr val="800000"/>
                </a:solidFill>
              </a:rPr>
              <a:t>How are these two (apparently) contradictory results to be reconciled?</a:t>
            </a:r>
          </a:p>
        </p:txBody>
      </p:sp>
      <p:pic>
        <p:nvPicPr>
          <p:cNvPr id="4" name="Picture 3" descr="gusevcrat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3897" y="1630636"/>
            <a:ext cx="4298270" cy="3438616"/>
          </a:xfrm>
          <a:prstGeom prst="rect">
            <a:avLst/>
          </a:prstGeom>
        </p:spPr>
      </p:pic>
    </p:spTree>
    <p:extLst>
      <p:ext uri="{BB962C8B-B14F-4D97-AF65-F5344CB8AC3E}">
        <p14:creationId xmlns:p14="http://schemas.microsoft.com/office/powerpoint/2010/main" val="28781142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4901"/>
          </a:xfrm>
        </p:spPr>
        <p:txBody>
          <a:bodyPr>
            <a:normAutofit fontScale="90000"/>
          </a:bodyPr>
          <a:lstStyle/>
          <a:p>
            <a:r>
              <a:rPr lang="en-US" sz="3200" dirty="0">
                <a:solidFill>
                  <a:srgbClr val="000090"/>
                </a:solidFill>
              </a:rPr>
              <a:t>These observations led to the idea of the “Warm, Wet Mars”</a:t>
            </a:r>
          </a:p>
        </p:txBody>
      </p:sp>
      <p:pic>
        <p:nvPicPr>
          <p:cNvPr id="3" name="Picture 2" descr="WarmWetMar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5998" y="1320212"/>
            <a:ext cx="5380802" cy="5320537"/>
          </a:xfrm>
          <a:prstGeom prst="rect">
            <a:avLst/>
          </a:prstGeom>
        </p:spPr>
      </p:pic>
      <p:sp>
        <p:nvSpPr>
          <p:cNvPr id="4" name="TextBox 3"/>
          <p:cNvSpPr txBox="1"/>
          <p:nvPr/>
        </p:nvSpPr>
        <p:spPr>
          <a:xfrm>
            <a:off x="457200" y="1838270"/>
            <a:ext cx="2466875" cy="954107"/>
          </a:xfrm>
          <a:prstGeom prst="rect">
            <a:avLst/>
          </a:prstGeom>
          <a:noFill/>
        </p:spPr>
        <p:txBody>
          <a:bodyPr wrap="square" rtlCol="0">
            <a:spAutoFit/>
          </a:bodyPr>
          <a:lstStyle/>
          <a:p>
            <a:r>
              <a:rPr lang="en-US" sz="2800" dirty="0">
                <a:solidFill>
                  <a:srgbClr val="800000"/>
                </a:solidFill>
              </a:rPr>
              <a:t>Mars 3.8 billion years ago?</a:t>
            </a:r>
          </a:p>
        </p:txBody>
      </p:sp>
      <p:sp>
        <p:nvSpPr>
          <p:cNvPr id="5" name="Right Arrow 4"/>
          <p:cNvSpPr/>
          <p:nvPr/>
        </p:nvSpPr>
        <p:spPr>
          <a:xfrm>
            <a:off x="1136212" y="3074927"/>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57200" y="4060905"/>
            <a:ext cx="2466875" cy="2246769"/>
          </a:xfrm>
          <a:prstGeom prst="rect">
            <a:avLst/>
          </a:prstGeom>
          <a:noFill/>
        </p:spPr>
        <p:txBody>
          <a:bodyPr wrap="square" rtlCol="0">
            <a:spAutoFit/>
          </a:bodyPr>
          <a:lstStyle/>
          <a:p>
            <a:r>
              <a:rPr lang="en-US" sz="2800" dirty="0"/>
              <a:t>Since 1990s, clear that the key is to land on the surface, do geology</a:t>
            </a:r>
          </a:p>
        </p:txBody>
      </p:sp>
    </p:spTree>
    <p:extLst>
      <p:ext uri="{BB962C8B-B14F-4D97-AF65-F5344CB8AC3E}">
        <p14:creationId xmlns:p14="http://schemas.microsoft.com/office/powerpoint/2010/main" val="15265735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67741" y="2314575"/>
            <a:ext cx="3866393" cy="762000"/>
          </a:xfrm>
        </p:spPr>
        <p:txBody>
          <a:bodyPr>
            <a:normAutofit fontScale="90000"/>
          </a:bodyPr>
          <a:lstStyle/>
          <a:p>
            <a:pPr eaLnBrk="1" hangingPunct="1"/>
            <a:r>
              <a:rPr lang="en-US" sz="3200" dirty="0">
                <a:solidFill>
                  <a:srgbClr val="000090"/>
                </a:solidFill>
                <a:latin typeface="Arial" charset="0"/>
                <a:ea typeface="ＭＳ Ｐゴシック" charset="0"/>
                <a:cs typeface="ＭＳ Ｐゴシック" charset="0"/>
              </a:rPr>
              <a:t>The key to determining the ancient climate of Mars (and implications for life); robot geological laboratories</a:t>
            </a:r>
          </a:p>
        </p:txBody>
      </p:sp>
      <p:pic>
        <p:nvPicPr>
          <p:cNvPr id="3077" name="Picture 1" descr="selfportrait_60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27631" y="184420"/>
            <a:ext cx="4511569" cy="6271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83DAFF8-3ED9-5647-96ED-10FA899319FF}"/>
              </a:ext>
            </a:extLst>
          </p:cNvPr>
          <p:cNvSpPr txBox="1"/>
          <p:nvPr/>
        </p:nvSpPr>
        <p:spPr>
          <a:xfrm>
            <a:off x="814388" y="4772025"/>
            <a:ext cx="2786062"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Curiosity</a:t>
            </a:r>
          </a:p>
        </p:txBody>
      </p:sp>
      <p:sp>
        <p:nvSpPr>
          <p:cNvPr id="3" name="Right Arrow 2">
            <a:extLst>
              <a:ext uri="{FF2B5EF4-FFF2-40B4-BE49-F238E27FC236}">
                <a16:creationId xmlns:a16="http://schemas.microsoft.com/office/drawing/2014/main" id="{031604E7-2995-8645-8B9A-5E15C5345004}"/>
              </a:ext>
            </a:extLst>
          </p:cNvPr>
          <p:cNvSpPr/>
          <p:nvPr/>
        </p:nvSpPr>
        <p:spPr>
          <a:xfrm>
            <a:off x="2778168" y="4872168"/>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3"/>
          <p:cNvSpPr>
            <a:spLocks noGrp="1"/>
          </p:cNvSpPr>
          <p:nvPr>
            <p:ph type="title"/>
          </p:nvPr>
        </p:nvSpPr>
        <p:spPr>
          <a:xfrm>
            <a:off x="762000" y="228600"/>
            <a:ext cx="7772400" cy="1143000"/>
          </a:xfrm>
        </p:spPr>
        <p:txBody>
          <a:bodyPr/>
          <a:lstStyle/>
          <a:p>
            <a:r>
              <a:rPr lang="en-US" sz="3200">
                <a:solidFill>
                  <a:srgbClr val="000090"/>
                </a:solidFill>
                <a:latin typeface="Arial" charset="0"/>
                <a:ea typeface="ＭＳ Ｐゴシック" charset="0"/>
                <a:cs typeface="ＭＳ Ｐゴシック" charset="0"/>
              </a:rPr>
              <a:t>The Mars Science Laboratory and Gale Crater</a:t>
            </a:r>
          </a:p>
        </p:txBody>
      </p:sp>
      <p:pic>
        <p:nvPicPr>
          <p:cNvPr id="75778" name="Picture 4" descr="gale-crater-mars-odyssey-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0575" y="1417638"/>
            <a:ext cx="6184900" cy="477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9" name="TextBox 5"/>
          <p:cNvSpPr txBox="1">
            <a:spLocks noChangeArrowheads="1"/>
          </p:cNvSpPr>
          <p:nvPr/>
        </p:nvSpPr>
        <p:spPr bwMode="auto">
          <a:xfrm>
            <a:off x="176213" y="2524125"/>
            <a:ext cx="1768475"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800000"/>
                </a:solidFill>
              </a:rPr>
              <a:t>Clay deposits at bottom of central mountain</a:t>
            </a:r>
          </a:p>
        </p:txBody>
      </p:sp>
      <p:cxnSp>
        <p:nvCxnSpPr>
          <p:cNvPr id="8" name="Straight Arrow Connector 7"/>
          <p:cNvCxnSpPr/>
          <p:nvPr/>
        </p:nvCxnSpPr>
        <p:spPr>
          <a:xfrm flipV="1">
            <a:off x="1655763" y="3744913"/>
            <a:ext cx="2444750" cy="968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p:txBody>
          <a:bodyPr/>
          <a:lstStyle/>
          <a:p>
            <a:r>
              <a:rPr lang="en-US" sz="3200">
                <a:solidFill>
                  <a:srgbClr val="000090"/>
                </a:solidFill>
                <a:latin typeface="Arial" charset="0"/>
                <a:ea typeface="ＭＳ Ｐゴシック" charset="0"/>
                <a:cs typeface="ＭＳ Ｐゴシック" charset="0"/>
              </a:rPr>
              <a:t>The destination for “Curiosity”</a:t>
            </a:r>
          </a:p>
        </p:txBody>
      </p:sp>
      <p:pic>
        <p:nvPicPr>
          <p:cNvPr id="77826" name="Picture 2" descr="Sharp_Mountai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2013" y="1417638"/>
            <a:ext cx="7583487" cy="5065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838200" y="304800"/>
            <a:ext cx="7772400" cy="1143000"/>
          </a:xfrm>
        </p:spPr>
        <p:txBody>
          <a:bodyPr>
            <a:normAutofit fontScale="90000"/>
          </a:bodyPr>
          <a:lstStyle/>
          <a:p>
            <a:r>
              <a:rPr lang="en-US" sz="3200" dirty="0">
                <a:solidFill>
                  <a:srgbClr val="000080"/>
                </a:solidFill>
                <a:latin typeface="Arial" charset="0"/>
                <a:ea typeface="ＭＳ Ｐゴシック" charset="0"/>
                <a:cs typeface="ＭＳ Ｐゴシック" charset="0"/>
              </a:rPr>
              <a:t>What have we learned from the MERs, </a:t>
            </a:r>
            <a:r>
              <a:rPr lang="ja-JP" altLang="en-US" sz="3200" dirty="0">
                <a:solidFill>
                  <a:srgbClr val="000080"/>
                </a:solidFill>
                <a:latin typeface="Arial" charset="0"/>
                <a:ea typeface="ＭＳ Ｐゴシック" charset="0"/>
                <a:cs typeface="ＭＳ Ｐゴシック" charset="0"/>
              </a:rPr>
              <a:t>“</a:t>
            </a:r>
            <a:r>
              <a:rPr lang="en-US" altLang="ja-JP" sz="3200" dirty="0">
                <a:solidFill>
                  <a:srgbClr val="000080"/>
                </a:solidFill>
                <a:latin typeface="Arial" charset="0"/>
                <a:ea typeface="ＭＳ Ｐゴシック" charset="0"/>
                <a:cs typeface="ＭＳ Ｐゴシック" charset="0"/>
              </a:rPr>
              <a:t>Mars Phoenix</a:t>
            </a:r>
            <a:r>
              <a:rPr lang="ja-JP" altLang="en-US" sz="3200" dirty="0">
                <a:solidFill>
                  <a:srgbClr val="000080"/>
                </a:solidFill>
                <a:latin typeface="Arial" charset="0"/>
                <a:ea typeface="ＭＳ Ｐゴシック" charset="0"/>
                <a:cs typeface="ＭＳ Ｐゴシック" charset="0"/>
              </a:rPr>
              <a:t>”</a:t>
            </a:r>
            <a:r>
              <a:rPr lang="en-US" altLang="ja-JP" sz="3200" dirty="0">
                <a:solidFill>
                  <a:srgbClr val="000080"/>
                </a:solidFill>
                <a:latin typeface="Arial" charset="0"/>
                <a:ea typeface="ＭＳ Ｐゴシック" charset="0"/>
                <a:cs typeface="ＭＳ Ｐゴシック" charset="0"/>
              </a:rPr>
              <a:t>, and Mars Science Laboratory</a:t>
            </a:r>
            <a:endParaRPr lang="en-US" sz="3200" dirty="0">
              <a:solidFill>
                <a:srgbClr val="000080"/>
              </a:solidFill>
              <a:latin typeface="Arial" charset="0"/>
              <a:ea typeface="ＭＳ Ｐゴシック" charset="0"/>
              <a:cs typeface="ＭＳ Ｐゴシック" charset="0"/>
            </a:endParaRPr>
          </a:p>
        </p:txBody>
      </p:sp>
      <p:sp>
        <p:nvSpPr>
          <p:cNvPr id="73730" name="Rectangle 3"/>
          <p:cNvSpPr>
            <a:spLocks noGrp="1" noChangeArrowheads="1"/>
          </p:cNvSpPr>
          <p:nvPr>
            <p:ph type="body" idx="1"/>
          </p:nvPr>
        </p:nvSpPr>
        <p:spPr/>
        <p:txBody>
          <a:bodyPr>
            <a:normAutofit fontScale="92500" lnSpcReduction="20000"/>
          </a:bodyPr>
          <a:lstStyle/>
          <a:p>
            <a:r>
              <a:rPr lang="en-US" sz="2600" dirty="0">
                <a:latin typeface="Arial" charset="0"/>
                <a:ea typeface="ＭＳ Ｐゴシック" charset="0"/>
                <a:cs typeface="ＭＳ Ｐゴシック" charset="0"/>
              </a:rPr>
              <a:t>It now seems clear that there were standing bodies of water for long periods of time early in Martian history</a:t>
            </a:r>
          </a:p>
          <a:p>
            <a:r>
              <a:rPr lang="en-US" sz="2600" dirty="0">
                <a:latin typeface="Arial" charset="0"/>
                <a:ea typeface="ＭＳ Ｐゴシック" charset="0"/>
                <a:cs typeface="ＭＳ Ｐゴシック" charset="0"/>
              </a:rPr>
              <a:t>Evidence is presence of hematite, </a:t>
            </a:r>
            <a:r>
              <a:rPr lang="en-US" sz="2600" dirty="0" err="1">
                <a:latin typeface="Arial" charset="0"/>
                <a:ea typeface="ＭＳ Ｐゴシック" charset="0"/>
                <a:cs typeface="ＭＳ Ｐゴシック" charset="0"/>
              </a:rPr>
              <a:t>jarosite</a:t>
            </a:r>
            <a:r>
              <a:rPr lang="en-US" sz="2600" dirty="0">
                <a:latin typeface="Arial" charset="0"/>
                <a:ea typeface="ＭＳ Ｐゴシック" charset="0"/>
                <a:cs typeface="ＭＳ Ｐゴシック" charset="0"/>
              </a:rPr>
              <a:t>, and other minerals that form in lakes or oceans</a:t>
            </a:r>
          </a:p>
          <a:p>
            <a:r>
              <a:rPr lang="en-US" sz="2600" dirty="0">
                <a:latin typeface="Arial" charset="0"/>
                <a:ea typeface="ＭＳ Ｐゴシック" charset="0"/>
                <a:cs typeface="ＭＳ Ｐゴシック" charset="0"/>
              </a:rPr>
              <a:t>Relative absence of carbonate rocks is due to alternative chemistry in acidic water</a:t>
            </a:r>
          </a:p>
          <a:p>
            <a:r>
              <a:rPr lang="en-US" sz="2600" b="1" dirty="0">
                <a:latin typeface="Arial" charset="0"/>
                <a:ea typeface="ＭＳ Ｐゴシック" charset="0"/>
                <a:cs typeface="ＭＳ Ｐゴシック" charset="0"/>
              </a:rPr>
              <a:t>But, </a:t>
            </a:r>
            <a:r>
              <a:rPr lang="en-US" sz="2600" dirty="0">
                <a:latin typeface="Arial" charset="0"/>
                <a:ea typeface="ＭＳ Ｐゴシック" charset="0"/>
                <a:cs typeface="ＭＳ Ｐゴシック" charset="0"/>
              </a:rPr>
              <a:t>apparently oldest rock strata do contain carbonate rocks and clay (</a:t>
            </a:r>
            <a:r>
              <a:rPr lang="en-US" sz="2600" dirty="0" err="1">
                <a:latin typeface="Arial" charset="0"/>
                <a:ea typeface="ＭＳ Ｐゴシック" charset="0"/>
                <a:cs typeface="ＭＳ Ｐゴシック" charset="0"/>
              </a:rPr>
              <a:t>montmorillonite</a:t>
            </a:r>
            <a:r>
              <a:rPr lang="en-US" sz="2600" dirty="0">
                <a:latin typeface="Arial" charset="0"/>
                <a:ea typeface="ＭＳ Ｐゴシック" charset="0"/>
                <a:cs typeface="ＭＳ Ｐゴシック" charset="0"/>
              </a:rPr>
              <a:t>)</a:t>
            </a:r>
          </a:p>
          <a:p>
            <a:r>
              <a:rPr lang="en-US" sz="2600" dirty="0">
                <a:latin typeface="Arial" charset="0"/>
                <a:ea typeface="ＭＳ Ｐゴシック" charset="0"/>
                <a:cs typeface="ＭＳ Ｐゴシック" charset="0"/>
              </a:rPr>
              <a:t>Mars Science Laboratory has found abundant mineralogical evidence for water in Gale Crater</a:t>
            </a:r>
          </a:p>
          <a:p>
            <a:r>
              <a:rPr lang="en-US" sz="2600" i="1" dirty="0">
                <a:latin typeface="Arial" charset="0"/>
                <a:ea typeface="ＭＳ Ｐゴシック" charset="0"/>
                <a:cs typeface="ＭＳ Ｐゴシック" charset="0"/>
              </a:rPr>
              <a:t>Apparently </a:t>
            </a:r>
            <a:r>
              <a:rPr lang="en-US" sz="2600" dirty="0">
                <a:latin typeface="Arial" charset="0"/>
                <a:ea typeface="ＭＳ Ｐゴシック" charset="0"/>
                <a:cs typeface="ＭＳ Ｐゴシック" charset="0"/>
              </a:rPr>
              <a:t>there were liquid water bodies on Mars in at least some locations (Gale Crater) long enough for life to have developed.</a:t>
            </a:r>
            <a:endParaRPr lang="en-US" sz="2600" i="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9313758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solidFill>
                  <a:srgbClr val="000090"/>
                </a:solidFill>
              </a:rPr>
              <a:t>What happened to the atmosphere?</a:t>
            </a:r>
          </a:p>
        </p:txBody>
      </p:sp>
      <p:sp>
        <p:nvSpPr>
          <p:cNvPr id="5" name="Content Placeholder 4"/>
          <p:cNvSpPr>
            <a:spLocks noGrp="1"/>
          </p:cNvSpPr>
          <p:nvPr>
            <p:ph idx="1"/>
          </p:nvPr>
        </p:nvSpPr>
        <p:spPr>
          <a:xfrm>
            <a:off x="457200" y="1600200"/>
            <a:ext cx="3619796" cy="4525963"/>
          </a:xfrm>
        </p:spPr>
        <p:txBody>
          <a:bodyPr>
            <a:normAutofit fontScale="77500" lnSpcReduction="20000"/>
          </a:bodyPr>
          <a:lstStyle/>
          <a:p>
            <a:r>
              <a:rPr lang="en-US" sz="2800" dirty="0">
                <a:solidFill>
                  <a:srgbClr val="800000"/>
                </a:solidFill>
              </a:rPr>
              <a:t>The rocks found on the Martian surface required higher atmospheric pressures than presently exist</a:t>
            </a:r>
          </a:p>
          <a:p>
            <a:r>
              <a:rPr lang="en-US" sz="2800" dirty="0">
                <a:solidFill>
                  <a:srgbClr val="800000"/>
                </a:solidFill>
              </a:rPr>
              <a:t>Mars must have lost its atmosphere</a:t>
            </a:r>
          </a:p>
          <a:p>
            <a:r>
              <a:rPr lang="en-US" sz="2800" dirty="0">
                <a:solidFill>
                  <a:srgbClr val="800000"/>
                </a:solidFill>
              </a:rPr>
              <a:t>Can we find independent evidence for this? </a:t>
            </a:r>
            <a:r>
              <a:rPr lang="en-US" sz="2800" b="1" dirty="0">
                <a:solidFill>
                  <a:srgbClr val="800000"/>
                </a:solidFill>
              </a:rPr>
              <a:t>Yes!  </a:t>
            </a:r>
            <a:r>
              <a:rPr lang="en-US" sz="2800" dirty="0">
                <a:solidFill>
                  <a:srgbClr val="800000"/>
                </a:solidFill>
              </a:rPr>
              <a:t>Finding of the </a:t>
            </a:r>
            <a:r>
              <a:rPr lang="en-US" sz="2800" i="1" dirty="0">
                <a:solidFill>
                  <a:srgbClr val="800000"/>
                </a:solidFill>
              </a:rPr>
              <a:t>Maven </a:t>
            </a:r>
            <a:r>
              <a:rPr lang="en-US" sz="2800" dirty="0">
                <a:solidFill>
                  <a:srgbClr val="800000"/>
                </a:solidFill>
              </a:rPr>
              <a:t>spacecraft</a:t>
            </a:r>
          </a:p>
          <a:p>
            <a:r>
              <a:rPr lang="en-US" sz="2800" dirty="0">
                <a:solidFill>
                  <a:srgbClr val="800000"/>
                </a:solidFill>
              </a:rPr>
              <a:t>How long did it take to lose its atmosphere?---We’ll have to wait for the answer</a:t>
            </a:r>
          </a:p>
        </p:txBody>
      </p:sp>
      <p:pic>
        <p:nvPicPr>
          <p:cNvPr id="6" name="Picture 5" descr="endeavorcrater_opportunity_184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7504" y="1767315"/>
            <a:ext cx="4550605" cy="2484611"/>
          </a:xfrm>
          <a:prstGeom prst="rect">
            <a:avLst/>
          </a:prstGeom>
        </p:spPr>
      </p:pic>
    </p:spTree>
    <p:extLst>
      <p:ext uri="{BB962C8B-B14F-4D97-AF65-F5344CB8AC3E}">
        <p14:creationId xmlns:p14="http://schemas.microsoft.com/office/powerpoint/2010/main" val="13413063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a:xfrm>
            <a:off x="228600" y="1295400"/>
            <a:ext cx="3733800" cy="1143000"/>
          </a:xfrm>
        </p:spPr>
        <p:txBody>
          <a:bodyPr>
            <a:normAutofit fontScale="90000"/>
          </a:bodyPr>
          <a:lstStyle/>
          <a:p>
            <a:r>
              <a:rPr lang="en-US" sz="3200">
                <a:solidFill>
                  <a:srgbClr val="000080"/>
                </a:solidFill>
                <a:latin typeface="Arial" charset="0"/>
                <a:ea typeface="ＭＳ Ｐゴシック" charset="0"/>
                <a:cs typeface="ＭＳ Ｐゴシック" charset="0"/>
              </a:rPr>
              <a:t>The El Dorado of future missions: Mars Sample Return</a:t>
            </a:r>
            <a:endParaRPr lang="en-US" sz="3200">
              <a:solidFill>
                <a:srgbClr val="FFFC09"/>
              </a:solidFill>
              <a:latin typeface="Arial" charset="0"/>
              <a:ea typeface="ＭＳ Ｐゴシック" charset="0"/>
              <a:cs typeface="ＭＳ Ｐゴシック" charset="0"/>
            </a:endParaRPr>
          </a:p>
        </p:txBody>
      </p:sp>
      <p:pic>
        <p:nvPicPr>
          <p:cNvPr id="78850" name="Picture 3" descr="mars_sample_retu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3350" y="381000"/>
            <a:ext cx="4992688"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1" name="Text Box 4"/>
          <p:cNvSpPr txBox="1">
            <a:spLocks noChangeArrowheads="1"/>
          </p:cNvSpPr>
          <p:nvPr/>
        </p:nvSpPr>
        <p:spPr bwMode="auto">
          <a:xfrm>
            <a:off x="593725" y="3476625"/>
            <a:ext cx="2352675" cy="8223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chemeClr val="bg1"/>
                </a:solidFill>
              </a:rPr>
              <a:t>rom</a:t>
            </a:r>
          </a:p>
          <a:p>
            <a:r>
              <a:rPr lang="en-US">
                <a:solidFill>
                  <a:schemeClr val="bg1"/>
                </a:solidFill>
              </a:rPr>
              <a:t>Earth) in 2014.  </a:t>
            </a:r>
          </a:p>
        </p:txBody>
      </p:sp>
      <p:sp>
        <p:nvSpPr>
          <p:cNvPr id="78852" name="TextBox 1"/>
          <p:cNvSpPr txBox="1">
            <a:spLocks noChangeArrowheads="1"/>
          </p:cNvSpPr>
          <p:nvPr/>
        </p:nvSpPr>
        <p:spPr bwMode="auto">
          <a:xfrm>
            <a:off x="685800" y="3429000"/>
            <a:ext cx="2286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a:solidFill>
                  <a:srgbClr val="800000"/>
                </a:solidFill>
              </a:rPr>
              <a:t>Stay tuned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F33D5C-7F73-D042-9E1E-DFA941BE89A8}"/>
              </a:ext>
            </a:extLst>
          </p:cNvPr>
          <p:cNvSpPr>
            <a:spLocks noGrp="1"/>
          </p:cNvSpPr>
          <p:nvPr>
            <p:ph type="title"/>
          </p:nvPr>
        </p:nvSpPr>
        <p:spPr/>
        <p:txBody>
          <a:bodyPr>
            <a:normAutofit/>
          </a:bodyPr>
          <a:lstStyle/>
          <a:p>
            <a:r>
              <a:rPr lang="en-US" sz="3200" dirty="0">
                <a:solidFill>
                  <a:srgbClr val="002060"/>
                </a:solidFill>
                <a:latin typeface="Arial" panose="020B0604020202020204" pitchFamily="34" charset="0"/>
                <a:cs typeface="Arial" panose="020B0604020202020204" pitchFamily="34" charset="0"/>
              </a:rPr>
              <a:t>A mental goal of the class: an Earthlike planet around another star</a:t>
            </a:r>
          </a:p>
        </p:txBody>
      </p:sp>
      <p:pic>
        <p:nvPicPr>
          <p:cNvPr id="6" name="Picture 5">
            <a:extLst>
              <a:ext uri="{FF2B5EF4-FFF2-40B4-BE49-F238E27FC236}">
                <a16:creationId xmlns:a16="http://schemas.microsoft.com/office/drawing/2014/main" id="{440F5A2F-5AC7-6444-B14F-DB95611EF81C}"/>
              </a:ext>
            </a:extLst>
          </p:cNvPr>
          <p:cNvPicPr>
            <a:picLocks noChangeAspect="1"/>
          </p:cNvPicPr>
          <p:nvPr/>
        </p:nvPicPr>
        <p:blipFill>
          <a:blip r:embed="rId2"/>
          <a:stretch>
            <a:fillRect/>
          </a:stretch>
        </p:blipFill>
        <p:spPr>
          <a:xfrm>
            <a:off x="1822337" y="1544047"/>
            <a:ext cx="5235689" cy="5113929"/>
          </a:xfrm>
          <a:prstGeom prst="rect">
            <a:avLst/>
          </a:prstGeom>
        </p:spPr>
      </p:pic>
    </p:spTree>
    <p:extLst>
      <p:ext uri="{BB962C8B-B14F-4D97-AF65-F5344CB8AC3E}">
        <p14:creationId xmlns:p14="http://schemas.microsoft.com/office/powerpoint/2010/main" val="5069668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109C4-7925-CA43-923D-FDD8DA57B734}"/>
              </a:ext>
            </a:extLst>
          </p:cNvPr>
          <p:cNvSpPr>
            <a:spLocks noGrp="1"/>
          </p:cNvSpPr>
          <p:nvPr>
            <p:ph type="title"/>
          </p:nvPr>
        </p:nvSpPr>
        <p:spPr>
          <a:xfrm>
            <a:off x="442913" y="1203325"/>
            <a:ext cx="3457575" cy="1143000"/>
          </a:xfrm>
        </p:spPr>
        <p:txBody>
          <a:bodyPr>
            <a:normAutofit fontScale="90000"/>
          </a:bodyPr>
          <a:lstStyle/>
          <a:p>
            <a:r>
              <a:rPr lang="en-US" sz="3200" dirty="0">
                <a:solidFill>
                  <a:srgbClr val="002060"/>
                </a:solidFill>
                <a:latin typeface="Arial" panose="020B0604020202020204" pitchFamily="34" charset="0"/>
                <a:cs typeface="Arial" panose="020B0604020202020204" pitchFamily="34" charset="0"/>
              </a:rPr>
              <a:t>What about the more distant planets in the Solar System?</a:t>
            </a:r>
          </a:p>
        </p:txBody>
      </p:sp>
      <p:pic>
        <p:nvPicPr>
          <p:cNvPr id="4" name="Picture 3">
            <a:extLst>
              <a:ext uri="{FF2B5EF4-FFF2-40B4-BE49-F238E27FC236}">
                <a16:creationId xmlns:a16="http://schemas.microsoft.com/office/drawing/2014/main" id="{5552FC47-1350-914A-A9EB-29F897123600}"/>
              </a:ext>
            </a:extLst>
          </p:cNvPr>
          <p:cNvPicPr>
            <a:picLocks noChangeAspect="1"/>
          </p:cNvPicPr>
          <p:nvPr/>
        </p:nvPicPr>
        <p:blipFill>
          <a:blip r:embed="rId2"/>
          <a:stretch>
            <a:fillRect/>
          </a:stretch>
        </p:blipFill>
        <p:spPr>
          <a:xfrm>
            <a:off x="4364037" y="274638"/>
            <a:ext cx="4102100" cy="6350000"/>
          </a:xfrm>
          <a:prstGeom prst="rect">
            <a:avLst/>
          </a:prstGeom>
        </p:spPr>
      </p:pic>
      <p:sp>
        <p:nvSpPr>
          <p:cNvPr id="3" name="TextBox 2">
            <a:extLst>
              <a:ext uri="{FF2B5EF4-FFF2-40B4-BE49-F238E27FC236}">
                <a16:creationId xmlns:a16="http://schemas.microsoft.com/office/drawing/2014/main" id="{93759F72-34FB-1340-AB0D-091BD106EC84}"/>
              </a:ext>
            </a:extLst>
          </p:cNvPr>
          <p:cNvSpPr txBox="1"/>
          <p:nvPr/>
        </p:nvSpPr>
        <p:spPr>
          <a:xfrm>
            <a:off x="757238" y="3571875"/>
            <a:ext cx="2986087" cy="2677656"/>
          </a:xfrm>
          <a:prstGeom prst="rect">
            <a:avLst/>
          </a:prstGeom>
          <a:noFill/>
        </p:spPr>
        <p:txBody>
          <a:bodyPr wrap="square" rtlCol="0">
            <a:spAutoFit/>
          </a:bodyPr>
          <a:lstStyle/>
          <a:p>
            <a:r>
              <a:rPr lang="en-US" sz="2800" dirty="0">
                <a:solidFill>
                  <a:srgbClr val="C00000"/>
                </a:solidFill>
                <a:latin typeface="Arial" panose="020B0604020202020204" pitchFamily="34" charset="0"/>
                <a:cs typeface="Arial" panose="020B0604020202020204" pitchFamily="34" charset="0"/>
              </a:rPr>
              <a:t>What can they tell us about how planets formed, the nature of other solar systems?</a:t>
            </a:r>
          </a:p>
        </p:txBody>
      </p:sp>
    </p:spTree>
    <p:extLst>
      <p:ext uri="{BB962C8B-B14F-4D97-AF65-F5344CB8AC3E}">
        <p14:creationId xmlns:p14="http://schemas.microsoft.com/office/powerpoint/2010/main" val="1819401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42383"/>
            <a:ext cx="8229600" cy="828324"/>
          </a:xfrm>
        </p:spPr>
        <p:txBody>
          <a:bodyPr>
            <a:normAutofit/>
          </a:bodyPr>
          <a:lstStyle/>
          <a:p>
            <a:r>
              <a:rPr lang="en-US" sz="3200" dirty="0">
                <a:solidFill>
                  <a:srgbClr val="000090"/>
                </a:solidFill>
              </a:rPr>
              <a:t>Exploring further out in the Solar System</a:t>
            </a:r>
          </a:p>
        </p:txBody>
      </p:sp>
      <p:sp>
        <p:nvSpPr>
          <p:cNvPr id="6" name="TextBox 5"/>
          <p:cNvSpPr txBox="1"/>
          <p:nvPr/>
        </p:nvSpPr>
        <p:spPr>
          <a:xfrm>
            <a:off x="918995" y="6300252"/>
            <a:ext cx="7552468" cy="461665"/>
          </a:xfrm>
          <a:prstGeom prst="rect">
            <a:avLst/>
          </a:prstGeom>
          <a:noFill/>
        </p:spPr>
        <p:txBody>
          <a:bodyPr wrap="square" rtlCol="0">
            <a:spAutoFit/>
          </a:bodyPr>
          <a:lstStyle/>
          <a:p>
            <a:r>
              <a:rPr lang="en-US" sz="2400" dirty="0">
                <a:solidFill>
                  <a:srgbClr val="800000"/>
                </a:solidFill>
              </a:rPr>
              <a:t>Jupiter, Saturn, and friends</a:t>
            </a:r>
          </a:p>
        </p:txBody>
      </p:sp>
      <p:pic>
        <p:nvPicPr>
          <p:cNvPr id="3" name="Picture 2">
            <a:extLst>
              <a:ext uri="{FF2B5EF4-FFF2-40B4-BE49-F238E27FC236}">
                <a16:creationId xmlns:a16="http://schemas.microsoft.com/office/drawing/2014/main" id="{5C773575-CE14-154B-8C6D-AA2601DEB38F}"/>
              </a:ext>
            </a:extLst>
          </p:cNvPr>
          <p:cNvPicPr>
            <a:picLocks noChangeAspect="1"/>
          </p:cNvPicPr>
          <p:nvPr/>
        </p:nvPicPr>
        <p:blipFill>
          <a:blip r:embed="rId2"/>
          <a:stretch>
            <a:fillRect/>
          </a:stretch>
        </p:blipFill>
        <p:spPr>
          <a:xfrm>
            <a:off x="774699" y="1438451"/>
            <a:ext cx="8046777" cy="4526312"/>
          </a:xfrm>
          <a:prstGeom prst="rect">
            <a:avLst/>
          </a:prstGeom>
        </p:spPr>
      </p:pic>
    </p:spTree>
    <p:extLst>
      <p:ext uri="{BB962C8B-B14F-4D97-AF65-F5344CB8AC3E}">
        <p14:creationId xmlns:p14="http://schemas.microsoft.com/office/powerpoint/2010/main" val="17905937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28324"/>
          </a:xfrm>
        </p:spPr>
        <p:txBody>
          <a:bodyPr>
            <a:normAutofit/>
          </a:bodyPr>
          <a:lstStyle/>
          <a:p>
            <a:r>
              <a:rPr lang="en-US" sz="3200" dirty="0">
                <a:solidFill>
                  <a:srgbClr val="000090"/>
                </a:solidFill>
              </a:rPr>
              <a:t>Jupiter and Saturn: orbital characteristics</a:t>
            </a:r>
          </a:p>
        </p:txBody>
      </p:sp>
      <p:graphicFrame>
        <p:nvGraphicFramePr>
          <p:cNvPr id="3" name="Table 2"/>
          <p:cNvGraphicFramePr>
            <a:graphicFrameLocks noGrp="1"/>
          </p:cNvGraphicFramePr>
          <p:nvPr>
            <p:extLst>
              <p:ext uri="{D42A27DB-BD31-4B8C-83A1-F6EECF244321}">
                <p14:modId xmlns:p14="http://schemas.microsoft.com/office/powerpoint/2010/main" val="430136780"/>
              </p:ext>
            </p:extLst>
          </p:nvPr>
        </p:nvGraphicFramePr>
        <p:xfrm>
          <a:off x="1290074" y="1397000"/>
          <a:ext cx="6096000" cy="111252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370840">
                <a:tc>
                  <a:txBody>
                    <a:bodyPr/>
                    <a:lstStyle/>
                    <a:p>
                      <a:r>
                        <a:rPr lang="en-US" dirty="0"/>
                        <a:t>Planet</a:t>
                      </a:r>
                    </a:p>
                  </a:txBody>
                  <a:tcPr/>
                </a:tc>
                <a:tc>
                  <a:txBody>
                    <a:bodyPr/>
                    <a:lstStyle/>
                    <a:p>
                      <a:r>
                        <a:rPr lang="en-US" dirty="0"/>
                        <a:t>a</a:t>
                      </a:r>
                      <a:r>
                        <a:rPr lang="en-US" baseline="0" dirty="0"/>
                        <a:t> (AU)</a:t>
                      </a:r>
                      <a:endParaRPr lang="en-US" dirty="0"/>
                    </a:p>
                  </a:txBody>
                  <a:tcPr/>
                </a:tc>
                <a:tc>
                  <a:txBody>
                    <a:bodyPr/>
                    <a:lstStyle/>
                    <a:p>
                      <a:r>
                        <a:rPr lang="en-US" dirty="0"/>
                        <a:t>P (</a:t>
                      </a:r>
                      <a:r>
                        <a:rPr lang="en-US" dirty="0" err="1"/>
                        <a:t>yrs</a:t>
                      </a:r>
                      <a:r>
                        <a:rPr lang="en-US" dirty="0"/>
                        <a:t>)</a:t>
                      </a:r>
                    </a:p>
                  </a:txBody>
                  <a:tcPr/>
                </a:tc>
                <a:tc>
                  <a:txBody>
                    <a:bodyPr/>
                    <a:lstStyle/>
                    <a:p>
                      <a:r>
                        <a:rPr lang="en-US" dirty="0" err="1"/>
                        <a:t>ecc</a:t>
                      </a:r>
                      <a:endParaRPr lang="en-US" dirty="0"/>
                    </a:p>
                  </a:txBody>
                  <a:tcPr/>
                </a:tc>
                <a:tc>
                  <a:txBody>
                    <a:bodyPr/>
                    <a:lstStyle/>
                    <a:p>
                      <a:r>
                        <a:rPr lang="en-US" dirty="0" err="1"/>
                        <a:t>Incl</a:t>
                      </a:r>
                      <a:r>
                        <a:rPr lang="en-US" baseline="0" dirty="0"/>
                        <a:t> (</a:t>
                      </a:r>
                      <a:r>
                        <a:rPr lang="en-US" baseline="0" dirty="0" err="1"/>
                        <a:t>deg</a:t>
                      </a:r>
                      <a:r>
                        <a:rPr lang="en-US" baseline="0" dirty="0"/>
                        <a:t>)</a:t>
                      </a:r>
                      <a:endParaRPr lang="en-US" dirty="0"/>
                    </a:p>
                  </a:txBody>
                  <a:tcPr/>
                </a:tc>
                <a:extLst>
                  <a:ext uri="{0D108BD9-81ED-4DB2-BD59-A6C34878D82A}">
                    <a16:rowId xmlns:a16="http://schemas.microsoft.com/office/drawing/2014/main" val="10000"/>
                  </a:ext>
                </a:extLst>
              </a:tr>
              <a:tr h="370840">
                <a:tc>
                  <a:txBody>
                    <a:bodyPr/>
                    <a:lstStyle/>
                    <a:p>
                      <a:r>
                        <a:rPr lang="en-US" dirty="0"/>
                        <a:t>Jupiter</a:t>
                      </a:r>
                    </a:p>
                  </a:txBody>
                  <a:tcPr/>
                </a:tc>
                <a:tc>
                  <a:txBody>
                    <a:bodyPr/>
                    <a:lstStyle/>
                    <a:p>
                      <a:r>
                        <a:rPr lang="en-US" dirty="0"/>
                        <a:t>5.20</a:t>
                      </a:r>
                    </a:p>
                  </a:txBody>
                  <a:tcPr/>
                </a:tc>
                <a:tc>
                  <a:txBody>
                    <a:bodyPr/>
                    <a:lstStyle/>
                    <a:p>
                      <a:r>
                        <a:rPr lang="en-US" dirty="0"/>
                        <a:t>11.9</a:t>
                      </a:r>
                    </a:p>
                  </a:txBody>
                  <a:tcPr/>
                </a:tc>
                <a:tc>
                  <a:txBody>
                    <a:bodyPr/>
                    <a:lstStyle/>
                    <a:p>
                      <a:r>
                        <a:rPr lang="en-US" dirty="0"/>
                        <a:t>0.049</a:t>
                      </a:r>
                    </a:p>
                  </a:txBody>
                  <a:tcPr/>
                </a:tc>
                <a:tc>
                  <a:txBody>
                    <a:bodyPr/>
                    <a:lstStyle/>
                    <a:p>
                      <a:r>
                        <a:rPr lang="en-US"/>
                        <a:t>1.3</a:t>
                      </a:r>
                    </a:p>
                  </a:txBody>
                  <a:tcPr/>
                </a:tc>
                <a:extLst>
                  <a:ext uri="{0D108BD9-81ED-4DB2-BD59-A6C34878D82A}">
                    <a16:rowId xmlns:a16="http://schemas.microsoft.com/office/drawing/2014/main" val="10001"/>
                  </a:ext>
                </a:extLst>
              </a:tr>
              <a:tr h="370840">
                <a:tc>
                  <a:txBody>
                    <a:bodyPr/>
                    <a:lstStyle/>
                    <a:p>
                      <a:r>
                        <a:rPr lang="en-US" dirty="0"/>
                        <a:t>Saturn</a:t>
                      </a:r>
                    </a:p>
                  </a:txBody>
                  <a:tcPr/>
                </a:tc>
                <a:tc>
                  <a:txBody>
                    <a:bodyPr/>
                    <a:lstStyle/>
                    <a:p>
                      <a:r>
                        <a:rPr lang="en-US" dirty="0"/>
                        <a:t>9.58</a:t>
                      </a:r>
                    </a:p>
                  </a:txBody>
                  <a:tcPr/>
                </a:tc>
                <a:tc>
                  <a:txBody>
                    <a:bodyPr/>
                    <a:lstStyle/>
                    <a:p>
                      <a:r>
                        <a:rPr lang="en-US" dirty="0"/>
                        <a:t>29.4</a:t>
                      </a:r>
                    </a:p>
                  </a:txBody>
                  <a:tcPr/>
                </a:tc>
                <a:tc>
                  <a:txBody>
                    <a:bodyPr/>
                    <a:lstStyle/>
                    <a:p>
                      <a:r>
                        <a:rPr lang="en-US" dirty="0"/>
                        <a:t>0.057</a:t>
                      </a:r>
                    </a:p>
                  </a:txBody>
                  <a:tcPr/>
                </a:tc>
                <a:tc>
                  <a:txBody>
                    <a:bodyPr/>
                    <a:lstStyle/>
                    <a:p>
                      <a:r>
                        <a:rPr lang="en-US" dirty="0"/>
                        <a:t>2.5</a:t>
                      </a:r>
                    </a:p>
                  </a:txBody>
                  <a:tcPr/>
                </a:tc>
                <a:extLst>
                  <a:ext uri="{0D108BD9-81ED-4DB2-BD59-A6C34878D82A}">
                    <a16:rowId xmlns:a16="http://schemas.microsoft.com/office/drawing/2014/main" val="10002"/>
                  </a:ext>
                </a:extLst>
              </a:tr>
            </a:tbl>
          </a:graphicData>
        </a:graphic>
      </p:graphicFrame>
      <p:pic>
        <p:nvPicPr>
          <p:cNvPr id="4" name="Picture 3" descr="outerss_10261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7736" y="2835939"/>
            <a:ext cx="5179790" cy="2913632"/>
          </a:xfrm>
          <a:prstGeom prst="rect">
            <a:avLst/>
          </a:prstGeom>
        </p:spPr>
      </p:pic>
      <p:sp>
        <p:nvSpPr>
          <p:cNvPr id="5" name="TextBox 4"/>
          <p:cNvSpPr txBox="1"/>
          <p:nvPr/>
        </p:nvSpPr>
        <p:spPr>
          <a:xfrm>
            <a:off x="1290074" y="5999445"/>
            <a:ext cx="6279103" cy="461665"/>
          </a:xfrm>
          <a:prstGeom prst="rect">
            <a:avLst/>
          </a:prstGeom>
          <a:noFill/>
        </p:spPr>
        <p:txBody>
          <a:bodyPr wrap="square" rtlCol="0">
            <a:spAutoFit/>
          </a:bodyPr>
          <a:lstStyle/>
          <a:p>
            <a:r>
              <a:rPr lang="en-US" sz="2400" dirty="0">
                <a:solidFill>
                  <a:srgbClr val="800000"/>
                </a:solidFill>
              </a:rPr>
              <a:t>What do they look like?  Let’s start with Jupiter</a:t>
            </a:r>
          </a:p>
        </p:txBody>
      </p:sp>
    </p:spTree>
    <p:extLst>
      <p:ext uri="{BB962C8B-B14F-4D97-AF65-F5344CB8AC3E}">
        <p14:creationId xmlns:p14="http://schemas.microsoft.com/office/powerpoint/2010/main" val="17808579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611074"/>
          </a:xfrm>
        </p:spPr>
        <p:txBody>
          <a:bodyPr>
            <a:normAutofit/>
          </a:bodyPr>
          <a:lstStyle/>
          <a:p>
            <a:r>
              <a:rPr lang="en-US" sz="3200" dirty="0">
                <a:solidFill>
                  <a:srgbClr val="000090"/>
                </a:solidFill>
              </a:rPr>
              <a:t>Jupiter…largest planet in the solar system</a:t>
            </a:r>
          </a:p>
        </p:txBody>
      </p:sp>
      <p:pic>
        <p:nvPicPr>
          <p:cNvPr id="3" name="Picture 2" descr="FromTelescop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509" y="885714"/>
            <a:ext cx="7456138" cy="5726706"/>
          </a:xfrm>
          <a:prstGeom prst="rect">
            <a:avLst/>
          </a:prstGeom>
        </p:spPr>
      </p:pic>
    </p:spTree>
    <p:extLst>
      <p:ext uri="{BB962C8B-B14F-4D97-AF65-F5344CB8AC3E}">
        <p14:creationId xmlns:p14="http://schemas.microsoft.com/office/powerpoint/2010/main" val="1605984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sz="3500">
                <a:solidFill>
                  <a:srgbClr val="000080"/>
                </a:solidFill>
              </a:rPr>
              <a:t>Basic properties of Jupiter and Saturn</a:t>
            </a:r>
          </a:p>
        </p:txBody>
      </p:sp>
      <p:sp>
        <p:nvSpPr>
          <p:cNvPr id="6147" name="Rectangle 3"/>
          <p:cNvSpPr>
            <a:spLocks noGrp="1" noChangeArrowheads="1"/>
          </p:cNvSpPr>
          <p:nvPr>
            <p:ph type="body" idx="1"/>
          </p:nvPr>
        </p:nvSpPr>
        <p:spPr/>
        <p:txBody>
          <a:bodyPr/>
          <a:lstStyle/>
          <a:p>
            <a:r>
              <a:rPr lang="en-US" dirty="0"/>
              <a:t>Jupiter: 11.2 X diameter of Earth and 318 X mass</a:t>
            </a:r>
          </a:p>
          <a:p>
            <a:r>
              <a:rPr lang="en-US" dirty="0"/>
              <a:t>Saturn: 9.5 X diameter of Earth and 95 X the mass</a:t>
            </a:r>
          </a:p>
          <a:p>
            <a:r>
              <a:rPr lang="en-US" dirty="0"/>
              <a:t>Jupiter and Saturn: the </a:t>
            </a:r>
            <a:r>
              <a:rPr lang="ja-JP" altLang="en-US" dirty="0"/>
              <a:t>“</a:t>
            </a:r>
            <a:r>
              <a:rPr lang="en-US" dirty="0"/>
              <a:t>giant planets</a:t>
            </a:r>
            <a:r>
              <a:rPr lang="ja-JP" altLang="en-US" dirty="0"/>
              <a:t>”</a:t>
            </a:r>
            <a:endParaRPr lang="en-US" altLang="ja-JP" dirty="0"/>
          </a:p>
          <a:p>
            <a:r>
              <a:rPr lang="en-US" dirty="0"/>
              <a:t>Jupiter and Saturn are “all atmosphere”, and mainly hydrogen and helium</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88894" y="274638"/>
            <a:ext cx="8229600" cy="1143000"/>
          </a:xfrm>
        </p:spPr>
        <p:txBody>
          <a:bodyPr>
            <a:normAutofit/>
          </a:bodyPr>
          <a:lstStyle/>
          <a:p>
            <a:r>
              <a:rPr lang="en-US" sz="4000" dirty="0"/>
              <a:t>Jupiter and the Earth</a:t>
            </a:r>
          </a:p>
        </p:txBody>
      </p:sp>
    </p:spTree>
    <p:extLst>
      <p:ext uri="{BB962C8B-B14F-4D97-AF65-F5344CB8AC3E}">
        <p14:creationId xmlns:p14="http://schemas.microsoft.com/office/powerpoint/2010/main" val="2332811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000090"/>
                </a:solidFill>
              </a:rPr>
              <a:t>The future exploration of Jupiter… Juno (arrived last summer)</a:t>
            </a:r>
          </a:p>
        </p:txBody>
      </p:sp>
      <p:pic>
        <p:nvPicPr>
          <p:cNvPr id="3" name="Picture 2" descr="juno200904-64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800" y="1417638"/>
            <a:ext cx="8128000" cy="4445000"/>
          </a:xfrm>
          <a:prstGeom prst="rect">
            <a:avLst/>
          </a:prstGeom>
        </p:spPr>
      </p:pic>
      <p:sp>
        <p:nvSpPr>
          <p:cNvPr id="4" name="TextBox 3"/>
          <p:cNvSpPr txBox="1"/>
          <p:nvPr/>
        </p:nvSpPr>
        <p:spPr>
          <a:xfrm>
            <a:off x="846594" y="6193564"/>
            <a:ext cx="7840206" cy="461665"/>
          </a:xfrm>
          <a:prstGeom prst="rect">
            <a:avLst/>
          </a:prstGeom>
          <a:noFill/>
        </p:spPr>
        <p:txBody>
          <a:bodyPr wrap="square" rtlCol="0">
            <a:spAutoFit/>
          </a:bodyPr>
          <a:lstStyle/>
          <a:p>
            <a:r>
              <a:rPr lang="en-US" sz="2400" dirty="0">
                <a:solidFill>
                  <a:srgbClr val="800000"/>
                </a:solidFill>
              </a:rPr>
              <a:t>Launch: August 5, 2011…   Arrival at Jupiter: July 4, 2016</a:t>
            </a:r>
          </a:p>
        </p:txBody>
      </p:sp>
    </p:spTree>
    <p:extLst>
      <p:ext uri="{BB962C8B-B14F-4D97-AF65-F5344CB8AC3E}">
        <p14:creationId xmlns:p14="http://schemas.microsoft.com/office/powerpoint/2010/main" val="34941055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67923main_junospacecraft0711_67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33" y="131478"/>
            <a:ext cx="8826526" cy="6626482"/>
          </a:xfrm>
          <a:prstGeom prst="rect">
            <a:avLst/>
          </a:prstGeom>
        </p:spPr>
      </p:pic>
    </p:spTree>
    <p:extLst>
      <p:ext uri="{BB962C8B-B14F-4D97-AF65-F5344CB8AC3E}">
        <p14:creationId xmlns:p14="http://schemas.microsoft.com/office/powerpoint/2010/main" val="40312089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3E506-1223-6A4D-BB84-34C625EDEB48}"/>
              </a:ext>
            </a:extLst>
          </p:cNvPr>
          <p:cNvSpPr>
            <a:spLocks noGrp="1"/>
          </p:cNvSpPr>
          <p:nvPr>
            <p:ph type="title"/>
          </p:nvPr>
        </p:nvSpPr>
        <p:spPr/>
        <p:txBody>
          <a:bodyPr>
            <a:normAutofit/>
          </a:bodyPr>
          <a:lstStyle/>
          <a:p>
            <a:r>
              <a:rPr lang="en-US" sz="3200" dirty="0">
                <a:solidFill>
                  <a:srgbClr val="002060"/>
                </a:solidFill>
                <a:latin typeface="Arial" panose="020B0604020202020204" pitchFamily="34" charset="0"/>
                <a:cs typeface="Arial" panose="020B0604020202020204" pitchFamily="34" charset="0"/>
              </a:rPr>
              <a:t>The Juno spacecraft is giving us new insights into Jupiter</a:t>
            </a:r>
          </a:p>
        </p:txBody>
      </p:sp>
      <p:pic>
        <p:nvPicPr>
          <p:cNvPr id="4" name="Picture 3">
            <a:extLst>
              <a:ext uri="{FF2B5EF4-FFF2-40B4-BE49-F238E27FC236}">
                <a16:creationId xmlns:a16="http://schemas.microsoft.com/office/drawing/2014/main" id="{2128B0B3-05F4-0449-9417-56693165D8D1}"/>
              </a:ext>
            </a:extLst>
          </p:cNvPr>
          <p:cNvPicPr>
            <a:picLocks noChangeAspect="1"/>
          </p:cNvPicPr>
          <p:nvPr/>
        </p:nvPicPr>
        <p:blipFill>
          <a:blip r:embed="rId2"/>
          <a:stretch>
            <a:fillRect/>
          </a:stretch>
        </p:blipFill>
        <p:spPr>
          <a:xfrm>
            <a:off x="3371850" y="1600198"/>
            <a:ext cx="4872037" cy="4872037"/>
          </a:xfrm>
          <a:prstGeom prst="rect">
            <a:avLst/>
          </a:prstGeom>
        </p:spPr>
      </p:pic>
      <p:sp>
        <p:nvSpPr>
          <p:cNvPr id="5" name="TextBox 4">
            <a:extLst>
              <a:ext uri="{FF2B5EF4-FFF2-40B4-BE49-F238E27FC236}">
                <a16:creationId xmlns:a16="http://schemas.microsoft.com/office/drawing/2014/main" id="{4012C3B2-10F0-8840-9671-519E91A531AD}"/>
              </a:ext>
            </a:extLst>
          </p:cNvPr>
          <p:cNvSpPr txBox="1"/>
          <p:nvPr/>
        </p:nvSpPr>
        <p:spPr>
          <a:xfrm>
            <a:off x="457199" y="1800225"/>
            <a:ext cx="2614613" cy="3046988"/>
          </a:xfrm>
          <a:prstGeom prst="rect">
            <a:avLst/>
          </a:prstGeom>
          <a:noFill/>
        </p:spPr>
        <p:txBody>
          <a:bodyPr wrap="square" rtlCol="0">
            <a:spAutoFit/>
          </a:bodyPr>
          <a:lstStyle/>
          <a:p>
            <a:r>
              <a:rPr lang="en-US" sz="2400" dirty="0">
                <a:solidFill>
                  <a:srgbClr val="C00000"/>
                </a:solidFill>
                <a:latin typeface="Arial" panose="020B0604020202020204" pitchFamily="34" charset="0"/>
                <a:cs typeface="Arial" panose="020B0604020202020204" pitchFamily="34" charset="0"/>
              </a:rPr>
              <a:t>There is really no surface on Jupiter; the gas density and pressure get larger and larger, matter weirder and weirder</a:t>
            </a:r>
          </a:p>
        </p:txBody>
      </p:sp>
    </p:spTree>
    <p:extLst>
      <p:ext uri="{BB962C8B-B14F-4D97-AF65-F5344CB8AC3E}">
        <p14:creationId xmlns:p14="http://schemas.microsoft.com/office/powerpoint/2010/main" val="18986496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609600" y="304800"/>
            <a:ext cx="7772400" cy="777114"/>
          </a:xfrm>
        </p:spPr>
        <p:txBody>
          <a:bodyPr/>
          <a:lstStyle/>
          <a:p>
            <a:r>
              <a:rPr lang="en-US" sz="3200" dirty="0">
                <a:solidFill>
                  <a:srgbClr val="000080"/>
                </a:solidFill>
              </a:rPr>
              <a:t>Are Jupiter and Saturn planets or stars?</a:t>
            </a:r>
          </a:p>
        </p:txBody>
      </p:sp>
      <p:sp>
        <p:nvSpPr>
          <p:cNvPr id="23555" name="Rectangle 3"/>
          <p:cNvSpPr>
            <a:spLocks noGrp="1" noChangeArrowheads="1"/>
          </p:cNvSpPr>
          <p:nvPr>
            <p:ph type="subTitle" idx="1"/>
          </p:nvPr>
        </p:nvSpPr>
        <p:spPr>
          <a:xfrm>
            <a:off x="533400" y="5486400"/>
            <a:ext cx="8305800" cy="1066800"/>
          </a:xfrm>
        </p:spPr>
        <p:txBody>
          <a:bodyPr/>
          <a:lstStyle/>
          <a:p>
            <a:r>
              <a:rPr lang="en-US" sz="2800" dirty="0">
                <a:solidFill>
                  <a:srgbClr val="800000"/>
                </a:solidFill>
              </a:rPr>
              <a:t>Jupiter emits 70% more radiation to space than it receives from the Sun.  It has an </a:t>
            </a:r>
            <a:r>
              <a:rPr lang="ja-JP" altLang="en-US" sz="2800" dirty="0">
                <a:solidFill>
                  <a:srgbClr val="800000"/>
                </a:solidFill>
              </a:rPr>
              <a:t>“</a:t>
            </a:r>
            <a:r>
              <a:rPr lang="en-US" sz="2800" dirty="0">
                <a:solidFill>
                  <a:srgbClr val="800000"/>
                </a:solidFill>
              </a:rPr>
              <a:t>engine</a:t>
            </a:r>
            <a:r>
              <a:rPr lang="ja-JP" altLang="en-US" sz="2800" dirty="0">
                <a:solidFill>
                  <a:srgbClr val="800000"/>
                </a:solidFill>
              </a:rPr>
              <a:t>”</a:t>
            </a:r>
            <a:r>
              <a:rPr lang="en-US" sz="2800" dirty="0">
                <a:solidFill>
                  <a:srgbClr val="800000"/>
                </a:solidFill>
              </a:rPr>
              <a:t> inside</a:t>
            </a:r>
          </a:p>
        </p:txBody>
      </p:sp>
      <p:pic>
        <p:nvPicPr>
          <p:cNvPr id="23556" name="Picture 4" descr="jupiter_I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1761" y="1239838"/>
            <a:ext cx="4114800" cy="407828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752527" y="1897269"/>
            <a:ext cx="1944031" cy="1569660"/>
          </a:xfrm>
          <a:prstGeom prst="rect">
            <a:avLst/>
          </a:prstGeom>
          <a:noFill/>
        </p:spPr>
        <p:txBody>
          <a:bodyPr wrap="square" rtlCol="0">
            <a:spAutoFit/>
          </a:bodyPr>
          <a:lstStyle/>
          <a:p>
            <a:r>
              <a:rPr lang="en-US" sz="2400" dirty="0"/>
              <a:t>Jupiter as seen at infrared wavelengths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C0C2A83-AC1C-6649-BE01-D29C5D24224B}"/>
              </a:ext>
            </a:extLst>
          </p:cNvPr>
          <p:cNvSpPr txBox="1"/>
          <p:nvPr/>
        </p:nvSpPr>
        <p:spPr>
          <a:xfrm>
            <a:off x="500064" y="357188"/>
            <a:ext cx="8286750" cy="1077218"/>
          </a:xfrm>
          <a:prstGeom prst="rect">
            <a:avLst/>
          </a:prstGeom>
          <a:noFill/>
        </p:spPr>
        <p:txBody>
          <a:bodyPr wrap="square" rtlCol="0">
            <a:spAutoFit/>
          </a:bodyPr>
          <a:lstStyle/>
          <a:p>
            <a:r>
              <a:rPr lang="en-US" sz="3200" dirty="0">
                <a:solidFill>
                  <a:srgbClr val="002060"/>
                </a:solidFill>
                <a:latin typeface="Arial" panose="020B0604020202020204" pitchFamily="34" charset="0"/>
                <a:cs typeface="Arial" panose="020B0604020202020204" pitchFamily="34" charset="0"/>
              </a:rPr>
              <a:t>A sneak preview of where we are headed: the situation with exoplanets as of Dec. 2017</a:t>
            </a:r>
          </a:p>
        </p:txBody>
      </p:sp>
      <p:pic>
        <p:nvPicPr>
          <p:cNvPr id="6" name="Picture 5">
            <a:extLst>
              <a:ext uri="{FF2B5EF4-FFF2-40B4-BE49-F238E27FC236}">
                <a16:creationId xmlns:a16="http://schemas.microsoft.com/office/drawing/2014/main" id="{7782E8CA-A64B-5546-97CD-0D9A55DED4CD}"/>
              </a:ext>
            </a:extLst>
          </p:cNvPr>
          <p:cNvPicPr>
            <a:picLocks noChangeAspect="1"/>
          </p:cNvPicPr>
          <p:nvPr/>
        </p:nvPicPr>
        <p:blipFill>
          <a:blip r:embed="rId2"/>
          <a:stretch>
            <a:fillRect/>
          </a:stretch>
        </p:blipFill>
        <p:spPr>
          <a:xfrm>
            <a:off x="220663" y="1623416"/>
            <a:ext cx="8620127" cy="4848821"/>
          </a:xfrm>
          <a:prstGeom prst="rect">
            <a:avLst/>
          </a:prstGeom>
        </p:spPr>
      </p:pic>
    </p:spTree>
    <p:extLst>
      <p:ext uri="{BB962C8B-B14F-4D97-AF65-F5344CB8AC3E}">
        <p14:creationId xmlns:p14="http://schemas.microsoft.com/office/powerpoint/2010/main" val="11667113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611074"/>
          </a:xfrm>
        </p:spPr>
        <p:txBody>
          <a:bodyPr>
            <a:normAutofit/>
          </a:bodyPr>
          <a:lstStyle/>
          <a:p>
            <a:r>
              <a:rPr lang="en-US" sz="3200" dirty="0">
                <a:solidFill>
                  <a:srgbClr val="000090"/>
                </a:solidFill>
              </a:rPr>
              <a:t>The Moons of Jupiter</a:t>
            </a:r>
          </a:p>
        </p:txBody>
      </p:sp>
      <p:pic>
        <p:nvPicPr>
          <p:cNvPr id="3" name="Picture 2" descr="FromTelescop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509" y="885714"/>
            <a:ext cx="7456138" cy="5726706"/>
          </a:xfrm>
          <a:prstGeom prst="rect">
            <a:avLst/>
          </a:prstGeom>
        </p:spPr>
      </p:pic>
    </p:spTree>
    <p:extLst>
      <p:ext uri="{BB962C8B-B14F-4D97-AF65-F5344CB8AC3E}">
        <p14:creationId xmlns:p14="http://schemas.microsoft.com/office/powerpoint/2010/main" val="12824009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000090"/>
                </a:solidFill>
              </a:rPr>
              <a:t>Jupiter has many moons</a:t>
            </a:r>
          </a:p>
        </p:txBody>
      </p:sp>
      <p:sp>
        <p:nvSpPr>
          <p:cNvPr id="4" name="Content Placeholder 3"/>
          <p:cNvSpPr>
            <a:spLocks noGrp="1"/>
          </p:cNvSpPr>
          <p:nvPr>
            <p:ph idx="1"/>
          </p:nvPr>
        </p:nvSpPr>
        <p:spPr>
          <a:xfrm>
            <a:off x="457200" y="1600200"/>
            <a:ext cx="4003288" cy="4525963"/>
          </a:xfrm>
        </p:spPr>
        <p:txBody>
          <a:bodyPr/>
          <a:lstStyle/>
          <a:p>
            <a:r>
              <a:rPr lang="en-US" dirty="0">
                <a:solidFill>
                  <a:srgbClr val="800000"/>
                </a:solidFill>
              </a:rPr>
              <a:t>12 when I started studying astronomy</a:t>
            </a:r>
          </a:p>
          <a:p>
            <a:r>
              <a:rPr lang="en-US" dirty="0">
                <a:solidFill>
                  <a:srgbClr val="800000"/>
                </a:solidFill>
              </a:rPr>
              <a:t>A standard textbook lists 38</a:t>
            </a:r>
          </a:p>
          <a:p>
            <a:r>
              <a:rPr lang="en-US" dirty="0">
                <a:solidFill>
                  <a:srgbClr val="800000"/>
                </a:solidFill>
              </a:rPr>
              <a:t>Most important are the 4 </a:t>
            </a:r>
            <a:r>
              <a:rPr lang="en-US" b="1" dirty="0">
                <a:solidFill>
                  <a:srgbClr val="800000"/>
                </a:solidFill>
              </a:rPr>
              <a:t>Galilean </a:t>
            </a:r>
            <a:r>
              <a:rPr lang="en-US" dirty="0">
                <a:solidFill>
                  <a:srgbClr val="800000"/>
                </a:solidFill>
              </a:rPr>
              <a:t>satellites, Io, Europa, Ganymede, </a:t>
            </a:r>
            <a:r>
              <a:rPr lang="en-US" dirty="0" err="1">
                <a:solidFill>
                  <a:srgbClr val="800000"/>
                </a:solidFill>
              </a:rPr>
              <a:t>Callisto</a:t>
            </a:r>
            <a:endParaRPr lang="en-US" dirty="0">
              <a:solidFill>
                <a:srgbClr val="800000"/>
              </a:solidFill>
            </a:endParaRPr>
          </a:p>
        </p:txBody>
      </p:sp>
      <p:pic>
        <p:nvPicPr>
          <p:cNvPr id="3" name="Picture 2" descr="FromTelescop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2413" y="1732333"/>
            <a:ext cx="3843678" cy="2952147"/>
          </a:xfrm>
          <a:prstGeom prst="rect">
            <a:avLst/>
          </a:prstGeom>
        </p:spPr>
      </p:pic>
    </p:spTree>
    <p:extLst>
      <p:ext uri="{BB962C8B-B14F-4D97-AF65-F5344CB8AC3E}">
        <p14:creationId xmlns:p14="http://schemas.microsoft.com/office/powerpoint/2010/main" val="16085197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000090"/>
                </a:solidFill>
              </a:rPr>
              <a:t>From Earth, it is difficult to learn too much about the Galilean satellites</a:t>
            </a:r>
          </a:p>
        </p:txBody>
      </p:sp>
      <p:pic>
        <p:nvPicPr>
          <p:cNvPr id="3" name="Picture 2" descr="FromTelescop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2413" y="1807925"/>
            <a:ext cx="3843678" cy="2952147"/>
          </a:xfrm>
          <a:prstGeom prst="rect">
            <a:avLst/>
          </a:prstGeom>
        </p:spPr>
      </p:pic>
      <p:sp>
        <p:nvSpPr>
          <p:cNvPr id="5" name="TextBox 4"/>
          <p:cNvSpPr txBox="1"/>
          <p:nvPr/>
        </p:nvSpPr>
        <p:spPr>
          <a:xfrm>
            <a:off x="457200" y="2071195"/>
            <a:ext cx="3655521" cy="1569660"/>
          </a:xfrm>
          <a:prstGeom prst="rect">
            <a:avLst/>
          </a:prstGeom>
          <a:noFill/>
        </p:spPr>
        <p:txBody>
          <a:bodyPr wrap="square" rtlCol="0">
            <a:spAutoFit/>
          </a:bodyPr>
          <a:lstStyle/>
          <a:p>
            <a:r>
              <a:rPr lang="en-US" sz="2400" dirty="0">
                <a:solidFill>
                  <a:srgbClr val="800000"/>
                </a:solidFill>
              </a:rPr>
              <a:t>At </a:t>
            </a:r>
            <a:r>
              <a:rPr lang="en-US" sz="2400" b="1" dirty="0">
                <a:solidFill>
                  <a:srgbClr val="800000"/>
                </a:solidFill>
              </a:rPr>
              <a:t>opposition </a:t>
            </a:r>
            <a:r>
              <a:rPr lang="en-US" sz="2400" dirty="0">
                <a:solidFill>
                  <a:srgbClr val="800000"/>
                </a:solidFill>
              </a:rPr>
              <a:t>of Jupiter, the angular diameter of Ganymede is 1.7 </a:t>
            </a:r>
            <a:r>
              <a:rPr lang="en-US" sz="2400" dirty="0" err="1">
                <a:solidFill>
                  <a:srgbClr val="800000"/>
                </a:solidFill>
              </a:rPr>
              <a:t>arcseconds</a:t>
            </a:r>
            <a:endParaRPr lang="en-US" sz="2400" dirty="0">
              <a:solidFill>
                <a:srgbClr val="800000"/>
              </a:solidFill>
            </a:endParaRPr>
          </a:p>
        </p:txBody>
      </p:sp>
      <p:sp>
        <p:nvSpPr>
          <p:cNvPr id="6" name="TextBox 5"/>
          <p:cNvSpPr txBox="1"/>
          <p:nvPr/>
        </p:nvSpPr>
        <p:spPr>
          <a:xfrm>
            <a:off x="574571" y="4051681"/>
            <a:ext cx="3538150" cy="1938992"/>
          </a:xfrm>
          <a:prstGeom prst="rect">
            <a:avLst/>
          </a:prstGeom>
          <a:noFill/>
        </p:spPr>
        <p:txBody>
          <a:bodyPr wrap="square" rtlCol="0">
            <a:spAutoFit/>
          </a:bodyPr>
          <a:lstStyle/>
          <a:p>
            <a:r>
              <a:rPr lang="en-US" sz="2400" dirty="0"/>
              <a:t>Pre space-age telescope observations revealed a little bit about size, reflectivity (albedo), and surface features</a:t>
            </a:r>
          </a:p>
        </p:txBody>
      </p:sp>
    </p:spTree>
    <p:extLst>
      <p:ext uri="{BB962C8B-B14F-4D97-AF65-F5344CB8AC3E}">
        <p14:creationId xmlns:p14="http://schemas.microsoft.com/office/powerpoint/2010/main" val="33480510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8755"/>
          </a:xfrm>
        </p:spPr>
        <p:txBody>
          <a:bodyPr>
            <a:normAutofit/>
          </a:bodyPr>
          <a:lstStyle/>
          <a:p>
            <a:r>
              <a:rPr lang="en-US" sz="3200" dirty="0">
                <a:solidFill>
                  <a:srgbClr val="000090"/>
                </a:solidFill>
              </a:rPr>
              <a:t>Basic data on the Galilean satellites</a:t>
            </a:r>
          </a:p>
        </p:txBody>
      </p:sp>
      <p:graphicFrame>
        <p:nvGraphicFramePr>
          <p:cNvPr id="3" name="Table 2"/>
          <p:cNvGraphicFramePr>
            <a:graphicFrameLocks noGrp="1"/>
          </p:cNvGraphicFramePr>
          <p:nvPr>
            <p:extLst>
              <p:ext uri="{D42A27DB-BD31-4B8C-83A1-F6EECF244321}">
                <p14:modId xmlns:p14="http://schemas.microsoft.com/office/powerpoint/2010/main" val="3927557462"/>
              </p:ext>
            </p:extLst>
          </p:nvPr>
        </p:nvGraphicFramePr>
        <p:xfrm>
          <a:off x="1524000" y="1397000"/>
          <a:ext cx="6096000" cy="222504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370840">
                <a:tc>
                  <a:txBody>
                    <a:bodyPr/>
                    <a:lstStyle/>
                    <a:p>
                      <a:r>
                        <a:rPr lang="en-US" dirty="0"/>
                        <a:t>moon</a:t>
                      </a:r>
                    </a:p>
                  </a:txBody>
                  <a:tcPr/>
                </a:tc>
                <a:tc>
                  <a:txBody>
                    <a:bodyPr/>
                    <a:lstStyle/>
                    <a:p>
                      <a:r>
                        <a:rPr lang="en-US" dirty="0"/>
                        <a:t>a</a:t>
                      </a:r>
                      <a:r>
                        <a:rPr lang="en-US" baseline="0" dirty="0"/>
                        <a:t> (km)</a:t>
                      </a:r>
                      <a:endParaRPr lang="en-US" dirty="0"/>
                    </a:p>
                  </a:txBody>
                  <a:tcPr/>
                </a:tc>
                <a:tc>
                  <a:txBody>
                    <a:bodyPr/>
                    <a:lstStyle/>
                    <a:p>
                      <a:r>
                        <a:rPr lang="en-US" dirty="0"/>
                        <a:t>P (days)</a:t>
                      </a:r>
                    </a:p>
                  </a:txBody>
                  <a:tcPr/>
                </a:tc>
                <a:tc>
                  <a:txBody>
                    <a:bodyPr/>
                    <a:lstStyle/>
                    <a:p>
                      <a:r>
                        <a:rPr lang="en-US" dirty="0"/>
                        <a:t>D (km)</a:t>
                      </a:r>
                    </a:p>
                  </a:txBody>
                  <a:tcPr/>
                </a:tc>
                <a:extLst>
                  <a:ext uri="{0D108BD9-81ED-4DB2-BD59-A6C34878D82A}">
                    <a16:rowId xmlns:a16="http://schemas.microsoft.com/office/drawing/2014/main" val="10000"/>
                  </a:ext>
                </a:extLst>
              </a:tr>
              <a:tr h="370840">
                <a:tc>
                  <a:txBody>
                    <a:bodyPr/>
                    <a:lstStyle/>
                    <a:p>
                      <a:r>
                        <a:rPr lang="en-US" dirty="0"/>
                        <a:t>Io</a:t>
                      </a:r>
                    </a:p>
                  </a:txBody>
                  <a:tcPr/>
                </a:tc>
                <a:tc>
                  <a:txBody>
                    <a:bodyPr/>
                    <a:lstStyle/>
                    <a:p>
                      <a:r>
                        <a:rPr lang="en-US" dirty="0"/>
                        <a:t>422,000</a:t>
                      </a:r>
                    </a:p>
                  </a:txBody>
                  <a:tcPr/>
                </a:tc>
                <a:tc>
                  <a:txBody>
                    <a:bodyPr/>
                    <a:lstStyle/>
                    <a:p>
                      <a:r>
                        <a:rPr lang="en-US" dirty="0"/>
                        <a:t>1.769</a:t>
                      </a:r>
                    </a:p>
                  </a:txBody>
                  <a:tcPr/>
                </a:tc>
                <a:tc>
                  <a:txBody>
                    <a:bodyPr/>
                    <a:lstStyle/>
                    <a:p>
                      <a:r>
                        <a:rPr lang="en-US" dirty="0"/>
                        <a:t>3630</a:t>
                      </a:r>
                    </a:p>
                  </a:txBody>
                  <a:tcPr/>
                </a:tc>
                <a:extLst>
                  <a:ext uri="{0D108BD9-81ED-4DB2-BD59-A6C34878D82A}">
                    <a16:rowId xmlns:a16="http://schemas.microsoft.com/office/drawing/2014/main" val="10001"/>
                  </a:ext>
                </a:extLst>
              </a:tr>
              <a:tr h="370840">
                <a:tc>
                  <a:txBody>
                    <a:bodyPr/>
                    <a:lstStyle/>
                    <a:p>
                      <a:r>
                        <a:rPr lang="en-US" dirty="0"/>
                        <a:t>Europa</a:t>
                      </a:r>
                    </a:p>
                  </a:txBody>
                  <a:tcPr/>
                </a:tc>
                <a:tc>
                  <a:txBody>
                    <a:bodyPr/>
                    <a:lstStyle/>
                    <a:p>
                      <a:r>
                        <a:rPr lang="en-US" dirty="0"/>
                        <a:t>671,000</a:t>
                      </a:r>
                    </a:p>
                  </a:txBody>
                  <a:tcPr/>
                </a:tc>
                <a:tc>
                  <a:txBody>
                    <a:bodyPr/>
                    <a:lstStyle/>
                    <a:p>
                      <a:r>
                        <a:rPr lang="en-US" dirty="0"/>
                        <a:t>3.551</a:t>
                      </a:r>
                    </a:p>
                  </a:txBody>
                  <a:tcPr/>
                </a:tc>
                <a:tc>
                  <a:txBody>
                    <a:bodyPr/>
                    <a:lstStyle/>
                    <a:p>
                      <a:r>
                        <a:rPr lang="en-US" dirty="0"/>
                        <a:t>3130</a:t>
                      </a:r>
                    </a:p>
                  </a:txBody>
                  <a:tcPr/>
                </a:tc>
                <a:extLst>
                  <a:ext uri="{0D108BD9-81ED-4DB2-BD59-A6C34878D82A}">
                    <a16:rowId xmlns:a16="http://schemas.microsoft.com/office/drawing/2014/main" val="10002"/>
                  </a:ext>
                </a:extLst>
              </a:tr>
              <a:tr h="370840">
                <a:tc>
                  <a:txBody>
                    <a:bodyPr/>
                    <a:lstStyle/>
                    <a:p>
                      <a:r>
                        <a:rPr lang="en-US" dirty="0"/>
                        <a:t>Ganymede</a:t>
                      </a:r>
                    </a:p>
                  </a:txBody>
                  <a:tcPr/>
                </a:tc>
                <a:tc>
                  <a:txBody>
                    <a:bodyPr/>
                    <a:lstStyle/>
                    <a:p>
                      <a:r>
                        <a:rPr lang="en-US" dirty="0"/>
                        <a:t>1,071,000</a:t>
                      </a:r>
                    </a:p>
                  </a:txBody>
                  <a:tcPr/>
                </a:tc>
                <a:tc>
                  <a:txBody>
                    <a:bodyPr/>
                    <a:lstStyle/>
                    <a:p>
                      <a:r>
                        <a:rPr lang="en-US" dirty="0"/>
                        <a:t>7.155</a:t>
                      </a:r>
                    </a:p>
                  </a:txBody>
                  <a:tcPr/>
                </a:tc>
                <a:tc>
                  <a:txBody>
                    <a:bodyPr/>
                    <a:lstStyle/>
                    <a:p>
                      <a:r>
                        <a:rPr lang="en-US" dirty="0"/>
                        <a:t>5280</a:t>
                      </a:r>
                    </a:p>
                  </a:txBody>
                  <a:tcPr/>
                </a:tc>
                <a:extLst>
                  <a:ext uri="{0D108BD9-81ED-4DB2-BD59-A6C34878D82A}">
                    <a16:rowId xmlns:a16="http://schemas.microsoft.com/office/drawing/2014/main" val="10003"/>
                  </a:ext>
                </a:extLst>
              </a:tr>
              <a:tr h="370840">
                <a:tc>
                  <a:txBody>
                    <a:bodyPr/>
                    <a:lstStyle/>
                    <a:p>
                      <a:r>
                        <a:rPr lang="en-US" dirty="0" err="1"/>
                        <a:t>Callisto</a:t>
                      </a:r>
                      <a:endParaRPr lang="en-US" dirty="0"/>
                    </a:p>
                  </a:txBody>
                  <a:tcPr/>
                </a:tc>
                <a:tc>
                  <a:txBody>
                    <a:bodyPr/>
                    <a:lstStyle/>
                    <a:p>
                      <a:r>
                        <a:rPr lang="en-US" dirty="0"/>
                        <a:t>1,884,000</a:t>
                      </a:r>
                    </a:p>
                  </a:txBody>
                  <a:tcPr/>
                </a:tc>
                <a:tc>
                  <a:txBody>
                    <a:bodyPr/>
                    <a:lstStyle/>
                    <a:p>
                      <a:r>
                        <a:rPr lang="en-US" dirty="0"/>
                        <a:t>16.689</a:t>
                      </a:r>
                    </a:p>
                  </a:txBody>
                  <a:tcPr/>
                </a:tc>
                <a:tc>
                  <a:txBody>
                    <a:bodyPr/>
                    <a:lstStyle/>
                    <a:p>
                      <a:r>
                        <a:rPr lang="en-US" dirty="0"/>
                        <a:t>4840</a:t>
                      </a:r>
                    </a:p>
                  </a:txBody>
                  <a:tcPr/>
                </a:tc>
                <a:extLst>
                  <a:ext uri="{0D108BD9-81ED-4DB2-BD59-A6C34878D82A}">
                    <a16:rowId xmlns:a16="http://schemas.microsoft.com/office/drawing/2014/main" val="10004"/>
                  </a:ext>
                </a:extLst>
              </a:tr>
              <a:tr h="370840">
                <a:tc>
                  <a:txBody>
                    <a:bodyPr/>
                    <a:lstStyle/>
                    <a:p>
                      <a:r>
                        <a:rPr lang="en-US" dirty="0"/>
                        <a:t>MOON</a:t>
                      </a:r>
                    </a:p>
                  </a:txBody>
                  <a:tcPr/>
                </a:tc>
                <a:tc>
                  <a:txBody>
                    <a:bodyPr/>
                    <a:lstStyle/>
                    <a:p>
                      <a:r>
                        <a:rPr lang="en-US" dirty="0"/>
                        <a:t>384,000</a:t>
                      </a:r>
                    </a:p>
                  </a:txBody>
                  <a:tcPr/>
                </a:tc>
                <a:tc>
                  <a:txBody>
                    <a:bodyPr/>
                    <a:lstStyle/>
                    <a:p>
                      <a:r>
                        <a:rPr lang="en-US" dirty="0"/>
                        <a:t>27.32</a:t>
                      </a:r>
                    </a:p>
                  </a:txBody>
                  <a:tcPr/>
                </a:tc>
                <a:tc>
                  <a:txBody>
                    <a:bodyPr/>
                    <a:lstStyle/>
                    <a:p>
                      <a:r>
                        <a:rPr lang="en-US" dirty="0"/>
                        <a:t>3476</a:t>
                      </a:r>
                    </a:p>
                  </a:txBody>
                  <a:tcPr/>
                </a:tc>
                <a:extLst>
                  <a:ext uri="{0D108BD9-81ED-4DB2-BD59-A6C34878D82A}">
                    <a16:rowId xmlns:a16="http://schemas.microsoft.com/office/drawing/2014/main" val="10005"/>
                  </a:ext>
                </a:extLst>
              </a:tr>
            </a:tbl>
          </a:graphicData>
        </a:graphic>
      </p:graphicFrame>
      <p:sp>
        <p:nvSpPr>
          <p:cNvPr id="4" name="TextBox 3"/>
          <p:cNvSpPr txBox="1"/>
          <p:nvPr/>
        </p:nvSpPr>
        <p:spPr>
          <a:xfrm>
            <a:off x="1738834" y="4490110"/>
            <a:ext cx="5881166" cy="830997"/>
          </a:xfrm>
          <a:prstGeom prst="rect">
            <a:avLst/>
          </a:prstGeom>
          <a:noFill/>
        </p:spPr>
        <p:txBody>
          <a:bodyPr wrap="square" rtlCol="0">
            <a:spAutoFit/>
          </a:bodyPr>
          <a:lstStyle/>
          <a:p>
            <a:r>
              <a:rPr lang="en-US" sz="2400" dirty="0">
                <a:solidFill>
                  <a:srgbClr val="800000"/>
                </a:solidFill>
              </a:rPr>
              <a:t>The largest Moon, Ganymede, has a diameter about 50 percent larger than our Moon</a:t>
            </a:r>
          </a:p>
        </p:txBody>
      </p:sp>
    </p:spTree>
    <p:extLst>
      <p:ext uri="{BB962C8B-B14F-4D97-AF65-F5344CB8AC3E}">
        <p14:creationId xmlns:p14="http://schemas.microsoft.com/office/powerpoint/2010/main" val="34521380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000090"/>
                </a:solidFill>
              </a:rPr>
              <a:t>What are the moons of Jupiter like?  Would do they look like “up close”?  </a:t>
            </a:r>
          </a:p>
        </p:txBody>
      </p:sp>
      <p:pic>
        <p:nvPicPr>
          <p:cNvPr id="3" name="Picture 2" descr="jupiter_2001S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553702"/>
            <a:ext cx="7620000" cy="3606800"/>
          </a:xfrm>
          <a:prstGeom prst="rect">
            <a:avLst/>
          </a:prstGeom>
        </p:spPr>
      </p:pic>
      <p:sp>
        <p:nvSpPr>
          <p:cNvPr id="4" name="TextBox 3"/>
          <p:cNvSpPr txBox="1"/>
          <p:nvPr/>
        </p:nvSpPr>
        <p:spPr>
          <a:xfrm>
            <a:off x="1617872" y="5608858"/>
            <a:ext cx="6471487" cy="830997"/>
          </a:xfrm>
          <a:prstGeom prst="rect">
            <a:avLst/>
          </a:prstGeom>
          <a:noFill/>
        </p:spPr>
        <p:txBody>
          <a:bodyPr wrap="square" rtlCol="0">
            <a:spAutoFit/>
          </a:bodyPr>
          <a:lstStyle/>
          <a:p>
            <a:r>
              <a:rPr lang="en-US" sz="2400" dirty="0">
                <a:solidFill>
                  <a:srgbClr val="800000"/>
                </a:solidFill>
              </a:rPr>
              <a:t>The 1968 movie “2001 A Space Odyssey” has them similar and looking like our Moon</a:t>
            </a:r>
          </a:p>
        </p:txBody>
      </p:sp>
    </p:spTree>
    <p:extLst>
      <p:ext uri="{BB962C8B-B14F-4D97-AF65-F5344CB8AC3E}">
        <p14:creationId xmlns:p14="http://schemas.microsoft.com/office/powerpoint/2010/main" val="30208972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000090"/>
                </a:solidFill>
              </a:rPr>
              <a:t>All of them together (sibling portrait)</a:t>
            </a:r>
          </a:p>
        </p:txBody>
      </p:sp>
      <p:pic>
        <p:nvPicPr>
          <p:cNvPr id="3" name="Picture 2" descr="Galilean_satellit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083" y="1768830"/>
            <a:ext cx="8720458" cy="2961225"/>
          </a:xfrm>
          <a:prstGeom prst="rect">
            <a:avLst/>
          </a:prstGeom>
        </p:spPr>
      </p:pic>
      <p:sp>
        <p:nvSpPr>
          <p:cNvPr id="4" name="TextBox 3"/>
          <p:cNvSpPr txBox="1"/>
          <p:nvPr/>
        </p:nvSpPr>
        <p:spPr>
          <a:xfrm>
            <a:off x="1784195" y="5215784"/>
            <a:ext cx="6199322" cy="461665"/>
          </a:xfrm>
          <a:prstGeom prst="rect">
            <a:avLst/>
          </a:prstGeom>
          <a:noFill/>
        </p:spPr>
        <p:txBody>
          <a:bodyPr wrap="square" rtlCol="0">
            <a:spAutoFit/>
          </a:bodyPr>
          <a:lstStyle/>
          <a:p>
            <a:r>
              <a:rPr lang="en-US" sz="2400" dirty="0">
                <a:solidFill>
                  <a:srgbClr val="800000"/>
                </a:solidFill>
              </a:rPr>
              <a:t>Images scaled to give correct relative sizes</a:t>
            </a:r>
          </a:p>
        </p:txBody>
      </p:sp>
    </p:spTree>
    <p:extLst>
      <p:ext uri="{BB962C8B-B14F-4D97-AF65-F5344CB8AC3E}">
        <p14:creationId xmlns:p14="http://schemas.microsoft.com/office/powerpoint/2010/main" val="40234889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685800" y="381000"/>
            <a:ext cx="7772400" cy="685800"/>
          </a:xfrm>
        </p:spPr>
        <p:txBody>
          <a:bodyPr/>
          <a:lstStyle/>
          <a:p>
            <a:r>
              <a:rPr lang="en-US" sz="3300" dirty="0">
                <a:solidFill>
                  <a:srgbClr val="000090"/>
                </a:solidFill>
              </a:rPr>
              <a:t>Exploring Europa</a:t>
            </a:r>
          </a:p>
        </p:txBody>
      </p:sp>
      <p:pic>
        <p:nvPicPr>
          <p:cNvPr id="2052" name="Picture 4" descr="europa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00200"/>
            <a:ext cx="8377238" cy="3170238"/>
          </a:xfrm>
          <a:prstGeom prst="rect">
            <a:avLst/>
          </a:prstGeom>
          <a:noFill/>
          <a:extLst>
            <a:ext uri="{909E8E84-426E-40dd-AFC4-6F175D3DCCD1}">
              <a14:hiddenFill xmlns="" xmlns:a14="http://schemas.microsoft.com/office/drawing/2010/main">
                <a:solidFill>
                  <a:srgbClr val="FFFFFF"/>
                </a:solidFill>
              </a14:hiddenFill>
            </a:ext>
          </a:extLst>
        </p:spPr>
      </p:pic>
      <p:sp>
        <p:nvSpPr>
          <p:cNvPr id="2053" name="Text Box 5"/>
          <p:cNvSpPr txBox="1">
            <a:spLocks noChangeArrowheads="1"/>
          </p:cNvSpPr>
          <p:nvPr/>
        </p:nvSpPr>
        <p:spPr bwMode="auto">
          <a:xfrm>
            <a:off x="2023514" y="5257122"/>
            <a:ext cx="49611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en-US" sz="2400" dirty="0">
                <a:solidFill>
                  <a:srgbClr val="800000"/>
                </a:solidFill>
              </a:rPr>
              <a:t>What is under its ice-covered plains?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533400" y="1981200"/>
            <a:ext cx="7772400" cy="1143000"/>
          </a:xfrm>
        </p:spPr>
        <p:txBody>
          <a:bodyPr>
            <a:normAutofit fontScale="90000"/>
          </a:bodyPr>
          <a:lstStyle/>
          <a:p>
            <a:r>
              <a:rPr lang="en-US" sz="3200" dirty="0">
                <a:solidFill>
                  <a:srgbClr val="000080"/>
                </a:solidFill>
              </a:rPr>
              <a:t>Europa is slightly smaller and less massive than our Moon.  It is of interest because the entire moon is encased in ice.  There are cracks and other features that hint at liquid water at some point below the surface,</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09600" y="381000"/>
            <a:ext cx="7772400" cy="762000"/>
          </a:xfrm>
        </p:spPr>
        <p:txBody>
          <a:bodyPr/>
          <a:lstStyle/>
          <a:p>
            <a:r>
              <a:rPr lang="en-US" sz="3500">
                <a:solidFill>
                  <a:srgbClr val="000080"/>
                </a:solidFill>
              </a:rPr>
              <a:t>Views of the cracks from Galileo</a:t>
            </a:r>
            <a:endParaRPr lang="en-US" sz="3500">
              <a:solidFill>
                <a:srgbClr val="FEFF0C"/>
              </a:solidFill>
            </a:endParaRPr>
          </a:p>
        </p:txBody>
      </p:sp>
      <p:pic>
        <p:nvPicPr>
          <p:cNvPr id="9219" name="Picture 3" descr="Europa_Surface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219200"/>
            <a:ext cx="5532438" cy="5183188"/>
          </a:xfrm>
          <a:prstGeom prst="rect">
            <a:avLst/>
          </a:prstGeom>
          <a:noFill/>
          <a:extLst>
            <a:ext uri="{909E8E84-426E-40dd-AFC4-6F175D3DCCD1}">
              <a14:hiddenFill xmlns="" xmlns:a14="http://schemas.microsoft.com/office/drawing/2010/main">
                <a:solidFill>
                  <a:srgbClr val="FFFFFF"/>
                </a:solidFill>
              </a14:hiddenFill>
            </a:ext>
          </a:extLst>
        </p:spPr>
      </p:pic>
      <p:sp>
        <p:nvSpPr>
          <p:cNvPr id="9220" name="Text Box 4"/>
          <p:cNvSpPr txBox="1">
            <a:spLocks noChangeArrowheads="1"/>
          </p:cNvSpPr>
          <p:nvPr/>
        </p:nvSpPr>
        <p:spPr bwMode="auto">
          <a:xfrm>
            <a:off x="7391400" y="2057400"/>
            <a:ext cx="1524000" cy="156966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pPr>
            <a:r>
              <a:rPr lang="en-US" sz="2400" dirty="0"/>
              <a:t>Picture about 100 miles on  a side</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09600" y="457200"/>
            <a:ext cx="7772400" cy="1143000"/>
          </a:xfrm>
        </p:spPr>
        <p:txBody>
          <a:bodyPr/>
          <a:lstStyle/>
          <a:p>
            <a:r>
              <a:rPr lang="en-US" sz="3300">
                <a:solidFill>
                  <a:srgbClr val="000080"/>
                </a:solidFill>
              </a:rPr>
              <a:t>A related phenomenon.  The ice rafts of Europa</a:t>
            </a:r>
          </a:p>
        </p:txBody>
      </p:sp>
      <p:pic>
        <p:nvPicPr>
          <p:cNvPr id="23555" name="Picture 3" descr="p485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752600"/>
            <a:ext cx="5881688" cy="4678363"/>
          </a:xfrm>
          <a:prstGeom prst="rect">
            <a:avLst/>
          </a:prstGeom>
          <a:noFill/>
          <a:extLst>
            <a:ext uri="{909E8E84-426E-40dd-AFC4-6F175D3DCCD1}">
              <a14:hiddenFill xmlns="" xmlns:a14="http://schemas.microsoft.com/office/drawing/2010/main">
                <a:solidFill>
                  <a:srgbClr val="FFFFFF"/>
                </a:solidFill>
              </a14:hiddenFill>
            </a:ext>
          </a:extLst>
        </p:spPr>
      </p:pic>
      <p:sp>
        <p:nvSpPr>
          <p:cNvPr id="23556" name="Line 4"/>
          <p:cNvSpPr>
            <a:spLocks noChangeShapeType="1"/>
          </p:cNvSpPr>
          <p:nvPr/>
        </p:nvSpPr>
        <p:spPr bwMode="auto">
          <a:xfrm>
            <a:off x="6705600" y="1143000"/>
            <a:ext cx="0" cy="2438400"/>
          </a:xfrm>
          <a:prstGeom prst="line">
            <a:avLst/>
          </a:prstGeom>
          <a:noFill/>
          <a:ln w="1905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23557" name="Text Box 5"/>
          <p:cNvSpPr txBox="1">
            <a:spLocks noChangeArrowheads="1"/>
          </p:cNvSpPr>
          <p:nvPr/>
        </p:nvSpPr>
        <p:spPr bwMode="auto">
          <a:xfrm>
            <a:off x="457200" y="1981200"/>
            <a:ext cx="2133600" cy="230832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pPr>
            <a:r>
              <a:rPr lang="en-US" sz="2400" dirty="0"/>
              <a:t>Similar features seen in arctic ocean and are due to flows of ocean underneath</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10E60-F787-1042-ABD8-D801FE4AF5DC}"/>
              </a:ext>
            </a:extLst>
          </p:cNvPr>
          <p:cNvSpPr>
            <a:spLocks noGrp="1"/>
          </p:cNvSpPr>
          <p:nvPr>
            <p:ph type="title"/>
          </p:nvPr>
        </p:nvSpPr>
        <p:spPr/>
        <p:txBody>
          <a:bodyPr>
            <a:normAutofit fontScale="90000"/>
          </a:bodyPr>
          <a:lstStyle/>
          <a:p>
            <a:r>
              <a:rPr lang="en-US" sz="3200" dirty="0">
                <a:solidFill>
                  <a:srgbClr val="002060"/>
                </a:solidFill>
                <a:latin typeface="Arial" panose="020B0604020202020204" pitchFamily="34" charset="0"/>
                <a:cs typeface="Arial" panose="020B0604020202020204" pitchFamily="34" charset="0"/>
              </a:rPr>
              <a:t>Let’s get back to basics: if we are going to understand exoplanets, we need to start with our own solar system</a:t>
            </a:r>
          </a:p>
        </p:txBody>
      </p:sp>
      <p:pic>
        <p:nvPicPr>
          <p:cNvPr id="4" name="Picture 3">
            <a:extLst>
              <a:ext uri="{FF2B5EF4-FFF2-40B4-BE49-F238E27FC236}">
                <a16:creationId xmlns:a16="http://schemas.microsoft.com/office/drawing/2014/main" id="{754EF6B2-AC45-8F42-89BF-1295A2AD5429}"/>
              </a:ext>
            </a:extLst>
          </p:cNvPr>
          <p:cNvPicPr>
            <a:picLocks noChangeAspect="1"/>
          </p:cNvPicPr>
          <p:nvPr/>
        </p:nvPicPr>
        <p:blipFill>
          <a:blip r:embed="rId2"/>
          <a:stretch>
            <a:fillRect/>
          </a:stretch>
        </p:blipFill>
        <p:spPr>
          <a:xfrm>
            <a:off x="634999" y="1900238"/>
            <a:ext cx="8051801" cy="4529138"/>
          </a:xfrm>
          <a:prstGeom prst="rect">
            <a:avLst/>
          </a:prstGeom>
        </p:spPr>
      </p:pic>
      <p:sp>
        <p:nvSpPr>
          <p:cNvPr id="3" name="TextBox 2">
            <a:extLst>
              <a:ext uri="{FF2B5EF4-FFF2-40B4-BE49-F238E27FC236}">
                <a16:creationId xmlns:a16="http://schemas.microsoft.com/office/drawing/2014/main" id="{DDC46F30-6EE2-974B-8AD5-192AF64C0257}"/>
              </a:ext>
            </a:extLst>
          </p:cNvPr>
          <p:cNvSpPr txBox="1"/>
          <p:nvPr/>
        </p:nvSpPr>
        <p:spPr>
          <a:xfrm>
            <a:off x="6600825" y="2643188"/>
            <a:ext cx="2085975" cy="1323439"/>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Technical term: </a:t>
            </a:r>
          </a:p>
          <a:p>
            <a:r>
              <a:rPr lang="en-US" sz="2000" dirty="0">
                <a:solidFill>
                  <a:schemeClr val="bg1"/>
                </a:solidFill>
                <a:latin typeface="Arial" panose="020B0604020202020204" pitchFamily="34" charset="0"/>
                <a:cs typeface="Arial" panose="020B0604020202020204" pitchFamily="34" charset="0"/>
              </a:rPr>
              <a:t>Astronomical unit: 93 million miles</a:t>
            </a:r>
          </a:p>
        </p:txBody>
      </p:sp>
    </p:spTree>
    <p:extLst>
      <p:ext uri="{BB962C8B-B14F-4D97-AF65-F5344CB8AC3E}">
        <p14:creationId xmlns:p14="http://schemas.microsoft.com/office/powerpoint/2010/main" val="35593001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81000" y="762000"/>
            <a:ext cx="3581400" cy="990600"/>
          </a:xfrm>
        </p:spPr>
        <p:txBody>
          <a:bodyPr>
            <a:normAutofit fontScale="90000"/>
          </a:bodyPr>
          <a:lstStyle/>
          <a:p>
            <a:r>
              <a:rPr lang="en-US" sz="3200">
                <a:solidFill>
                  <a:srgbClr val="000080"/>
                </a:solidFill>
              </a:rPr>
              <a:t>Evidence for flows from beneath the surface of Europa</a:t>
            </a:r>
          </a:p>
        </p:txBody>
      </p:sp>
      <p:pic>
        <p:nvPicPr>
          <p:cNvPr id="24579" name="Picture 3" descr="europacolor_gal_b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9725" y="304800"/>
            <a:ext cx="4721225" cy="61722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1676400"/>
            <a:ext cx="7772400" cy="1143000"/>
          </a:xfrm>
        </p:spPr>
        <p:txBody>
          <a:bodyPr>
            <a:normAutofit fontScale="90000"/>
          </a:bodyPr>
          <a:lstStyle/>
          <a:p>
            <a:r>
              <a:rPr lang="en-US" sz="3500" dirty="0">
                <a:solidFill>
                  <a:srgbClr val="000080"/>
                </a:solidFill>
              </a:rPr>
              <a:t>There is evidence (circumstantial) for liquid water under the surface, but how far down is it?  What is below the water?</a:t>
            </a:r>
          </a:p>
        </p:txBody>
      </p:sp>
      <p:sp>
        <p:nvSpPr>
          <p:cNvPr id="2" name="TextBox 1">
            <a:extLst>
              <a:ext uri="{FF2B5EF4-FFF2-40B4-BE49-F238E27FC236}">
                <a16:creationId xmlns:a16="http://schemas.microsoft.com/office/drawing/2014/main" id="{E2A1BDC1-CE68-524C-9963-3E21E5704BB2}"/>
              </a:ext>
            </a:extLst>
          </p:cNvPr>
          <p:cNvSpPr txBox="1"/>
          <p:nvPr/>
        </p:nvSpPr>
        <p:spPr>
          <a:xfrm>
            <a:off x="1314450" y="3657600"/>
            <a:ext cx="7029450" cy="954107"/>
          </a:xfrm>
          <a:prstGeom prst="rect">
            <a:avLst/>
          </a:prstGeom>
          <a:noFill/>
        </p:spPr>
        <p:txBody>
          <a:bodyPr wrap="square" rtlCol="0">
            <a:spAutoFit/>
          </a:bodyPr>
          <a:lstStyle/>
          <a:p>
            <a:r>
              <a:rPr lang="en-US" sz="2800" dirty="0">
                <a:solidFill>
                  <a:srgbClr val="C00000"/>
                </a:solidFill>
                <a:latin typeface="Arial" panose="020B0604020202020204" pitchFamily="34" charset="0"/>
                <a:cs typeface="Arial" panose="020B0604020202020204" pitchFamily="34" charset="0"/>
              </a:rPr>
              <a:t>Spacecraft missions to Europa over the next few decades might tell us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533400" y="381000"/>
            <a:ext cx="8001000" cy="762000"/>
          </a:xfrm>
        </p:spPr>
        <p:txBody>
          <a:bodyPr/>
          <a:lstStyle/>
          <a:p>
            <a:r>
              <a:rPr lang="en-US" sz="3200" dirty="0">
                <a:solidFill>
                  <a:srgbClr val="000090"/>
                </a:solidFill>
              </a:rPr>
              <a:t>Speculations on interior structure of Europa</a:t>
            </a:r>
          </a:p>
        </p:txBody>
      </p:sp>
      <p:pic>
        <p:nvPicPr>
          <p:cNvPr id="11267" name="Picture 3" descr="Europa_Stru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371600"/>
            <a:ext cx="6705600" cy="5030788"/>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sz="3400">
                <a:solidFill>
                  <a:srgbClr val="000080"/>
                </a:solidFill>
              </a:rPr>
              <a:t>A summary of what we know about Europa</a:t>
            </a:r>
          </a:p>
        </p:txBody>
      </p:sp>
      <p:sp>
        <p:nvSpPr>
          <p:cNvPr id="27651" name="Rectangle 3"/>
          <p:cNvSpPr>
            <a:spLocks noGrp="1" noChangeArrowheads="1"/>
          </p:cNvSpPr>
          <p:nvPr>
            <p:ph type="body" idx="1"/>
          </p:nvPr>
        </p:nvSpPr>
        <p:spPr/>
        <p:txBody>
          <a:bodyPr/>
          <a:lstStyle/>
          <a:p>
            <a:pPr>
              <a:lnSpc>
                <a:spcPct val="90000"/>
              </a:lnSpc>
            </a:pPr>
            <a:r>
              <a:rPr lang="en-US" sz="2800" dirty="0"/>
              <a:t>Slightly smaller in mass and diameter than the Moon</a:t>
            </a:r>
          </a:p>
          <a:p>
            <a:pPr>
              <a:lnSpc>
                <a:spcPct val="90000"/>
              </a:lnSpc>
            </a:pPr>
            <a:r>
              <a:rPr lang="en-US" sz="2800" dirty="0"/>
              <a:t>Surface covered with water ice casing</a:t>
            </a:r>
          </a:p>
          <a:p>
            <a:pPr>
              <a:lnSpc>
                <a:spcPct val="90000"/>
              </a:lnSpc>
            </a:pPr>
            <a:r>
              <a:rPr lang="en-US" sz="2800" dirty="0"/>
              <a:t>Evidence for surface </a:t>
            </a:r>
            <a:r>
              <a:rPr lang="ja-JP" altLang="en-US" sz="2800" dirty="0"/>
              <a:t>“</a:t>
            </a:r>
            <a:r>
              <a:rPr lang="en-US" sz="2800" dirty="0"/>
              <a:t>activity</a:t>
            </a:r>
            <a:r>
              <a:rPr lang="ja-JP" altLang="en-US" sz="2800" dirty="0"/>
              <a:t>”</a:t>
            </a:r>
            <a:r>
              <a:rPr lang="en-US" sz="2800" dirty="0"/>
              <a:t> from cracks and grooves, and ice rafts</a:t>
            </a:r>
          </a:p>
          <a:p>
            <a:pPr>
              <a:lnSpc>
                <a:spcPct val="90000"/>
              </a:lnSpc>
            </a:pPr>
            <a:r>
              <a:rPr lang="en-US" sz="2800" dirty="0"/>
              <a:t>Small numbers of craters implies surface has reformed in last 100 million years</a:t>
            </a:r>
          </a:p>
          <a:p>
            <a:pPr>
              <a:lnSpc>
                <a:spcPct val="90000"/>
              </a:lnSpc>
            </a:pPr>
            <a:r>
              <a:rPr lang="en-US" sz="2800" dirty="0"/>
              <a:t>Estimates that liquid layer, </a:t>
            </a:r>
            <a:r>
              <a:rPr lang="ja-JP" altLang="en-US" sz="2800" dirty="0"/>
              <a:t>“</a:t>
            </a:r>
            <a:r>
              <a:rPr lang="en-US" sz="2800" dirty="0"/>
              <a:t>sealed ocean</a:t>
            </a:r>
            <a:r>
              <a:rPr lang="ja-JP" altLang="en-US" sz="2800" dirty="0"/>
              <a:t>”</a:t>
            </a:r>
            <a:r>
              <a:rPr lang="en-US" sz="2800" dirty="0"/>
              <a:t> is between 10 - 50 kilometers below the surface, with possible rocky sea floor</a:t>
            </a:r>
          </a:p>
        </p:txBody>
      </p:sp>
    </p:spTree>
    <p:extLst>
      <p:ext uri="{BB962C8B-B14F-4D97-AF65-F5344CB8AC3E}">
        <p14:creationId xmlns:p14="http://schemas.microsoft.com/office/powerpoint/2010/main" val="39965459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sz="3300">
                <a:solidFill>
                  <a:srgbClr val="000080"/>
                </a:solidFill>
              </a:rPr>
              <a:t>A future Europa Lander could tell us much about the possible subsurface ocean of Europa</a:t>
            </a:r>
          </a:p>
        </p:txBody>
      </p:sp>
      <p:pic>
        <p:nvPicPr>
          <p:cNvPr id="13315" name="Picture 3" descr="europalander5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057400"/>
            <a:ext cx="5538788" cy="4430713"/>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915987"/>
          </a:xfrm>
        </p:spPr>
        <p:txBody>
          <a:bodyPr>
            <a:normAutofit/>
          </a:bodyPr>
          <a:lstStyle/>
          <a:p>
            <a:r>
              <a:rPr lang="en-US" sz="3200" dirty="0">
                <a:solidFill>
                  <a:srgbClr val="000090"/>
                </a:solidFill>
              </a:rPr>
              <a:t>Further out…to the edge of the Solar System</a:t>
            </a:r>
          </a:p>
        </p:txBody>
      </p:sp>
      <p:pic>
        <p:nvPicPr>
          <p:cNvPr id="5" name="Picture 4" descr="outerss_2_11111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20800"/>
            <a:ext cx="9144000" cy="5143500"/>
          </a:xfrm>
          <a:prstGeom prst="rect">
            <a:avLst/>
          </a:prstGeom>
        </p:spPr>
      </p:pic>
    </p:spTree>
    <p:extLst>
      <p:ext uri="{BB962C8B-B14F-4D97-AF65-F5344CB8AC3E}">
        <p14:creationId xmlns:p14="http://schemas.microsoft.com/office/powerpoint/2010/main" val="19161605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000090"/>
                </a:solidFill>
              </a:rPr>
              <a:t>Uranus and Neptune… where are they?  Let’s look at a </a:t>
            </a:r>
            <a:r>
              <a:rPr lang="en-US" sz="3200" b="1" dirty="0">
                <a:solidFill>
                  <a:srgbClr val="000090"/>
                </a:solidFill>
              </a:rPr>
              <a:t>Table!</a:t>
            </a:r>
            <a:endParaRPr lang="en-US" sz="3200" dirty="0">
              <a:solidFill>
                <a:srgbClr val="00009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4291619101"/>
              </p:ext>
            </p:extLst>
          </p:nvPr>
        </p:nvGraphicFramePr>
        <p:xfrm>
          <a:off x="1238250" y="1746250"/>
          <a:ext cx="6842125" cy="2286000"/>
        </p:xfrm>
        <a:graphic>
          <a:graphicData uri="http://schemas.openxmlformats.org/drawingml/2006/table">
            <a:tbl>
              <a:tblPr firstRow="1" bandRow="1">
                <a:tableStyleId>{5C22544A-7EE6-4342-B048-85BDC9FD1C3A}</a:tableStyleId>
              </a:tblPr>
              <a:tblGrid>
                <a:gridCol w="1368425">
                  <a:extLst>
                    <a:ext uri="{9D8B030D-6E8A-4147-A177-3AD203B41FA5}">
                      <a16:colId xmlns:a16="http://schemas.microsoft.com/office/drawing/2014/main" val="20000"/>
                    </a:ext>
                  </a:extLst>
                </a:gridCol>
                <a:gridCol w="1368425">
                  <a:extLst>
                    <a:ext uri="{9D8B030D-6E8A-4147-A177-3AD203B41FA5}">
                      <a16:colId xmlns:a16="http://schemas.microsoft.com/office/drawing/2014/main" val="20001"/>
                    </a:ext>
                  </a:extLst>
                </a:gridCol>
                <a:gridCol w="1368425">
                  <a:extLst>
                    <a:ext uri="{9D8B030D-6E8A-4147-A177-3AD203B41FA5}">
                      <a16:colId xmlns:a16="http://schemas.microsoft.com/office/drawing/2014/main" val="20002"/>
                    </a:ext>
                  </a:extLst>
                </a:gridCol>
                <a:gridCol w="1368425">
                  <a:extLst>
                    <a:ext uri="{9D8B030D-6E8A-4147-A177-3AD203B41FA5}">
                      <a16:colId xmlns:a16="http://schemas.microsoft.com/office/drawing/2014/main" val="20003"/>
                    </a:ext>
                  </a:extLst>
                </a:gridCol>
                <a:gridCol w="1368425">
                  <a:extLst>
                    <a:ext uri="{9D8B030D-6E8A-4147-A177-3AD203B41FA5}">
                      <a16:colId xmlns:a16="http://schemas.microsoft.com/office/drawing/2014/main" val="20004"/>
                    </a:ext>
                  </a:extLst>
                </a:gridCol>
              </a:tblGrid>
              <a:tr h="762000">
                <a:tc>
                  <a:txBody>
                    <a:bodyPr/>
                    <a:lstStyle/>
                    <a:p>
                      <a:r>
                        <a:rPr lang="en-US" dirty="0"/>
                        <a:t>Planet</a:t>
                      </a:r>
                    </a:p>
                  </a:txBody>
                  <a:tcPr/>
                </a:tc>
                <a:tc>
                  <a:txBody>
                    <a:bodyPr/>
                    <a:lstStyle/>
                    <a:p>
                      <a:r>
                        <a:rPr lang="en-US" dirty="0"/>
                        <a:t>a</a:t>
                      </a:r>
                      <a:r>
                        <a:rPr lang="en-US" baseline="0" dirty="0"/>
                        <a:t> (AU)</a:t>
                      </a:r>
                      <a:endParaRPr lang="en-US" dirty="0"/>
                    </a:p>
                  </a:txBody>
                  <a:tcPr/>
                </a:tc>
                <a:tc>
                  <a:txBody>
                    <a:bodyPr/>
                    <a:lstStyle/>
                    <a:p>
                      <a:r>
                        <a:rPr lang="en-US" dirty="0"/>
                        <a:t>P(</a:t>
                      </a:r>
                      <a:r>
                        <a:rPr lang="en-US" dirty="0" err="1"/>
                        <a:t>yr</a:t>
                      </a:r>
                      <a:r>
                        <a:rPr lang="en-US" dirty="0"/>
                        <a:t>)</a:t>
                      </a:r>
                    </a:p>
                  </a:txBody>
                  <a:tcPr/>
                </a:tc>
                <a:tc>
                  <a:txBody>
                    <a:bodyPr/>
                    <a:lstStyle/>
                    <a:p>
                      <a:r>
                        <a:rPr lang="en-US" dirty="0" err="1"/>
                        <a:t>ecc</a:t>
                      </a:r>
                      <a:endParaRPr lang="en-US" dirty="0"/>
                    </a:p>
                  </a:txBody>
                  <a:tcPr/>
                </a:tc>
                <a:tc>
                  <a:txBody>
                    <a:bodyPr/>
                    <a:lstStyle/>
                    <a:p>
                      <a:r>
                        <a:rPr lang="en-US" dirty="0" err="1"/>
                        <a:t>Incl</a:t>
                      </a:r>
                      <a:r>
                        <a:rPr lang="en-US" dirty="0"/>
                        <a:t> (degrees)</a:t>
                      </a:r>
                    </a:p>
                  </a:txBody>
                  <a:tcPr/>
                </a:tc>
                <a:extLst>
                  <a:ext uri="{0D108BD9-81ED-4DB2-BD59-A6C34878D82A}">
                    <a16:rowId xmlns:a16="http://schemas.microsoft.com/office/drawing/2014/main" val="10000"/>
                  </a:ext>
                </a:extLst>
              </a:tr>
              <a:tr h="762000">
                <a:tc>
                  <a:txBody>
                    <a:bodyPr/>
                    <a:lstStyle/>
                    <a:p>
                      <a:r>
                        <a:rPr lang="en-US" dirty="0"/>
                        <a:t>Uranus</a:t>
                      </a:r>
                    </a:p>
                  </a:txBody>
                  <a:tcPr/>
                </a:tc>
                <a:tc>
                  <a:txBody>
                    <a:bodyPr/>
                    <a:lstStyle/>
                    <a:p>
                      <a:r>
                        <a:rPr lang="en-US" dirty="0"/>
                        <a:t>19.20</a:t>
                      </a:r>
                    </a:p>
                  </a:txBody>
                  <a:tcPr/>
                </a:tc>
                <a:tc>
                  <a:txBody>
                    <a:bodyPr/>
                    <a:lstStyle/>
                    <a:p>
                      <a:r>
                        <a:rPr lang="en-US" dirty="0"/>
                        <a:t>83.7</a:t>
                      </a:r>
                    </a:p>
                  </a:txBody>
                  <a:tcPr/>
                </a:tc>
                <a:tc>
                  <a:txBody>
                    <a:bodyPr/>
                    <a:lstStyle/>
                    <a:p>
                      <a:r>
                        <a:rPr lang="en-US" dirty="0"/>
                        <a:t>0.046</a:t>
                      </a:r>
                    </a:p>
                  </a:txBody>
                  <a:tcPr/>
                </a:tc>
                <a:tc>
                  <a:txBody>
                    <a:bodyPr/>
                    <a:lstStyle/>
                    <a:p>
                      <a:r>
                        <a:rPr lang="en-US" dirty="0"/>
                        <a:t>0.8</a:t>
                      </a:r>
                    </a:p>
                  </a:txBody>
                  <a:tcPr/>
                </a:tc>
                <a:extLst>
                  <a:ext uri="{0D108BD9-81ED-4DB2-BD59-A6C34878D82A}">
                    <a16:rowId xmlns:a16="http://schemas.microsoft.com/office/drawing/2014/main" val="10001"/>
                  </a:ext>
                </a:extLst>
              </a:tr>
              <a:tr h="762000">
                <a:tc>
                  <a:txBody>
                    <a:bodyPr/>
                    <a:lstStyle/>
                    <a:p>
                      <a:r>
                        <a:rPr lang="en-US" dirty="0"/>
                        <a:t>Neptune</a:t>
                      </a:r>
                    </a:p>
                  </a:txBody>
                  <a:tcPr/>
                </a:tc>
                <a:tc>
                  <a:txBody>
                    <a:bodyPr/>
                    <a:lstStyle/>
                    <a:p>
                      <a:r>
                        <a:rPr lang="en-US" dirty="0"/>
                        <a:t>30.5</a:t>
                      </a:r>
                    </a:p>
                  </a:txBody>
                  <a:tcPr/>
                </a:tc>
                <a:tc>
                  <a:txBody>
                    <a:bodyPr/>
                    <a:lstStyle/>
                    <a:p>
                      <a:r>
                        <a:rPr lang="en-US" dirty="0"/>
                        <a:t>163.7</a:t>
                      </a:r>
                    </a:p>
                  </a:txBody>
                  <a:tcPr/>
                </a:tc>
                <a:tc>
                  <a:txBody>
                    <a:bodyPr/>
                    <a:lstStyle/>
                    <a:p>
                      <a:r>
                        <a:rPr lang="en-US" dirty="0"/>
                        <a:t>0.011</a:t>
                      </a:r>
                    </a:p>
                  </a:txBody>
                  <a:tcPr/>
                </a:tc>
                <a:tc>
                  <a:txBody>
                    <a:bodyPr/>
                    <a:lstStyle/>
                    <a:p>
                      <a:r>
                        <a:rPr lang="en-US" dirty="0"/>
                        <a:t>1.8</a:t>
                      </a:r>
                    </a:p>
                  </a:txBody>
                  <a:tcPr/>
                </a:tc>
                <a:extLst>
                  <a:ext uri="{0D108BD9-81ED-4DB2-BD59-A6C34878D82A}">
                    <a16:rowId xmlns:a16="http://schemas.microsoft.com/office/drawing/2014/main" val="10002"/>
                  </a:ext>
                </a:extLst>
              </a:tr>
            </a:tbl>
          </a:graphicData>
        </a:graphic>
      </p:graphicFrame>
      <p:sp>
        <p:nvSpPr>
          <p:cNvPr id="4" name="TextBox 3"/>
          <p:cNvSpPr txBox="1"/>
          <p:nvPr/>
        </p:nvSpPr>
        <p:spPr>
          <a:xfrm>
            <a:off x="2556608" y="5885574"/>
            <a:ext cx="3793678" cy="523220"/>
          </a:xfrm>
          <a:prstGeom prst="rect">
            <a:avLst/>
          </a:prstGeom>
          <a:noFill/>
        </p:spPr>
        <p:txBody>
          <a:bodyPr wrap="square" rtlCol="0">
            <a:spAutoFit/>
          </a:bodyPr>
          <a:lstStyle/>
          <a:p>
            <a:r>
              <a:rPr lang="en-US" sz="2800" dirty="0">
                <a:solidFill>
                  <a:srgbClr val="660066"/>
                </a:solidFill>
              </a:rPr>
              <a:t>What do they look like?</a:t>
            </a:r>
          </a:p>
        </p:txBody>
      </p:sp>
      <p:sp>
        <p:nvSpPr>
          <p:cNvPr id="5" name="TextBox 4"/>
          <p:cNvSpPr txBox="1"/>
          <p:nvPr/>
        </p:nvSpPr>
        <p:spPr>
          <a:xfrm>
            <a:off x="1804572" y="4228020"/>
            <a:ext cx="5497261" cy="954107"/>
          </a:xfrm>
          <a:prstGeom prst="rect">
            <a:avLst/>
          </a:prstGeom>
          <a:noFill/>
        </p:spPr>
        <p:txBody>
          <a:bodyPr wrap="square" rtlCol="0">
            <a:spAutoFit/>
          </a:bodyPr>
          <a:lstStyle/>
          <a:p>
            <a:r>
              <a:rPr lang="en-US" sz="2800" dirty="0">
                <a:solidFill>
                  <a:srgbClr val="660066"/>
                </a:solidFill>
              </a:rPr>
              <a:t>Current locations: Uranus: Pisces; Neptune: Aquarius.  </a:t>
            </a:r>
          </a:p>
        </p:txBody>
      </p:sp>
    </p:spTree>
    <p:extLst>
      <p:ext uri="{BB962C8B-B14F-4D97-AF65-F5344CB8AC3E}">
        <p14:creationId xmlns:p14="http://schemas.microsoft.com/office/powerpoint/2010/main" val="18270194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3526"/>
            <a:ext cx="8229600" cy="1143000"/>
          </a:xfrm>
        </p:spPr>
        <p:txBody>
          <a:bodyPr>
            <a:normAutofit/>
          </a:bodyPr>
          <a:lstStyle/>
          <a:p>
            <a:r>
              <a:rPr lang="en-US" sz="3200" dirty="0">
                <a:solidFill>
                  <a:srgbClr val="000090"/>
                </a:solidFill>
              </a:rPr>
              <a:t>Our best views (and scientific information) come from visits (flybys) of the Voyager 2 spacecraft</a:t>
            </a:r>
          </a:p>
        </p:txBody>
      </p:sp>
      <p:pic>
        <p:nvPicPr>
          <p:cNvPr id="3" name="Picture 2" descr="Voyager_spacecraf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51" y="1632202"/>
            <a:ext cx="4438650" cy="3669206"/>
          </a:xfrm>
          <a:prstGeom prst="rect">
            <a:avLst/>
          </a:prstGeom>
        </p:spPr>
      </p:pic>
      <p:pic>
        <p:nvPicPr>
          <p:cNvPr id="4" name="Picture 3" descr="Screen Shot 2016-11-11 at 10.03.3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8374" y="1645424"/>
            <a:ext cx="4175125" cy="3404830"/>
          </a:xfrm>
          <a:prstGeom prst="rect">
            <a:avLst/>
          </a:prstGeom>
        </p:spPr>
      </p:pic>
    </p:spTree>
    <p:extLst>
      <p:ext uri="{BB962C8B-B14F-4D97-AF65-F5344CB8AC3E}">
        <p14:creationId xmlns:p14="http://schemas.microsoft.com/office/powerpoint/2010/main" val="14201253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8468"/>
            <a:ext cx="8229600" cy="761478"/>
          </a:xfrm>
        </p:spPr>
        <p:txBody>
          <a:bodyPr>
            <a:normAutofit/>
          </a:bodyPr>
          <a:lstStyle/>
          <a:p>
            <a:r>
              <a:rPr lang="en-US" sz="3200" dirty="0">
                <a:solidFill>
                  <a:srgbClr val="000090"/>
                </a:solidFill>
              </a:rPr>
              <a:t>Uranus as seen by Voyager 2</a:t>
            </a:r>
          </a:p>
        </p:txBody>
      </p:sp>
      <p:pic>
        <p:nvPicPr>
          <p:cNvPr id="3" name="Picture 2" descr="uranu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100" y="1009946"/>
            <a:ext cx="5254752" cy="5486400"/>
          </a:xfrm>
          <a:prstGeom prst="rect">
            <a:avLst/>
          </a:prstGeom>
        </p:spPr>
      </p:pic>
    </p:spTree>
    <p:extLst>
      <p:ext uri="{BB962C8B-B14F-4D97-AF65-F5344CB8AC3E}">
        <p14:creationId xmlns:p14="http://schemas.microsoft.com/office/powerpoint/2010/main" val="38241267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993907" y="381000"/>
            <a:ext cx="7772400" cy="688539"/>
          </a:xfrm>
        </p:spPr>
        <p:txBody>
          <a:bodyPr/>
          <a:lstStyle/>
          <a:p>
            <a:r>
              <a:rPr lang="en-US" sz="3300" dirty="0">
                <a:solidFill>
                  <a:srgbClr val="000080"/>
                </a:solidFill>
              </a:rPr>
              <a:t>Neptune as seen by Voyager 2</a:t>
            </a:r>
            <a:endParaRPr lang="en-US" sz="3300" dirty="0">
              <a:solidFill>
                <a:srgbClr val="FFFC10"/>
              </a:solidFill>
            </a:endParaRPr>
          </a:p>
        </p:txBody>
      </p:sp>
      <p:pic>
        <p:nvPicPr>
          <p:cNvPr id="15363" name="Picture 3" descr="neptu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9125" y="1371600"/>
            <a:ext cx="5222875" cy="522287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384307" y="2315323"/>
            <a:ext cx="2355969" cy="954107"/>
          </a:xfrm>
          <a:prstGeom prst="rect">
            <a:avLst/>
          </a:prstGeom>
          <a:noFill/>
        </p:spPr>
        <p:txBody>
          <a:bodyPr wrap="square" rtlCol="0">
            <a:spAutoFit/>
          </a:bodyPr>
          <a:lstStyle/>
          <a:p>
            <a:r>
              <a:rPr lang="en-US" sz="2800" dirty="0">
                <a:solidFill>
                  <a:srgbClr val="800000"/>
                </a:solidFill>
              </a:rPr>
              <a:t>They look like “blue </a:t>
            </a:r>
            <a:r>
              <a:rPr lang="en-US" sz="2800" dirty="0" err="1">
                <a:solidFill>
                  <a:srgbClr val="800000"/>
                </a:solidFill>
              </a:rPr>
              <a:t>Jupiters</a:t>
            </a:r>
            <a:r>
              <a:rPr lang="en-US" sz="2800" dirty="0">
                <a:solidFill>
                  <a:srgbClr val="800000"/>
                </a:solidFill>
              </a:rPr>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10E60-F787-1042-ABD8-D801FE4AF5DC}"/>
              </a:ext>
            </a:extLst>
          </p:cNvPr>
          <p:cNvSpPr>
            <a:spLocks noGrp="1"/>
          </p:cNvSpPr>
          <p:nvPr>
            <p:ph type="title"/>
          </p:nvPr>
        </p:nvSpPr>
        <p:spPr/>
        <p:txBody>
          <a:bodyPr>
            <a:normAutofit/>
          </a:bodyPr>
          <a:lstStyle/>
          <a:p>
            <a:r>
              <a:rPr lang="en-US" sz="3200" i="1" dirty="0">
                <a:solidFill>
                  <a:srgbClr val="002060"/>
                </a:solidFill>
                <a:latin typeface="Arial" panose="020B0604020202020204" pitchFamily="34" charset="0"/>
                <a:cs typeface="Arial" panose="020B0604020202020204" pitchFamily="34" charset="0"/>
              </a:rPr>
              <a:t>“I seem to remember from junior high that there were others…”</a:t>
            </a:r>
          </a:p>
        </p:txBody>
      </p:sp>
      <p:pic>
        <p:nvPicPr>
          <p:cNvPr id="4" name="Picture 3">
            <a:extLst>
              <a:ext uri="{FF2B5EF4-FFF2-40B4-BE49-F238E27FC236}">
                <a16:creationId xmlns:a16="http://schemas.microsoft.com/office/drawing/2014/main" id="{754EF6B2-AC45-8F42-89BF-1295A2AD5429}"/>
              </a:ext>
            </a:extLst>
          </p:cNvPr>
          <p:cNvPicPr>
            <a:picLocks noChangeAspect="1"/>
          </p:cNvPicPr>
          <p:nvPr/>
        </p:nvPicPr>
        <p:blipFill>
          <a:blip r:embed="rId2"/>
          <a:stretch>
            <a:fillRect/>
          </a:stretch>
        </p:blipFill>
        <p:spPr>
          <a:xfrm>
            <a:off x="634999" y="1871662"/>
            <a:ext cx="8051801" cy="4529138"/>
          </a:xfrm>
          <a:prstGeom prst="rect">
            <a:avLst/>
          </a:prstGeom>
        </p:spPr>
      </p:pic>
    </p:spTree>
    <p:extLst>
      <p:ext uri="{BB962C8B-B14F-4D97-AF65-F5344CB8AC3E}">
        <p14:creationId xmlns:p14="http://schemas.microsoft.com/office/powerpoint/2010/main" val="21496846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000090"/>
                </a:solidFill>
              </a:rPr>
              <a:t>How do they match up to Jupiter and Saturn?</a:t>
            </a:r>
          </a:p>
        </p:txBody>
      </p:sp>
      <p:pic>
        <p:nvPicPr>
          <p:cNvPr id="3" name="Picture 2" descr="solarsystem_familypictu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417638"/>
            <a:ext cx="8292383" cy="3283784"/>
          </a:xfrm>
          <a:prstGeom prst="rect">
            <a:avLst/>
          </a:prstGeom>
        </p:spPr>
      </p:pic>
      <p:sp>
        <p:nvSpPr>
          <p:cNvPr id="4" name="TextBox 3"/>
          <p:cNvSpPr txBox="1"/>
          <p:nvPr/>
        </p:nvSpPr>
        <p:spPr>
          <a:xfrm>
            <a:off x="1353429" y="5297560"/>
            <a:ext cx="6900817" cy="954107"/>
          </a:xfrm>
          <a:prstGeom prst="rect">
            <a:avLst/>
          </a:prstGeom>
          <a:noFill/>
        </p:spPr>
        <p:txBody>
          <a:bodyPr wrap="square" rtlCol="0">
            <a:spAutoFit/>
          </a:bodyPr>
          <a:lstStyle/>
          <a:p>
            <a:r>
              <a:rPr lang="en-US" sz="2800" dirty="0"/>
              <a:t>Smaller than Jupiter and Saturn; much bigger than the Earth</a:t>
            </a:r>
          </a:p>
        </p:txBody>
      </p:sp>
    </p:spTree>
    <p:extLst>
      <p:ext uri="{BB962C8B-B14F-4D97-AF65-F5344CB8AC3E}">
        <p14:creationId xmlns:p14="http://schemas.microsoft.com/office/powerpoint/2010/main" val="15010273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507" y="274638"/>
            <a:ext cx="8805643" cy="878459"/>
          </a:xfrm>
        </p:spPr>
        <p:txBody>
          <a:bodyPr>
            <a:normAutofit/>
          </a:bodyPr>
          <a:lstStyle/>
          <a:p>
            <a:r>
              <a:rPr lang="en-US" sz="2800" dirty="0">
                <a:solidFill>
                  <a:srgbClr val="000090"/>
                </a:solidFill>
              </a:rPr>
              <a:t>Uranus (and Neptune) substantially larger than Earth</a:t>
            </a:r>
          </a:p>
        </p:txBody>
      </p:sp>
      <p:pic>
        <p:nvPicPr>
          <p:cNvPr id="3" name="Picture 2" descr="Uranus,_Earth_size_comparis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122" y="1443178"/>
            <a:ext cx="6934235" cy="5085106"/>
          </a:xfrm>
          <a:prstGeom prst="rect">
            <a:avLst/>
          </a:prstGeom>
        </p:spPr>
      </p:pic>
    </p:spTree>
    <p:extLst>
      <p:ext uri="{BB962C8B-B14F-4D97-AF65-F5344CB8AC3E}">
        <p14:creationId xmlns:p14="http://schemas.microsoft.com/office/powerpoint/2010/main" val="4030044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000090"/>
                </a:solidFill>
              </a:rPr>
              <a:t>Uranus and Neptune (just the facts, Ma’am)</a:t>
            </a:r>
          </a:p>
        </p:txBody>
      </p:sp>
      <p:graphicFrame>
        <p:nvGraphicFramePr>
          <p:cNvPr id="3" name="Table 2"/>
          <p:cNvGraphicFramePr>
            <a:graphicFrameLocks noGrp="1"/>
          </p:cNvGraphicFramePr>
          <p:nvPr>
            <p:extLst>
              <p:ext uri="{D42A27DB-BD31-4B8C-83A1-F6EECF244321}">
                <p14:modId xmlns:p14="http://schemas.microsoft.com/office/powerpoint/2010/main" val="3218502243"/>
              </p:ext>
            </p:extLst>
          </p:nvPr>
        </p:nvGraphicFramePr>
        <p:xfrm>
          <a:off x="1373619" y="4693953"/>
          <a:ext cx="6096000" cy="11125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r>
                        <a:rPr lang="en-US" dirty="0"/>
                        <a:t>planet</a:t>
                      </a:r>
                    </a:p>
                  </a:txBody>
                  <a:tcPr/>
                </a:tc>
                <a:tc>
                  <a:txBody>
                    <a:bodyPr/>
                    <a:lstStyle/>
                    <a:p>
                      <a:r>
                        <a:rPr lang="en-US" dirty="0"/>
                        <a:t>D (</a:t>
                      </a:r>
                      <a:r>
                        <a:rPr lang="en-US" dirty="0" err="1"/>
                        <a:t>rel</a:t>
                      </a:r>
                      <a:r>
                        <a:rPr lang="en-US" dirty="0"/>
                        <a:t> to Earth)</a:t>
                      </a:r>
                    </a:p>
                  </a:txBody>
                  <a:tcPr/>
                </a:tc>
                <a:tc>
                  <a:txBody>
                    <a:bodyPr/>
                    <a:lstStyle/>
                    <a:p>
                      <a:r>
                        <a:rPr lang="en-US" dirty="0"/>
                        <a:t>M (</a:t>
                      </a:r>
                      <a:r>
                        <a:rPr lang="en-US" dirty="0" err="1"/>
                        <a:t>rel</a:t>
                      </a:r>
                      <a:r>
                        <a:rPr lang="en-US" dirty="0"/>
                        <a:t> to Earth)</a:t>
                      </a:r>
                    </a:p>
                  </a:txBody>
                  <a:tcPr/>
                </a:tc>
                <a:extLst>
                  <a:ext uri="{0D108BD9-81ED-4DB2-BD59-A6C34878D82A}">
                    <a16:rowId xmlns:a16="http://schemas.microsoft.com/office/drawing/2014/main" val="10000"/>
                  </a:ext>
                </a:extLst>
              </a:tr>
              <a:tr h="370840">
                <a:tc>
                  <a:txBody>
                    <a:bodyPr/>
                    <a:lstStyle/>
                    <a:p>
                      <a:r>
                        <a:rPr lang="en-US" dirty="0"/>
                        <a:t>Uranus</a:t>
                      </a:r>
                    </a:p>
                  </a:txBody>
                  <a:tcPr/>
                </a:tc>
                <a:tc>
                  <a:txBody>
                    <a:bodyPr/>
                    <a:lstStyle/>
                    <a:p>
                      <a:r>
                        <a:rPr lang="en-US" dirty="0"/>
                        <a:t>4.01</a:t>
                      </a:r>
                    </a:p>
                  </a:txBody>
                  <a:tcPr/>
                </a:tc>
                <a:tc>
                  <a:txBody>
                    <a:bodyPr/>
                    <a:lstStyle/>
                    <a:p>
                      <a:r>
                        <a:rPr lang="en-US" dirty="0"/>
                        <a:t>14.5</a:t>
                      </a:r>
                    </a:p>
                  </a:txBody>
                  <a:tcPr/>
                </a:tc>
                <a:extLst>
                  <a:ext uri="{0D108BD9-81ED-4DB2-BD59-A6C34878D82A}">
                    <a16:rowId xmlns:a16="http://schemas.microsoft.com/office/drawing/2014/main" val="10001"/>
                  </a:ext>
                </a:extLst>
              </a:tr>
              <a:tr h="370840">
                <a:tc>
                  <a:txBody>
                    <a:bodyPr/>
                    <a:lstStyle/>
                    <a:p>
                      <a:r>
                        <a:rPr lang="en-US" dirty="0"/>
                        <a:t>Neptune</a:t>
                      </a:r>
                    </a:p>
                  </a:txBody>
                  <a:tcPr/>
                </a:tc>
                <a:tc>
                  <a:txBody>
                    <a:bodyPr/>
                    <a:lstStyle/>
                    <a:p>
                      <a:r>
                        <a:rPr lang="en-US" dirty="0"/>
                        <a:t>3.88</a:t>
                      </a:r>
                    </a:p>
                  </a:txBody>
                  <a:tcPr/>
                </a:tc>
                <a:tc>
                  <a:txBody>
                    <a:bodyPr/>
                    <a:lstStyle/>
                    <a:p>
                      <a:r>
                        <a:rPr lang="en-US" dirty="0"/>
                        <a:t>17.1</a:t>
                      </a:r>
                    </a:p>
                  </a:txBody>
                  <a:tcPr/>
                </a:tc>
                <a:extLst>
                  <a:ext uri="{0D108BD9-81ED-4DB2-BD59-A6C34878D82A}">
                    <a16:rowId xmlns:a16="http://schemas.microsoft.com/office/drawing/2014/main" val="10002"/>
                  </a:ext>
                </a:extLst>
              </a:tr>
            </a:tbl>
          </a:graphicData>
        </a:graphic>
      </p:graphicFrame>
      <p:pic>
        <p:nvPicPr>
          <p:cNvPr id="4" name="Picture 3" descr="uranu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1957" y="1417638"/>
            <a:ext cx="2735420" cy="2856007"/>
          </a:xfrm>
          <a:prstGeom prst="rect">
            <a:avLst/>
          </a:prstGeom>
        </p:spPr>
      </p:pic>
      <p:pic>
        <p:nvPicPr>
          <p:cNvPr id="5" name="Picture 4" descr="neptun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2192" y="1579952"/>
            <a:ext cx="2657427" cy="2657427"/>
          </a:xfrm>
          <a:prstGeom prst="rect">
            <a:avLst/>
          </a:prstGeom>
        </p:spPr>
      </p:pic>
      <p:sp>
        <p:nvSpPr>
          <p:cNvPr id="6" name="TextBox 5">
            <a:extLst>
              <a:ext uri="{FF2B5EF4-FFF2-40B4-BE49-F238E27FC236}">
                <a16:creationId xmlns:a16="http://schemas.microsoft.com/office/drawing/2014/main" id="{642D63C4-61EE-D84C-BB9B-A9189FAA03DA}"/>
              </a:ext>
            </a:extLst>
          </p:cNvPr>
          <p:cNvSpPr txBox="1"/>
          <p:nvPr/>
        </p:nvSpPr>
        <p:spPr>
          <a:xfrm>
            <a:off x="557212" y="6032214"/>
            <a:ext cx="8129588" cy="461665"/>
          </a:xfrm>
          <a:prstGeom prst="rect">
            <a:avLst/>
          </a:prstGeom>
          <a:noFill/>
        </p:spPr>
        <p:txBody>
          <a:bodyPr wrap="square" rtlCol="0">
            <a:spAutoFit/>
          </a:bodyPr>
          <a:lstStyle/>
          <a:p>
            <a:r>
              <a:rPr lang="en-US" sz="2400" dirty="0">
                <a:solidFill>
                  <a:srgbClr val="C00000"/>
                </a:solidFill>
                <a:latin typeface="Arial" panose="020B0604020202020204" pitchFamily="34" charset="0"/>
                <a:cs typeface="Arial" panose="020B0604020202020204" pitchFamily="34" charset="0"/>
              </a:rPr>
              <a:t>Uranus and Neptune are relevant in the exoplanet context</a:t>
            </a:r>
          </a:p>
        </p:txBody>
      </p:sp>
    </p:spTree>
    <p:extLst>
      <p:ext uri="{BB962C8B-B14F-4D97-AF65-F5344CB8AC3E}">
        <p14:creationId xmlns:p14="http://schemas.microsoft.com/office/powerpoint/2010/main" val="26577013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C390E3-140C-2D4D-ABC3-65B4F0736015}"/>
              </a:ext>
            </a:extLst>
          </p:cNvPr>
          <p:cNvSpPr>
            <a:spLocks noGrp="1"/>
          </p:cNvSpPr>
          <p:nvPr>
            <p:ph type="title"/>
          </p:nvPr>
        </p:nvSpPr>
        <p:spPr/>
        <p:txBody>
          <a:bodyPr>
            <a:normAutofit/>
          </a:bodyPr>
          <a:lstStyle/>
          <a:p>
            <a:r>
              <a:rPr lang="en-US" sz="3200" dirty="0">
                <a:solidFill>
                  <a:srgbClr val="002060"/>
                </a:solidFill>
                <a:latin typeface="Arial" panose="020B0604020202020204" pitchFamily="34" charset="0"/>
                <a:cs typeface="Arial" panose="020B0604020202020204" pitchFamily="34" charset="0"/>
              </a:rPr>
              <a:t>How do we summarize all of this?</a:t>
            </a:r>
          </a:p>
        </p:txBody>
      </p:sp>
      <p:sp>
        <p:nvSpPr>
          <p:cNvPr id="4" name="Content Placeholder 3">
            <a:extLst>
              <a:ext uri="{FF2B5EF4-FFF2-40B4-BE49-F238E27FC236}">
                <a16:creationId xmlns:a16="http://schemas.microsoft.com/office/drawing/2014/main" id="{B420E569-4752-EF4B-B16E-54D1D48DE98C}"/>
              </a:ext>
            </a:extLst>
          </p:cNvPr>
          <p:cNvSpPr>
            <a:spLocks noGrp="1"/>
          </p:cNvSpPr>
          <p:nvPr>
            <p:ph idx="1"/>
          </p:nvPr>
        </p:nvSpPr>
        <p:spPr>
          <a:xfrm>
            <a:off x="457200" y="3529014"/>
            <a:ext cx="8229600" cy="2757488"/>
          </a:xfrm>
        </p:spPr>
        <p:txBody>
          <a:bodyPr>
            <a:normAutofit/>
          </a:bodyPr>
          <a:lstStyle/>
          <a:p>
            <a:r>
              <a:rPr lang="en-US" sz="2400" dirty="0">
                <a:solidFill>
                  <a:srgbClr val="C00000"/>
                </a:solidFill>
              </a:rPr>
              <a:t>The small rock planets are in close to the Sun</a:t>
            </a:r>
          </a:p>
          <a:p>
            <a:r>
              <a:rPr lang="en-US" sz="2400" dirty="0">
                <a:solidFill>
                  <a:srgbClr val="C00000"/>
                </a:solidFill>
              </a:rPr>
              <a:t>The big, gaseous planets are way out, far from the Sun</a:t>
            </a:r>
          </a:p>
          <a:p>
            <a:r>
              <a:rPr lang="en-US" sz="2400" dirty="0">
                <a:solidFill>
                  <a:srgbClr val="C00000"/>
                </a:solidFill>
              </a:rPr>
              <a:t>Mars </a:t>
            </a:r>
            <a:r>
              <a:rPr lang="en-US" sz="2400" i="1" dirty="0">
                <a:solidFill>
                  <a:srgbClr val="C00000"/>
                </a:solidFill>
              </a:rPr>
              <a:t>may have </a:t>
            </a:r>
            <a:r>
              <a:rPr lang="en-US" sz="2400" dirty="0">
                <a:solidFill>
                  <a:srgbClr val="C00000"/>
                </a:solidFill>
              </a:rPr>
              <a:t>had habitable conditions on its surface billions of years ago</a:t>
            </a:r>
          </a:p>
          <a:p>
            <a:r>
              <a:rPr lang="en-US" sz="2400" dirty="0">
                <a:solidFill>
                  <a:srgbClr val="C00000"/>
                </a:solidFill>
              </a:rPr>
              <a:t>Moons of the outer planets (Europa, Titan) may be promising locations for life</a:t>
            </a:r>
          </a:p>
        </p:txBody>
      </p:sp>
      <p:pic>
        <p:nvPicPr>
          <p:cNvPr id="6" name="Picture 5">
            <a:extLst>
              <a:ext uri="{FF2B5EF4-FFF2-40B4-BE49-F238E27FC236}">
                <a16:creationId xmlns:a16="http://schemas.microsoft.com/office/drawing/2014/main" id="{AB42BD09-CB10-AD47-BEF4-9CD753AEFCD2}"/>
              </a:ext>
            </a:extLst>
          </p:cNvPr>
          <p:cNvPicPr>
            <a:picLocks noChangeAspect="1"/>
          </p:cNvPicPr>
          <p:nvPr/>
        </p:nvPicPr>
        <p:blipFill>
          <a:blip r:embed="rId2"/>
          <a:stretch>
            <a:fillRect/>
          </a:stretch>
        </p:blipFill>
        <p:spPr>
          <a:xfrm>
            <a:off x="1821033" y="1252539"/>
            <a:ext cx="5317955" cy="2105024"/>
          </a:xfrm>
          <a:prstGeom prst="rect">
            <a:avLst/>
          </a:prstGeom>
        </p:spPr>
      </p:pic>
    </p:spTree>
    <p:extLst>
      <p:ext uri="{BB962C8B-B14F-4D97-AF65-F5344CB8AC3E}">
        <p14:creationId xmlns:p14="http://schemas.microsoft.com/office/powerpoint/2010/main" val="1324773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336DB-0519-1641-B672-08D101DFB3AD}"/>
              </a:ext>
            </a:extLst>
          </p:cNvPr>
          <p:cNvSpPr>
            <a:spLocks noGrp="1"/>
          </p:cNvSpPr>
          <p:nvPr>
            <p:ph type="title"/>
          </p:nvPr>
        </p:nvSpPr>
        <p:spPr/>
        <p:txBody>
          <a:bodyPr>
            <a:normAutofit/>
          </a:bodyPr>
          <a:lstStyle/>
          <a:p>
            <a:r>
              <a:rPr lang="en-US" sz="3200" dirty="0">
                <a:solidFill>
                  <a:srgbClr val="002060"/>
                </a:solidFill>
                <a:latin typeface="Arial" panose="020B0604020202020204" pitchFamily="34" charset="0"/>
                <a:cs typeface="Arial" panose="020B0604020202020204" pitchFamily="34" charset="0"/>
              </a:rPr>
              <a:t>Jupiter, Saturn, Uranus, and Neptune are all further out</a:t>
            </a:r>
          </a:p>
        </p:txBody>
      </p:sp>
      <p:pic>
        <p:nvPicPr>
          <p:cNvPr id="4" name="Picture 3">
            <a:extLst>
              <a:ext uri="{FF2B5EF4-FFF2-40B4-BE49-F238E27FC236}">
                <a16:creationId xmlns:a16="http://schemas.microsoft.com/office/drawing/2014/main" id="{40178448-9330-B845-9292-CB988EF4C8FF}"/>
              </a:ext>
            </a:extLst>
          </p:cNvPr>
          <p:cNvPicPr>
            <a:picLocks noChangeAspect="1"/>
          </p:cNvPicPr>
          <p:nvPr/>
        </p:nvPicPr>
        <p:blipFill>
          <a:blip r:embed="rId2"/>
          <a:stretch>
            <a:fillRect/>
          </a:stretch>
        </p:blipFill>
        <p:spPr>
          <a:xfrm>
            <a:off x="380999" y="1685924"/>
            <a:ext cx="8305801" cy="4672013"/>
          </a:xfrm>
          <a:prstGeom prst="rect">
            <a:avLst/>
          </a:prstGeom>
        </p:spPr>
      </p:pic>
    </p:spTree>
    <p:extLst>
      <p:ext uri="{BB962C8B-B14F-4D97-AF65-F5344CB8AC3E}">
        <p14:creationId xmlns:p14="http://schemas.microsoft.com/office/powerpoint/2010/main" val="14949895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2703</TotalTime>
  <Words>2418</Words>
  <Application>Microsoft Macintosh PowerPoint</Application>
  <PresentationFormat>On-screen Show (4:3)</PresentationFormat>
  <Paragraphs>287</Paragraphs>
  <Slides>83</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83</vt:i4>
      </vt:variant>
    </vt:vector>
  </HeadingPairs>
  <TitlesOfParts>
    <vt:vector size="87" baseType="lpstr">
      <vt:lpstr>ＭＳ Ｐゴシック</vt:lpstr>
      <vt:lpstr>Arial</vt:lpstr>
      <vt:lpstr>Calibri</vt:lpstr>
      <vt:lpstr>Office Theme</vt:lpstr>
      <vt:lpstr>PowerPoint Presentation</vt:lpstr>
      <vt:lpstr>PowerPoint Presentation</vt:lpstr>
      <vt:lpstr>PowerPoint Presentation</vt:lpstr>
      <vt:lpstr>The motivating idea for this class</vt:lpstr>
      <vt:lpstr>A mental goal of the class: an Earthlike planet around another star</vt:lpstr>
      <vt:lpstr>PowerPoint Presentation</vt:lpstr>
      <vt:lpstr>Let’s get back to basics: if we are going to understand exoplanets, we need to start with our own solar system</vt:lpstr>
      <vt:lpstr>“I seem to remember from junior high that there were others…”</vt:lpstr>
      <vt:lpstr>Jupiter, Saturn, Uranus, and Neptune are all further out</vt:lpstr>
      <vt:lpstr>The Solar System: in school we learn about the 8 (or 9) planets that orbit the Sun</vt:lpstr>
      <vt:lpstr>The Solar System is our best chance to study planets in detail (and learn some interesting astronomy, too)</vt:lpstr>
      <vt:lpstr>The Earth as a Planet</vt:lpstr>
      <vt:lpstr>Main aspects of the Earth</vt:lpstr>
      <vt:lpstr>Chemical composition of the Earth’s atmosphere</vt:lpstr>
      <vt:lpstr>A measure of how “thick” an atmosphere is: atmospheric pressure</vt:lpstr>
      <vt:lpstr>Liquid water on the surface of the Earth</vt:lpstr>
      <vt:lpstr>Overall Physical Structure of the Earth (the Earth as a ball)</vt:lpstr>
      <vt:lpstr>How do the other planets “stack up” next to the Earth?</vt:lpstr>
      <vt:lpstr>Rough sizes of the terrestrial planets</vt:lpstr>
      <vt:lpstr>Where are Mercury and Venus in the night sky?</vt:lpstr>
      <vt:lpstr>Venus…closer and bigger.  Expect more to see</vt:lpstr>
      <vt:lpstr>Venus…Earth’s twin</vt:lpstr>
      <vt:lpstr>Similarities between Earth and Venus?</vt:lpstr>
      <vt:lpstr>Seeing through the clouds of Venus with Radio Astronomy!</vt:lpstr>
      <vt:lpstr>Radio astronomy and application of laws of  physics allow us to measure the surface temperature of Venus (done first in the late 1950s)</vt:lpstr>
      <vt:lpstr>What the surface of Venus looks like</vt:lpstr>
      <vt:lpstr>And now, a similar view of Venus, thanks to the Magellan orbiter</vt:lpstr>
      <vt:lpstr>Remaining questions about Venus</vt:lpstr>
      <vt:lpstr>Lessons of Venus for exoplanet studies</vt:lpstr>
      <vt:lpstr>Moving out in the solar system…Mars</vt:lpstr>
      <vt:lpstr>Mars…start with the orbital parameters</vt:lpstr>
      <vt:lpstr>Average physical characteristics of Mars</vt:lpstr>
      <vt:lpstr>What could we tell before the age of spacecraft and large telescopes?</vt:lpstr>
      <vt:lpstr>1962 Mars Map</vt:lpstr>
      <vt:lpstr>Pre-space age telescopic observations yielded a number of intriguing features</vt:lpstr>
      <vt:lpstr>PowerPoint Presentation</vt:lpstr>
      <vt:lpstr>The atmosphere of Mars: 95% CO2</vt:lpstr>
      <vt:lpstr>Robotic Exploration of Mars</vt:lpstr>
      <vt:lpstr>An illustration of the fascinating results brought to us by robot spacecraft</vt:lpstr>
      <vt:lpstr>A major result: apparent ancient water channels</vt:lpstr>
      <vt:lpstr>Determining the Ancient History of Mars</vt:lpstr>
      <vt:lpstr>The central mystery of Mars since the 1970s</vt:lpstr>
      <vt:lpstr>These observations led to the idea of the “Warm, Wet Mars”</vt:lpstr>
      <vt:lpstr>The key to determining the ancient climate of Mars (and implications for life); robot geological laboratories</vt:lpstr>
      <vt:lpstr>The Mars Science Laboratory and Gale Crater</vt:lpstr>
      <vt:lpstr>The destination for “Curiosity”</vt:lpstr>
      <vt:lpstr>What have we learned from the MERs, “Mars Phoenix”, and Mars Science Laboratory</vt:lpstr>
      <vt:lpstr>What happened to the atmosphere?</vt:lpstr>
      <vt:lpstr>The El Dorado of future missions: Mars Sample Return</vt:lpstr>
      <vt:lpstr>What about the more distant planets in the Solar System?</vt:lpstr>
      <vt:lpstr>Exploring further out in the Solar System</vt:lpstr>
      <vt:lpstr>Jupiter and Saturn: orbital characteristics</vt:lpstr>
      <vt:lpstr>Jupiter…largest planet in the solar system</vt:lpstr>
      <vt:lpstr>Basic properties of Jupiter and Saturn</vt:lpstr>
      <vt:lpstr>Jupiter and the Earth</vt:lpstr>
      <vt:lpstr>The future exploration of Jupiter… Juno (arrived last summer)</vt:lpstr>
      <vt:lpstr>PowerPoint Presentation</vt:lpstr>
      <vt:lpstr>The Juno spacecraft is giving us new insights into Jupiter</vt:lpstr>
      <vt:lpstr>Are Jupiter and Saturn planets or stars?</vt:lpstr>
      <vt:lpstr>The Moons of Jupiter</vt:lpstr>
      <vt:lpstr>Jupiter has many moons</vt:lpstr>
      <vt:lpstr>From Earth, it is difficult to learn too much about the Galilean satellites</vt:lpstr>
      <vt:lpstr>Basic data on the Galilean satellites</vt:lpstr>
      <vt:lpstr>What are the moons of Jupiter like?  Would do they look like “up close”?  </vt:lpstr>
      <vt:lpstr>All of them together (sibling portrait)</vt:lpstr>
      <vt:lpstr>Exploring Europa</vt:lpstr>
      <vt:lpstr>Europa is slightly smaller and less massive than our Moon.  It is of interest because the entire moon is encased in ice.  There are cracks and other features that hint at liquid water at some point below the surface,</vt:lpstr>
      <vt:lpstr>Views of the cracks from Galileo</vt:lpstr>
      <vt:lpstr>A related phenomenon.  The ice rafts of Europa</vt:lpstr>
      <vt:lpstr>Evidence for flows from beneath the surface of Europa</vt:lpstr>
      <vt:lpstr>There is evidence (circumstantial) for liquid water under the surface, but how far down is it?  What is below the water?</vt:lpstr>
      <vt:lpstr>Speculations on interior structure of Europa</vt:lpstr>
      <vt:lpstr>A summary of what we know about Europa</vt:lpstr>
      <vt:lpstr>A future Europa Lander could tell us much about the possible subsurface ocean of Europa</vt:lpstr>
      <vt:lpstr>Further out…to the edge of the Solar System</vt:lpstr>
      <vt:lpstr>Uranus and Neptune… where are they?  Let’s look at a Table!</vt:lpstr>
      <vt:lpstr>Our best views (and scientific information) come from visits (flybys) of the Voyager 2 spacecraft</vt:lpstr>
      <vt:lpstr>Uranus as seen by Voyager 2</vt:lpstr>
      <vt:lpstr>Neptune as seen by Voyager 2</vt:lpstr>
      <vt:lpstr>How do they match up to Jupiter and Saturn?</vt:lpstr>
      <vt:lpstr>Uranus (and Neptune) substantially larger than Earth</vt:lpstr>
      <vt:lpstr>Uranus and Neptune (just the facts, Ma’am)</vt:lpstr>
      <vt:lpstr>How do we summarize all of this?</vt:lpstr>
    </vt:vector>
  </TitlesOfParts>
  <Company>The University of Iowa, Department of Physics and Astronomy</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left?</dc:title>
  <dc:creator>Steven Spangler</dc:creator>
  <cp:lastModifiedBy>Spangler, Steven R</cp:lastModifiedBy>
  <cp:revision>165</cp:revision>
  <dcterms:created xsi:type="dcterms:W3CDTF">2014-04-24T01:46:45Z</dcterms:created>
  <dcterms:modified xsi:type="dcterms:W3CDTF">2018-03-20T21:20:12Z</dcterms:modified>
</cp:coreProperties>
</file>