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8"/>
  </p:notesMasterIdLst>
  <p:sldIdLst>
    <p:sldId id="677" r:id="rId2"/>
    <p:sldId id="680" r:id="rId3"/>
    <p:sldId id="681" r:id="rId4"/>
    <p:sldId id="682" r:id="rId5"/>
    <p:sldId id="676" r:id="rId6"/>
    <p:sldId id="583" r:id="rId7"/>
    <p:sldId id="584" r:id="rId8"/>
    <p:sldId id="585" r:id="rId9"/>
    <p:sldId id="587" r:id="rId10"/>
    <p:sldId id="632" r:id="rId11"/>
    <p:sldId id="590" r:id="rId12"/>
    <p:sldId id="612" r:id="rId13"/>
    <p:sldId id="633" r:id="rId14"/>
    <p:sldId id="634" r:id="rId15"/>
    <p:sldId id="675" r:id="rId16"/>
    <p:sldId id="631" r:id="rId17"/>
    <p:sldId id="635" r:id="rId18"/>
    <p:sldId id="636" r:id="rId19"/>
    <p:sldId id="637" r:id="rId20"/>
    <p:sldId id="639" r:id="rId21"/>
    <p:sldId id="640" r:id="rId22"/>
    <p:sldId id="645" r:id="rId23"/>
    <p:sldId id="651" r:id="rId24"/>
    <p:sldId id="652" r:id="rId25"/>
    <p:sldId id="653" r:id="rId26"/>
    <p:sldId id="654" r:id="rId27"/>
    <p:sldId id="655" r:id="rId28"/>
    <p:sldId id="656" r:id="rId29"/>
    <p:sldId id="657" r:id="rId30"/>
    <p:sldId id="659" r:id="rId31"/>
    <p:sldId id="658" r:id="rId32"/>
    <p:sldId id="678" r:id="rId33"/>
    <p:sldId id="301" r:id="rId34"/>
    <p:sldId id="300" r:id="rId35"/>
    <p:sldId id="292" r:id="rId36"/>
    <p:sldId id="297" r:id="rId37"/>
    <p:sldId id="298" r:id="rId38"/>
    <p:sldId id="299" r:id="rId39"/>
    <p:sldId id="295" r:id="rId40"/>
    <p:sldId id="311" r:id="rId41"/>
    <p:sldId id="312" r:id="rId42"/>
    <p:sldId id="313" r:id="rId43"/>
    <p:sldId id="314" r:id="rId44"/>
    <p:sldId id="315" r:id="rId45"/>
    <p:sldId id="316" r:id="rId46"/>
    <p:sldId id="317" r:id="rId47"/>
    <p:sldId id="318" r:id="rId48"/>
    <p:sldId id="319" r:id="rId49"/>
    <p:sldId id="320" r:id="rId50"/>
    <p:sldId id="321" r:id="rId51"/>
    <p:sldId id="322" r:id="rId52"/>
    <p:sldId id="304" r:id="rId53"/>
    <p:sldId id="306" r:id="rId54"/>
    <p:sldId id="307" r:id="rId55"/>
    <p:sldId id="309" r:id="rId56"/>
    <p:sldId id="310" r:id="rId57"/>
    <p:sldId id="660" r:id="rId58"/>
    <p:sldId id="666" r:id="rId59"/>
    <p:sldId id="667" r:id="rId60"/>
    <p:sldId id="668" r:id="rId61"/>
    <p:sldId id="669" r:id="rId62"/>
    <p:sldId id="670" r:id="rId63"/>
    <p:sldId id="671" r:id="rId64"/>
    <p:sldId id="672" r:id="rId65"/>
    <p:sldId id="673" r:id="rId66"/>
    <p:sldId id="679" r:id="rId6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6209"/>
    <p:restoredTop sz="94656"/>
  </p:normalViewPr>
  <p:slideViewPr>
    <p:cSldViewPr snapToGrid="0" snapToObjects="1">
      <p:cViewPr varScale="1">
        <p:scale>
          <a:sx n="87" d="100"/>
          <a:sy n="87" d="100"/>
        </p:scale>
        <p:origin x="208" y="23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62141C-0DC2-B149-8DF1-55C3C9D00F85}" type="datetimeFigureOut">
              <a:rPr lang="en-US" smtClean="0"/>
              <a:t>3/28/18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E5F0C7-400C-F943-82B2-3F2E4ECDD07B}" type="slidenum">
              <a:rPr lang="en-US" smtClean="0"/>
              <a:t>‹#›</a:t>
            </a:fld>
            <a:endParaRPr lang="en-US"/>
          </a:p>
        </p:txBody>
      </p:sp>
    </p:spTree>
    <p:extLst>
      <p:ext uri="{BB962C8B-B14F-4D97-AF65-F5344CB8AC3E}">
        <p14:creationId xmlns:p14="http://schemas.microsoft.com/office/powerpoint/2010/main" val="178336559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16AFD1A-4D60-AB4D-BD64-244372DFE2F2}" type="slidenum">
              <a:rPr lang="en-US" sz="1200"/>
              <a:pPr/>
              <a:t>6</a:t>
            </a:fld>
            <a:endParaRPr lang="en-US" sz="1200"/>
          </a:p>
        </p:txBody>
      </p:sp>
      <p:sp>
        <p:nvSpPr>
          <p:cNvPr id="419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9875"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1D9FF0-19D1-D24F-864C-820E5F4058C1}" type="slidenum">
              <a:rPr lang="en-US"/>
              <a:pPr/>
              <a:t>30</a:t>
            </a:fld>
            <a:endParaRPr lang="en-US"/>
          </a:p>
        </p:txBody>
      </p:sp>
      <p:sp>
        <p:nvSpPr>
          <p:cNvPr id="3789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78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45792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494C9D-5034-E64C-BD88-97C5E650C7EC}" type="slidenum">
              <a:rPr lang="en-US"/>
              <a:pPr/>
              <a:t>31</a:t>
            </a:fld>
            <a:endParaRPr lang="en-US"/>
          </a:p>
        </p:txBody>
      </p:sp>
      <p:sp>
        <p:nvSpPr>
          <p:cNvPr id="358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58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965AEB-8CE7-C142-B632-5F77CBD3C9BF}" type="slidenum">
              <a:rPr lang="en-US"/>
              <a:pPr/>
              <a:t>11</a:t>
            </a:fld>
            <a:endParaRPr lang="en-US"/>
          </a:p>
        </p:txBody>
      </p:sp>
      <p:sp>
        <p:nvSpPr>
          <p:cNvPr id="358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58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582784-CBED-214D-9D60-FE0FF653C984}" type="slidenum">
              <a:rPr lang="en-US"/>
              <a:pPr/>
              <a:t>23</a:t>
            </a:fld>
            <a:endParaRPr lang="en-US"/>
          </a:p>
        </p:txBody>
      </p:sp>
      <p:sp>
        <p:nvSpPr>
          <p:cNvPr id="296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96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0B85D4-CC64-1543-B807-9E5C5222A326}" type="slidenum">
              <a:rPr lang="en-US"/>
              <a:pPr/>
              <a:t>24</a:t>
            </a:fld>
            <a:endParaRPr lang="en-US"/>
          </a:p>
        </p:txBody>
      </p:sp>
      <p:sp>
        <p:nvSpPr>
          <p:cNvPr id="317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1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6035D5-2C27-C24E-A96B-8B2C2C52F671}" type="slidenum">
              <a:rPr lang="en-US"/>
              <a:pPr/>
              <a:t>25</a:t>
            </a:fld>
            <a:endParaRPr lang="en-US"/>
          </a:p>
        </p:txBody>
      </p:sp>
      <p:sp>
        <p:nvSpPr>
          <p:cNvPr id="102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02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8A62BA-5769-264E-B75A-2811596A0613}" type="slidenum">
              <a:rPr lang="en-US"/>
              <a:pPr/>
              <a:t>26</a:t>
            </a:fld>
            <a:endParaRPr lang="en-US"/>
          </a:p>
        </p:txBody>
      </p:sp>
      <p:sp>
        <p:nvSpPr>
          <p:cNvPr id="327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7EAD19-64AC-9941-9B15-C1C4D6E1426E}" type="slidenum">
              <a:rPr lang="en-US"/>
              <a:pPr/>
              <a:t>27</a:t>
            </a:fld>
            <a:endParaRPr lang="en-US"/>
          </a:p>
        </p:txBody>
      </p:sp>
      <p:sp>
        <p:nvSpPr>
          <p:cNvPr id="337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3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A6B7E0-D5B1-FA49-A9AD-01C261B07C6D}" type="slidenum">
              <a:rPr lang="en-US"/>
              <a:pPr/>
              <a:t>28</a:t>
            </a:fld>
            <a:endParaRPr lang="en-US"/>
          </a:p>
        </p:txBody>
      </p:sp>
      <p:sp>
        <p:nvSpPr>
          <p:cNvPr id="3481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4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23496B-E398-CA4A-966D-662325EDC61B}" type="slidenum">
              <a:rPr lang="en-US"/>
              <a:pPr/>
              <a:t>29</a:t>
            </a:fld>
            <a:endParaRPr lang="en-US"/>
          </a:p>
        </p:txBody>
      </p:sp>
      <p:sp>
        <p:nvSpPr>
          <p:cNvPr id="122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22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E3AA590-38A5-4B45-A1FA-1B4440785AA0}" type="datetimeFigureOut">
              <a:rPr lang="en-US" smtClean="0"/>
              <a:t>3/28/18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27F1F-9885-B945-9F4F-60FC68A1903C}" type="slidenum">
              <a:rPr lang="en-US" smtClean="0"/>
              <a:t>‹#›</a:t>
            </a:fld>
            <a:endParaRPr lang="en-US"/>
          </a:p>
        </p:txBody>
      </p:sp>
    </p:spTree>
    <p:extLst>
      <p:ext uri="{BB962C8B-B14F-4D97-AF65-F5344CB8AC3E}">
        <p14:creationId xmlns:p14="http://schemas.microsoft.com/office/powerpoint/2010/main" val="539547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3AA590-38A5-4B45-A1FA-1B4440785AA0}" type="datetimeFigureOut">
              <a:rPr lang="en-US" smtClean="0"/>
              <a:t>3/28/18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27F1F-9885-B945-9F4F-60FC68A1903C}" type="slidenum">
              <a:rPr lang="en-US" smtClean="0"/>
              <a:t>‹#›</a:t>
            </a:fld>
            <a:endParaRPr lang="en-US"/>
          </a:p>
        </p:txBody>
      </p:sp>
    </p:spTree>
    <p:extLst>
      <p:ext uri="{BB962C8B-B14F-4D97-AF65-F5344CB8AC3E}">
        <p14:creationId xmlns:p14="http://schemas.microsoft.com/office/powerpoint/2010/main" val="2017206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3AA590-38A5-4B45-A1FA-1B4440785AA0}" type="datetimeFigureOut">
              <a:rPr lang="en-US" smtClean="0"/>
              <a:t>3/28/18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27F1F-9885-B945-9F4F-60FC68A1903C}" type="slidenum">
              <a:rPr lang="en-US" smtClean="0"/>
              <a:t>‹#›</a:t>
            </a:fld>
            <a:endParaRPr lang="en-US"/>
          </a:p>
        </p:txBody>
      </p:sp>
    </p:spTree>
    <p:extLst>
      <p:ext uri="{BB962C8B-B14F-4D97-AF65-F5344CB8AC3E}">
        <p14:creationId xmlns:p14="http://schemas.microsoft.com/office/powerpoint/2010/main" val="1317634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3AA590-38A5-4B45-A1FA-1B4440785AA0}" type="datetimeFigureOut">
              <a:rPr lang="en-US" smtClean="0"/>
              <a:t>3/28/18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27F1F-9885-B945-9F4F-60FC68A1903C}" type="slidenum">
              <a:rPr lang="en-US" smtClean="0"/>
              <a:t>‹#›</a:t>
            </a:fld>
            <a:endParaRPr lang="en-US"/>
          </a:p>
        </p:txBody>
      </p:sp>
    </p:spTree>
    <p:extLst>
      <p:ext uri="{BB962C8B-B14F-4D97-AF65-F5344CB8AC3E}">
        <p14:creationId xmlns:p14="http://schemas.microsoft.com/office/powerpoint/2010/main" val="2979919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3AA590-38A5-4B45-A1FA-1B4440785AA0}" type="datetimeFigureOut">
              <a:rPr lang="en-US" smtClean="0"/>
              <a:t>3/28/18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27F1F-9885-B945-9F4F-60FC68A1903C}" type="slidenum">
              <a:rPr lang="en-US" smtClean="0"/>
              <a:t>‹#›</a:t>
            </a:fld>
            <a:endParaRPr lang="en-US"/>
          </a:p>
        </p:txBody>
      </p:sp>
    </p:spTree>
    <p:extLst>
      <p:ext uri="{BB962C8B-B14F-4D97-AF65-F5344CB8AC3E}">
        <p14:creationId xmlns:p14="http://schemas.microsoft.com/office/powerpoint/2010/main" val="1084536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E3AA590-38A5-4B45-A1FA-1B4440785AA0}" type="datetimeFigureOut">
              <a:rPr lang="en-US" smtClean="0"/>
              <a:t>3/28/18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27F1F-9885-B945-9F4F-60FC68A1903C}" type="slidenum">
              <a:rPr lang="en-US" smtClean="0"/>
              <a:t>‹#›</a:t>
            </a:fld>
            <a:endParaRPr lang="en-US"/>
          </a:p>
        </p:txBody>
      </p:sp>
    </p:spTree>
    <p:extLst>
      <p:ext uri="{BB962C8B-B14F-4D97-AF65-F5344CB8AC3E}">
        <p14:creationId xmlns:p14="http://schemas.microsoft.com/office/powerpoint/2010/main" val="3443912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E3AA590-38A5-4B45-A1FA-1B4440785AA0}" type="datetimeFigureOut">
              <a:rPr lang="en-US" smtClean="0"/>
              <a:t>3/28/18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E27F1F-9885-B945-9F4F-60FC68A1903C}" type="slidenum">
              <a:rPr lang="en-US" smtClean="0"/>
              <a:t>‹#›</a:t>
            </a:fld>
            <a:endParaRPr lang="en-US"/>
          </a:p>
        </p:txBody>
      </p:sp>
    </p:spTree>
    <p:extLst>
      <p:ext uri="{BB962C8B-B14F-4D97-AF65-F5344CB8AC3E}">
        <p14:creationId xmlns:p14="http://schemas.microsoft.com/office/powerpoint/2010/main" val="2396604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E3AA590-38A5-4B45-A1FA-1B4440785AA0}" type="datetimeFigureOut">
              <a:rPr lang="en-US" smtClean="0"/>
              <a:t>3/28/18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E27F1F-9885-B945-9F4F-60FC68A1903C}" type="slidenum">
              <a:rPr lang="en-US" smtClean="0"/>
              <a:t>‹#›</a:t>
            </a:fld>
            <a:endParaRPr lang="en-US"/>
          </a:p>
        </p:txBody>
      </p:sp>
    </p:spTree>
    <p:extLst>
      <p:ext uri="{BB962C8B-B14F-4D97-AF65-F5344CB8AC3E}">
        <p14:creationId xmlns:p14="http://schemas.microsoft.com/office/powerpoint/2010/main" val="727433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3AA590-38A5-4B45-A1FA-1B4440785AA0}" type="datetimeFigureOut">
              <a:rPr lang="en-US" smtClean="0"/>
              <a:t>3/28/18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E27F1F-9885-B945-9F4F-60FC68A1903C}" type="slidenum">
              <a:rPr lang="en-US" smtClean="0"/>
              <a:t>‹#›</a:t>
            </a:fld>
            <a:endParaRPr lang="en-US"/>
          </a:p>
        </p:txBody>
      </p:sp>
    </p:spTree>
    <p:extLst>
      <p:ext uri="{BB962C8B-B14F-4D97-AF65-F5344CB8AC3E}">
        <p14:creationId xmlns:p14="http://schemas.microsoft.com/office/powerpoint/2010/main" val="3190390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3AA590-38A5-4B45-A1FA-1B4440785AA0}" type="datetimeFigureOut">
              <a:rPr lang="en-US" smtClean="0"/>
              <a:t>3/28/18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27F1F-9885-B945-9F4F-60FC68A1903C}" type="slidenum">
              <a:rPr lang="en-US" smtClean="0"/>
              <a:t>‹#›</a:t>
            </a:fld>
            <a:endParaRPr lang="en-US"/>
          </a:p>
        </p:txBody>
      </p:sp>
    </p:spTree>
    <p:extLst>
      <p:ext uri="{BB962C8B-B14F-4D97-AF65-F5344CB8AC3E}">
        <p14:creationId xmlns:p14="http://schemas.microsoft.com/office/powerpoint/2010/main" val="1987892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3AA590-38A5-4B45-A1FA-1B4440785AA0}" type="datetimeFigureOut">
              <a:rPr lang="en-US" smtClean="0"/>
              <a:t>3/28/18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27F1F-9885-B945-9F4F-60FC68A1903C}" type="slidenum">
              <a:rPr lang="en-US" smtClean="0"/>
              <a:t>‹#›</a:t>
            </a:fld>
            <a:endParaRPr lang="en-US"/>
          </a:p>
        </p:txBody>
      </p:sp>
    </p:spTree>
    <p:extLst>
      <p:ext uri="{BB962C8B-B14F-4D97-AF65-F5344CB8AC3E}">
        <p14:creationId xmlns:p14="http://schemas.microsoft.com/office/powerpoint/2010/main" val="60047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3AA590-38A5-4B45-A1FA-1B4440785AA0}" type="datetimeFigureOut">
              <a:rPr lang="en-US" smtClean="0"/>
              <a:t>3/28/18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E27F1F-9885-B945-9F4F-60FC68A1903C}" type="slidenum">
              <a:rPr lang="en-US" smtClean="0"/>
              <a:t>‹#›</a:t>
            </a:fld>
            <a:endParaRPr lang="en-US"/>
          </a:p>
        </p:txBody>
      </p:sp>
    </p:spTree>
    <p:extLst>
      <p:ext uri="{BB962C8B-B14F-4D97-AF65-F5344CB8AC3E}">
        <p14:creationId xmlns:p14="http://schemas.microsoft.com/office/powerpoint/2010/main" val="11162951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0.jp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109C4-7925-CA43-923D-FDD8DA57B734}"/>
              </a:ext>
            </a:extLst>
          </p:cNvPr>
          <p:cNvSpPr>
            <a:spLocks noGrp="1"/>
          </p:cNvSpPr>
          <p:nvPr>
            <p:ph type="title"/>
          </p:nvPr>
        </p:nvSpPr>
        <p:spPr>
          <a:xfrm>
            <a:off x="385763" y="2878138"/>
            <a:ext cx="3457575" cy="1143000"/>
          </a:xfrm>
        </p:spPr>
        <p:txBody>
          <a:bodyPr>
            <a:noAutofit/>
          </a:bodyPr>
          <a:lstStyle/>
          <a:p>
            <a:r>
              <a:rPr lang="en-US" sz="2800" dirty="0">
                <a:solidFill>
                  <a:srgbClr val="C00000"/>
                </a:solidFill>
                <a:latin typeface="Arial" panose="020B0604020202020204" pitchFamily="34" charset="0"/>
                <a:cs typeface="Arial" panose="020B0604020202020204" pitchFamily="34" charset="0"/>
              </a:rPr>
              <a:t>What about the more distant planets in the Solar System?</a:t>
            </a:r>
          </a:p>
        </p:txBody>
      </p:sp>
      <p:pic>
        <p:nvPicPr>
          <p:cNvPr id="4" name="Picture 3">
            <a:extLst>
              <a:ext uri="{FF2B5EF4-FFF2-40B4-BE49-F238E27FC236}">
                <a16:creationId xmlns:a16="http://schemas.microsoft.com/office/drawing/2014/main" id="{5552FC47-1350-914A-A9EB-29F897123600}"/>
              </a:ext>
            </a:extLst>
          </p:cNvPr>
          <p:cNvPicPr>
            <a:picLocks noChangeAspect="1"/>
          </p:cNvPicPr>
          <p:nvPr/>
        </p:nvPicPr>
        <p:blipFill>
          <a:blip r:embed="rId2"/>
          <a:stretch>
            <a:fillRect/>
          </a:stretch>
        </p:blipFill>
        <p:spPr>
          <a:xfrm>
            <a:off x="4364037" y="274638"/>
            <a:ext cx="4102100" cy="6350000"/>
          </a:xfrm>
          <a:prstGeom prst="rect">
            <a:avLst/>
          </a:prstGeom>
        </p:spPr>
      </p:pic>
      <p:sp>
        <p:nvSpPr>
          <p:cNvPr id="5" name="TextBox 4">
            <a:extLst>
              <a:ext uri="{FF2B5EF4-FFF2-40B4-BE49-F238E27FC236}">
                <a16:creationId xmlns:a16="http://schemas.microsoft.com/office/drawing/2014/main" id="{66480316-270D-D848-BA8E-1B576958716B}"/>
              </a:ext>
            </a:extLst>
          </p:cNvPr>
          <p:cNvSpPr txBox="1"/>
          <p:nvPr/>
        </p:nvSpPr>
        <p:spPr>
          <a:xfrm>
            <a:off x="785813" y="671512"/>
            <a:ext cx="3186112" cy="1077218"/>
          </a:xfrm>
          <a:prstGeom prst="rect">
            <a:avLst/>
          </a:prstGeom>
          <a:noFill/>
        </p:spPr>
        <p:txBody>
          <a:bodyPr wrap="square" rtlCol="0">
            <a:spAutoFit/>
          </a:bodyPr>
          <a:lstStyle/>
          <a:p>
            <a:r>
              <a:rPr lang="en-US" sz="3200" i="1" dirty="0">
                <a:solidFill>
                  <a:srgbClr val="002060"/>
                </a:solidFill>
              </a:rPr>
              <a:t>Other Worlds in Space, Class 2</a:t>
            </a:r>
          </a:p>
        </p:txBody>
      </p:sp>
    </p:spTree>
    <p:extLst>
      <p:ext uri="{BB962C8B-B14F-4D97-AF65-F5344CB8AC3E}">
        <p14:creationId xmlns:p14="http://schemas.microsoft.com/office/powerpoint/2010/main" val="39113024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611074"/>
          </a:xfrm>
        </p:spPr>
        <p:txBody>
          <a:bodyPr>
            <a:normAutofit/>
          </a:bodyPr>
          <a:lstStyle/>
          <a:p>
            <a:r>
              <a:rPr lang="en-US" sz="3200" dirty="0">
                <a:solidFill>
                  <a:srgbClr val="000090"/>
                </a:solidFill>
              </a:rPr>
              <a:t>Jupiter…largest planet in the solar system</a:t>
            </a:r>
          </a:p>
        </p:txBody>
      </p:sp>
      <p:pic>
        <p:nvPicPr>
          <p:cNvPr id="3" name="Picture 2" descr="FromTelescop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509" y="885714"/>
            <a:ext cx="7456138" cy="5726706"/>
          </a:xfrm>
          <a:prstGeom prst="rect">
            <a:avLst/>
          </a:prstGeom>
        </p:spPr>
      </p:pic>
    </p:spTree>
    <p:extLst>
      <p:ext uri="{BB962C8B-B14F-4D97-AF65-F5344CB8AC3E}">
        <p14:creationId xmlns:p14="http://schemas.microsoft.com/office/powerpoint/2010/main" val="160598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z="3500">
                <a:solidFill>
                  <a:srgbClr val="000080"/>
                </a:solidFill>
              </a:rPr>
              <a:t>Basic properties of Jupiter and Saturn</a:t>
            </a:r>
          </a:p>
        </p:txBody>
      </p:sp>
      <p:sp>
        <p:nvSpPr>
          <p:cNvPr id="6147" name="Rectangle 3"/>
          <p:cNvSpPr>
            <a:spLocks noGrp="1" noChangeArrowheads="1"/>
          </p:cNvSpPr>
          <p:nvPr>
            <p:ph type="body" idx="1"/>
          </p:nvPr>
        </p:nvSpPr>
        <p:spPr/>
        <p:txBody>
          <a:bodyPr/>
          <a:lstStyle/>
          <a:p>
            <a:r>
              <a:rPr lang="en-US" dirty="0"/>
              <a:t>Jupiter: 11.2 X diameter of Earth and 318 X mass</a:t>
            </a:r>
          </a:p>
          <a:p>
            <a:r>
              <a:rPr lang="en-US" dirty="0"/>
              <a:t>Saturn: 9.5 X diameter of Earth and 95 X the mass</a:t>
            </a:r>
          </a:p>
          <a:p>
            <a:r>
              <a:rPr lang="en-US" dirty="0"/>
              <a:t>Jupiter and Saturn: the </a:t>
            </a:r>
            <a:r>
              <a:rPr lang="ja-JP" altLang="en-US" dirty="0"/>
              <a:t>“</a:t>
            </a:r>
            <a:r>
              <a:rPr lang="en-US" dirty="0"/>
              <a:t>giant planets</a:t>
            </a:r>
            <a:r>
              <a:rPr lang="ja-JP" altLang="en-US" dirty="0"/>
              <a:t>”</a:t>
            </a:r>
            <a:endParaRPr lang="en-US" altLang="ja-JP" dirty="0"/>
          </a:p>
          <a:p>
            <a:r>
              <a:rPr lang="en-US" dirty="0"/>
              <a:t>Jupiter and Saturn are “all atmosphere”, and mainly hydrogen and helium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88894" y="274638"/>
            <a:ext cx="8229600" cy="1143000"/>
          </a:xfrm>
        </p:spPr>
        <p:txBody>
          <a:bodyPr>
            <a:normAutofit/>
          </a:bodyPr>
          <a:lstStyle/>
          <a:p>
            <a:r>
              <a:rPr lang="en-US" sz="4000" dirty="0"/>
              <a:t>Jupiter and the Earth</a:t>
            </a:r>
          </a:p>
        </p:txBody>
      </p:sp>
    </p:spTree>
    <p:extLst>
      <p:ext uri="{BB962C8B-B14F-4D97-AF65-F5344CB8AC3E}">
        <p14:creationId xmlns:p14="http://schemas.microsoft.com/office/powerpoint/2010/main" val="233281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000090"/>
                </a:solidFill>
              </a:rPr>
              <a:t>The future exploration of Jupiter… Juno (arrived last summer)</a:t>
            </a:r>
          </a:p>
        </p:txBody>
      </p:sp>
      <p:pic>
        <p:nvPicPr>
          <p:cNvPr id="3" name="Picture 2" descr="juno200904-64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800" y="1417638"/>
            <a:ext cx="8128000" cy="4445000"/>
          </a:xfrm>
          <a:prstGeom prst="rect">
            <a:avLst/>
          </a:prstGeom>
        </p:spPr>
      </p:pic>
      <p:sp>
        <p:nvSpPr>
          <p:cNvPr id="4" name="TextBox 3"/>
          <p:cNvSpPr txBox="1"/>
          <p:nvPr/>
        </p:nvSpPr>
        <p:spPr>
          <a:xfrm>
            <a:off x="846594" y="6193564"/>
            <a:ext cx="7840206" cy="461665"/>
          </a:xfrm>
          <a:prstGeom prst="rect">
            <a:avLst/>
          </a:prstGeom>
          <a:noFill/>
        </p:spPr>
        <p:txBody>
          <a:bodyPr wrap="square" rtlCol="0">
            <a:spAutoFit/>
          </a:bodyPr>
          <a:lstStyle/>
          <a:p>
            <a:r>
              <a:rPr lang="en-US" sz="2400" dirty="0">
                <a:solidFill>
                  <a:srgbClr val="800000"/>
                </a:solidFill>
              </a:rPr>
              <a:t>Launch: August 5, 2011…   Arrival at Jupiter: July 4, 2016</a:t>
            </a:r>
          </a:p>
        </p:txBody>
      </p:sp>
    </p:spTree>
    <p:extLst>
      <p:ext uri="{BB962C8B-B14F-4D97-AF65-F5344CB8AC3E}">
        <p14:creationId xmlns:p14="http://schemas.microsoft.com/office/powerpoint/2010/main" val="3494105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67923main_junospacecraft0711_67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33" y="131478"/>
            <a:ext cx="8826526" cy="6626482"/>
          </a:xfrm>
          <a:prstGeom prst="rect">
            <a:avLst/>
          </a:prstGeom>
        </p:spPr>
      </p:pic>
    </p:spTree>
    <p:extLst>
      <p:ext uri="{BB962C8B-B14F-4D97-AF65-F5344CB8AC3E}">
        <p14:creationId xmlns:p14="http://schemas.microsoft.com/office/powerpoint/2010/main" val="4031208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3E506-1223-6A4D-BB84-34C625EDEB48}"/>
              </a:ext>
            </a:extLst>
          </p:cNvPr>
          <p:cNvSpPr>
            <a:spLocks noGrp="1"/>
          </p:cNvSpPr>
          <p:nvPr>
            <p:ph type="title"/>
          </p:nvPr>
        </p:nvSpPr>
        <p:spPr/>
        <p:txBody>
          <a:bodyPr>
            <a:normAutofit/>
          </a:bodyPr>
          <a:lstStyle/>
          <a:p>
            <a:r>
              <a:rPr lang="en-US" sz="3200" dirty="0">
                <a:solidFill>
                  <a:srgbClr val="002060"/>
                </a:solidFill>
                <a:latin typeface="Arial" panose="020B0604020202020204" pitchFamily="34" charset="0"/>
                <a:cs typeface="Arial" panose="020B0604020202020204" pitchFamily="34" charset="0"/>
              </a:rPr>
              <a:t>The Juno spacecraft is giving us new insights into Jupiter</a:t>
            </a:r>
          </a:p>
        </p:txBody>
      </p:sp>
      <p:pic>
        <p:nvPicPr>
          <p:cNvPr id="4" name="Picture 3">
            <a:extLst>
              <a:ext uri="{FF2B5EF4-FFF2-40B4-BE49-F238E27FC236}">
                <a16:creationId xmlns:a16="http://schemas.microsoft.com/office/drawing/2014/main" id="{2128B0B3-05F4-0449-9417-56693165D8D1}"/>
              </a:ext>
            </a:extLst>
          </p:cNvPr>
          <p:cNvPicPr>
            <a:picLocks noChangeAspect="1"/>
          </p:cNvPicPr>
          <p:nvPr/>
        </p:nvPicPr>
        <p:blipFill>
          <a:blip r:embed="rId2"/>
          <a:stretch>
            <a:fillRect/>
          </a:stretch>
        </p:blipFill>
        <p:spPr>
          <a:xfrm>
            <a:off x="3371850" y="1600198"/>
            <a:ext cx="4872037" cy="4872037"/>
          </a:xfrm>
          <a:prstGeom prst="rect">
            <a:avLst/>
          </a:prstGeom>
        </p:spPr>
      </p:pic>
      <p:sp>
        <p:nvSpPr>
          <p:cNvPr id="5" name="TextBox 4">
            <a:extLst>
              <a:ext uri="{FF2B5EF4-FFF2-40B4-BE49-F238E27FC236}">
                <a16:creationId xmlns:a16="http://schemas.microsoft.com/office/drawing/2014/main" id="{4012C3B2-10F0-8840-9671-519E91A531AD}"/>
              </a:ext>
            </a:extLst>
          </p:cNvPr>
          <p:cNvSpPr txBox="1"/>
          <p:nvPr/>
        </p:nvSpPr>
        <p:spPr>
          <a:xfrm>
            <a:off x="457199" y="1800225"/>
            <a:ext cx="2614613" cy="3046988"/>
          </a:xfrm>
          <a:prstGeom prst="rect">
            <a:avLst/>
          </a:prstGeom>
          <a:noFill/>
        </p:spPr>
        <p:txBody>
          <a:bodyPr wrap="square" rtlCol="0">
            <a:spAutoFit/>
          </a:bodyPr>
          <a:lstStyle/>
          <a:p>
            <a:r>
              <a:rPr lang="en-US" sz="2400" dirty="0">
                <a:solidFill>
                  <a:srgbClr val="C00000"/>
                </a:solidFill>
                <a:latin typeface="Arial" panose="020B0604020202020204" pitchFamily="34" charset="0"/>
                <a:cs typeface="Arial" panose="020B0604020202020204" pitchFamily="34" charset="0"/>
              </a:rPr>
              <a:t>There is really no surface on Jupiter; the gas density and pressure get larger and larger, matter weirder and weirder</a:t>
            </a:r>
          </a:p>
        </p:txBody>
      </p:sp>
    </p:spTree>
    <p:extLst>
      <p:ext uri="{BB962C8B-B14F-4D97-AF65-F5344CB8AC3E}">
        <p14:creationId xmlns:p14="http://schemas.microsoft.com/office/powerpoint/2010/main" val="1898649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609600" y="304800"/>
            <a:ext cx="7772400" cy="777114"/>
          </a:xfrm>
        </p:spPr>
        <p:txBody>
          <a:bodyPr/>
          <a:lstStyle/>
          <a:p>
            <a:r>
              <a:rPr lang="en-US" sz="3200" dirty="0">
                <a:solidFill>
                  <a:srgbClr val="000080"/>
                </a:solidFill>
              </a:rPr>
              <a:t>Are Jupiter and Saturn planets or stars?</a:t>
            </a:r>
          </a:p>
        </p:txBody>
      </p:sp>
      <p:sp>
        <p:nvSpPr>
          <p:cNvPr id="23555" name="Rectangle 3"/>
          <p:cNvSpPr>
            <a:spLocks noGrp="1" noChangeArrowheads="1"/>
          </p:cNvSpPr>
          <p:nvPr>
            <p:ph type="subTitle" idx="1"/>
          </p:nvPr>
        </p:nvSpPr>
        <p:spPr>
          <a:xfrm>
            <a:off x="533400" y="5486400"/>
            <a:ext cx="8305800" cy="1066800"/>
          </a:xfrm>
        </p:spPr>
        <p:txBody>
          <a:bodyPr/>
          <a:lstStyle/>
          <a:p>
            <a:r>
              <a:rPr lang="en-US" sz="2800" dirty="0">
                <a:solidFill>
                  <a:srgbClr val="800000"/>
                </a:solidFill>
              </a:rPr>
              <a:t>Jupiter emits 70% more radiation to space than it receives from the Sun.  It has an </a:t>
            </a:r>
            <a:r>
              <a:rPr lang="ja-JP" altLang="en-US" sz="2800" dirty="0">
                <a:solidFill>
                  <a:srgbClr val="800000"/>
                </a:solidFill>
              </a:rPr>
              <a:t>“</a:t>
            </a:r>
            <a:r>
              <a:rPr lang="en-US" sz="2800" dirty="0">
                <a:solidFill>
                  <a:srgbClr val="800000"/>
                </a:solidFill>
              </a:rPr>
              <a:t>engine</a:t>
            </a:r>
            <a:r>
              <a:rPr lang="ja-JP" altLang="en-US" sz="2800" dirty="0">
                <a:solidFill>
                  <a:srgbClr val="800000"/>
                </a:solidFill>
              </a:rPr>
              <a:t>”</a:t>
            </a:r>
            <a:r>
              <a:rPr lang="en-US" sz="2800" dirty="0">
                <a:solidFill>
                  <a:srgbClr val="800000"/>
                </a:solidFill>
              </a:rPr>
              <a:t> inside</a:t>
            </a:r>
          </a:p>
        </p:txBody>
      </p:sp>
      <p:pic>
        <p:nvPicPr>
          <p:cNvPr id="23556" name="Picture 4" descr="jupiter_I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1761" y="1239838"/>
            <a:ext cx="4114800" cy="407828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752527" y="1897269"/>
            <a:ext cx="1944031" cy="1569660"/>
          </a:xfrm>
          <a:prstGeom prst="rect">
            <a:avLst/>
          </a:prstGeom>
          <a:noFill/>
        </p:spPr>
        <p:txBody>
          <a:bodyPr wrap="square" rtlCol="0">
            <a:spAutoFit/>
          </a:bodyPr>
          <a:lstStyle/>
          <a:p>
            <a:r>
              <a:rPr lang="en-US" sz="2400" dirty="0"/>
              <a:t>Jupiter as seen at infrared wavelengths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062" y="127155"/>
            <a:ext cx="8849032" cy="611074"/>
          </a:xfrm>
        </p:spPr>
        <p:txBody>
          <a:bodyPr>
            <a:normAutofit/>
          </a:bodyPr>
          <a:lstStyle/>
          <a:p>
            <a:r>
              <a:rPr lang="en-US" sz="2800" dirty="0">
                <a:solidFill>
                  <a:srgbClr val="000090"/>
                </a:solidFill>
              </a:rPr>
              <a:t>The Moons of Jupiter…a new wrinkle for the outer planets</a:t>
            </a:r>
          </a:p>
        </p:txBody>
      </p:sp>
      <p:pic>
        <p:nvPicPr>
          <p:cNvPr id="3" name="Picture 2" descr="FromTelescop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509" y="885714"/>
            <a:ext cx="7456138" cy="5726706"/>
          </a:xfrm>
          <a:prstGeom prst="rect">
            <a:avLst/>
          </a:prstGeom>
        </p:spPr>
      </p:pic>
    </p:spTree>
    <p:extLst>
      <p:ext uri="{BB962C8B-B14F-4D97-AF65-F5344CB8AC3E}">
        <p14:creationId xmlns:p14="http://schemas.microsoft.com/office/powerpoint/2010/main" val="1282400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000090"/>
                </a:solidFill>
              </a:rPr>
              <a:t>Jupiter has many moons</a:t>
            </a:r>
          </a:p>
        </p:txBody>
      </p:sp>
      <p:sp>
        <p:nvSpPr>
          <p:cNvPr id="4" name="Content Placeholder 3"/>
          <p:cNvSpPr>
            <a:spLocks noGrp="1"/>
          </p:cNvSpPr>
          <p:nvPr>
            <p:ph idx="1"/>
          </p:nvPr>
        </p:nvSpPr>
        <p:spPr>
          <a:xfrm>
            <a:off x="457200" y="1600200"/>
            <a:ext cx="4003288" cy="4525963"/>
          </a:xfrm>
        </p:spPr>
        <p:txBody>
          <a:bodyPr/>
          <a:lstStyle/>
          <a:p>
            <a:r>
              <a:rPr lang="en-US" dirty="0">
                <a:solidFill>
                  <a:srgbClr val="800000"/>
                </a:solidFill>
              </a:rPr>
              <a:t>12 when I started studying astronomy</a:t>
            </a:r>
          </a:p>
          <a:p>
            <a:r>
              <a:rPr lang="en-US" dirty="0">
                <a:solidFill>
                  <a:srgbClr val="800000"/>
                </a:solidFill>
              </a:rPr>
              <a:t>A standard textbook lists 38</a:t>
            </a:r>
          </a:p>
          <a:p>
            <a:r>
              <a:rPr lang="en-US" dirty="0">
                <a:solidFill>
                  <a:srgbClr val="800000"/>
                </a:solidFill>
              </a:rPr>
              <a:t>Most important are the 4 </a:t>
            </a:r>
            <a:r>
              <a:rPr lang="en-US" b="1" dirty="0">
                <a:solidFill>
                  <a:srgbClr val="800000"/>
                </a:solidFill>
              </a:rPr>
              <a:t>Galilean </a:t>
            </a:r>
            <a:r>
              <a:rPr lang="en-US" dirty="0">
                <a:solidFill>
                  <a:srgbClr val="800000"/>
                </a:solidFill>
              </a:rPr>
              <a:t>satellites, Io, Europa, Ganymede, </a:t>
            </a:r>
            <a:r>
              <a:rPr lang="en-US" dirty="0" err="1">
                <a:solidFill>
                  <a:srgbClr val="800000"/>
                </a:solidFill>
              </a:rPr>
              <a:t>Callisto</a:t>
            </a:r>
            <a:endParaRPr lang="en-US" dirty="0">
              <a:solidFill>
                <a:srgbClr val="800000"/>
              </a:solidFill>
            </a:endParaRPr>
          </a:p>
        </p:txBody>
      </p:sp>
      <p:pic>
        <p:nvPicPr>
          <p:cNvPr id="3" name="Picture 2" descr="FromTelescop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2413" y="1732333"/>
            <a:ext cx="3843678" cy="2952147"/>
          </a:xfrm>
          <a:prstGeom prst="rect">
            <a:avLst/>
          </a:prstGeom>
        </p:spPr>
      </p:pic>
    </p:spTree>
    <p:extLst>
      <p:ext uri="{BB962C8B-B14F-4D97-AF65-F5344CB8AC3E}">
        <p14:creationId xmlns:p14="http://schemas.microsoft.com/office/powerpoint/2010/main" val="1608519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000090"/>
                </a:solidFill>
              </a:rPr>
              <a:t>From Earth, it is difficult to learn too much about the Galilean satellites</a:t>
            </a:r>
          </a:p>
        </p:txBody>
      </p:sp>
      <p:pic>
        <p:nvPicPr>
          <p:cNvPr id="3" name="Picture 2" descr="FromTelescop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2413" y="1807925"/>
            <a:ext cx="3843678" cy="2952147"/>
          </a:xfrm>
          <a:prstGeom prst="rect">
            <a:avLst/>
          </a:prstGeom>
        </p:spPr>
      </p:pic>
      <p:sp>
        <p:nvSpPr>
          <p:cNvPr id="5" name="TextBox 4"/>
          <p:cNvSpPr txBox="1"/>
          <p:nvPr/>
        </p:nvSpPr>
        <p:spPr>
          <a:xfrm>
            <a:off x="457200" y="2071195"/>
            <a:ext cx="3655521" cy="1569660"/>
          </a:xfrm>
          <a:prstGeom prst="rect">
            <a:avLst/>
          </a:prstGeom>
          <a:noFill/>
        </p:spPr>
        <p:txBody>
          <a:bodyPr wrap="square" rtlCol="0">
            <a:spAutoFit/>
          </a:bodyPr>
          <a:lstStyle/>
          <a:p>
            <a:r>
              <a:rPr lang="en-US" sz="2400" dirty="0">
                <a:solidFill>
                  <a:srgbClr val="800000"/>
                </a:solidFill>
              </a:rPr>
              <a:t>At </a:t>
            </a:r>
            <a:r>
              <a:rPr lang="en-US" sz="2400" b="1" dirty="0">
                <a:solidFill>
                  <a:srgbClr val="800000"/>
                </a:solidFill>
              </a:rPr>
              <a:t>opposition </a:t>
            </a:r>
            <a:r>
              <a:rPr lang="en-US" sz="2400" dirty="0">
                <a:solidFill>
                  <a:srgbClr val="800000"/>
                </a:solidFill>
              </a:rPr>
              <a:t>of Jupiter, the angular diameter of Ganymede is 1.7 </a:t>
            </a:r>
            <a:r>
              <a:rPr lang="en-US" sz="2400" dirty="0" err="1">
                <a:solidFill>
                  <a:srgbClr val="800000"/>
                </a:solidFill>
              </a:rPr>
              <a:t>arcseconds</a:t>
            </a:r>
            <a:endParaRPr lang="en-US" sz="2400" dirty="0">
              <a:solidFill>
                <a:srgbClr val="800000"/>
              </a:solidFill>
            </a:endParaRPr>
          </a:p>
        </p:txBody>
      </p:sp>
      <p:sp>
        <p:nvSpPr>
          <p:cNvPr id="6" name="TextBox 5"/>
          <p:cNvSpPr txBox="1"/>
          <p:nvPr/>
        </p:nvSpPr>
        <p:spPr>
          <a:xfrm>
            <a:off x="574571" y="4051681"/>
            <a:ext cx="3538150" cy="1938992"/>
          </a:xfrm>
          <a:prstGeom prst="rect">
            <a:avLst/>
          </a:prstGeom>
          <a:noFill/>
        </p:spPr>
        <p:txBody>
          <a:bodyPr wrap="square" rtlCol="0">
            <a:spAutoFit/>
          </a:bodyPr>
          <a:lstStyle/>
          <a:p>
            <a:r>
              <a:rPr lang="en-US" sz="2400" dirty="0"/>
              <a:t>Pre space-age telescope observations revealed a little bit about size, reflectivity (albedo), and surface features</a:t>
            </a:r>
          </a:p>
        </p:txBody>
      </p:sp>
    </p:spTree>
    <p:extLst>
      <p:ext uri="{BB962C8B-B14F-4D97-AF65-F5344CB8AC3E}">
        <p14:creationId xmlns:p14="http://schemas.microsoft.com/office/powerpoint/2010/main" val="3348051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97386-D41A-7F4F-A5E2-4ECB7C1C26EE}"/>
              </a:ext>
            </a:extLst>
          </p:cNvPr>
          <p:cNvSpPr>
            <a:spLocks noGrp="1"/>
          </p:cNvSpPr>
          <p:nvPr>
            <p:ph type="title"/>
          </p:nvPr>
        </p:nvSpPr>
        <p:spPr/>
        <p:txBody>
          <a:bodyPr>
            <a:normAutofit/>
          </a:bodyPr>
          <a:lstStyle/>
          <a:p>
            <a:r>
              <a:rPr lang="en-US" sz="3200" dirty="0">
                <a:solidFill>
                  <a:srgbClr val="002060"/>
                </a:solidFill>
                <a:latin typeface="Arial" panose="020B0604020202020204" pitchFamily="34" charset="0"/>
                <a:cs typeface="Arial" panose="020B0604020202020204" pitchFamily="34" charset="0"/>
              </a:rPr>
              <a:t>Field Trip for </a:t>
            </a:r>
            <a:r>
              <a:rPr lang="en-US" sz="3200" i="1" dirty="0">
                <a:solidFill>
                  <a:srgbClr val="002060"/>
                </a:solidFill>
                <a:latin typeface="Arial" panose="020B0604020202020204" pitchFamily="34" charset="0"/>
                <a:cs typeface="Arial" panose="020B0604020202020204" pitchFamily="34" charset="0"/>
              </a:rPr>
              <a:t>Other Worlds …</a:t>
            </a:r>
            <a:endParaRPr lang="en-US" sz="3200" dirty="0">
              <a:solidFill>
                <a:srgbClr val="00206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9A10564-C0E8-0D44-AF60-69A8F5BFBE83}"/>
              </a:ext>
            </a:extLst>
          </p:cNvPr>
          <p:cNvSpPr>
            <a:spLocks noGrp="1"/>
          </p:cNvSpPr>
          <p:nvPr>
            <p:ph idx="1"/>
          </p:nvPr>
        </p:nvSpPr>
        <p:spPr>
          <a:xfrm>
            <a:off x="324465" y="1614948"/>
            <a:ext cx="3200400" cy="4525963"/>
          </a:xfrm>
        </p:spPr>
        <p:txBody>
          <a:bodyPr>
            <a:normAutofit fontScale="85000" lnSpcReduction="10000"/>
          </a:bodyPr>
          <a:lstStyle/>
          <a:p>
            <a:r>
              <a:rPr lang="en-US" sz="2800" dirty="0">
                <a:solidFill>
                  <a:srgbClr val="C00000"/>
                </a:solidFill>
              </a:rPr>
              <a:t>Location: EIOLC (near Mt. Vernon)</a:t>
            </a:r>
          </a:p>
          <a:p>
            <a:r>
              <a:rPr lang="en-US" sz="2800" dirty="0">
                <a:solidFill>
                  <a:srgbClr val="C00000"/>
                </a:solidFill>
              </a:rPr>
              <a:t>Prime Date: Wednesday, April 11</a:t>
            </a:r>
          </a:p>
          <a:p>
            <a:r>
              <a:rPr lang="en-US" sz="2800" dirty="0">
                <a:solidFill>
                  <a:srgbClr val="C00000"/>
                </a:solidFill>
              </a:rPr>
              <a:t>Backup Date (in case of clouds): Thursday, April 12 </a:t>
            </a:r>
          </a:p>
          <a:p>
            <a:r>
              <a:rPr lang="en-US" sz="2800" dirty="0">
                <a:solidFill>
                  <a:srgbClr val="C00000"/>
                </a:solidFill>
              </a:rPr>
              <a:t>Time: 7:45 PM for about 2 hours</a:t>
            </a:r>
          </a:p>
          <a:p>
            <a:r>
              <a:rPr lang="en-US" sz="2800" dirty="0">
                <a:solidFill>
                  <a:srgbClr val="C00000"/>
                </a:solidFill>
              </a:rPr>
              <a:t>See some of the things we talk about (e.g. Venus)</a:t>
            </a:r>
          </a:p>
        </p:txBody>
      </p:sp>
      <p:pic>
        <p:nvPicPr>
          <p:cNvPr id="5" name="Picture 4">
            <a:extLst>
              <a:ext uri="{FF2B5EF4-FFF2-40B4-BE49-F238E27FC236}">
                <a16:creationId xmlns:a16="http://schemas.microsoft.com/office/drawing/2014/main" id="{236648EC-52DA-FB4E-BBD1-786B587272F9}"/>
              </a:ext>
            </a:extLst>
          </p:cNvPr>
          <p:cNvPicPr>
            <a:picLocks noChangeAspect="1"/>
          </p:cNvPicPr>
          <p:nvPr/>
        </p:nvPicPr>
        <p:blipFill>
          <a:blip r:embed="rId2"/>
          <a:stretch>
            <a:fillRect/>
          </a:stretch>
        </p:blipFill>
        <p:spPr>
          <a:xfrm>
            <a:off x="3578941" y="1614948"/>
            <a:ext cx="5224617" cy="4018936"/>
          </a:xfrm>
          <a:prstGeom prst="rect">
            <a:avLst/>
          </a:prstGeom>
        </p:spPr>
      </p:pic>
    </p:spTree>
    <p:extLst>
      <p:ext uri="{BB962C8B-B14F-4D97-AF65-F5344CB8AC3E}">
        <p14:creationId xmlns:p14="http://schemas.microsoft.com/office/powerpoint/2010/main" val="1329640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8755"/>
          </a:xfrm>
        </p:spPr>
        <p:txBody>
          <a:bodyPr>
            <a:normAutofit/>
          </a:bodyPr>
          <a:lstStyle/>
          <a:p>
            <a:r>
              <a:rPr lang="en-US" sz="3200" dirty="0">
                <a:solidFill>
                  <a:srgbClr val="000090"/>
                </a:solidFill>
              </a:rPr>
              <a:t>Basic data on the Galilean satellites</a:t>
            </a:r>
          </a:p>
        </p:txBody>
      </p:sp>
      <p:graphicFrame>
        <p:nvGraphicFramePr>
          <p:cNvPr id="3" name="Table 2"/>
          <p:cNvGraphicFramePr>
            <a:graphicFrameLocks noGrp="1"/>
          </p:cNvGraphicFramePr>
          <p:nvPr>
            <p:extLst>
              <p:ext uri="{D42A27DB-BD31-4B8C-83A1-F6EECF244321}">
                <p14:modId xmlns:p14="http://schemas.microsoft.com/office/powerpoint/2010/main" val="3927557462"/>
              </p:ext>
            </p:extLst>
          </p:nvPr>
        </p:nvGraphicFramePr>
        <p:xfrm>
          <a:off x="1524000" y="1397000"/>
          <a:ext cx="6096000" cy="222504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370840">
                <a:tc>
                  <a:txBody>
                    <a:bodyPr/>
                    <a:lstStyle/>
                    <a:p>
                      <a:r>
                        <a:rPr lang="en-US" dirty="0"/>
                        <a:t>moon</a:t>
                      </a:r>
                    </a:p>
                  </a:txBody>
                  <a:tcPr/>
                </a:tc>
                <a:tc>
                  <a:txBody>
                    <a:bodyPr/>
                    <a:lstStyle/>
                    <a:p>
                      <a:r>
                        <a:rPr lang="en-US" dirty="0"/>
                        <a:t>a</a:t>
                      </a:r>
                      <a:r>
                        <a:rPr lang="en-US" baseline="0" dirty="0"/>
                        <a:t> (km)</a:t>
                      </a:r>
                      <a:endParaRPr lang="en-US" dirty="0"/>
                    </a:p>
                  </a:txBody>
                  <a:tcPr/>
                </a:tc>
                <a:tc>
                  <a:txBody>
                    <a:bodyPr/>
                    <a:lstStyle/>
                    <a:p>
                      <a:r>
                        <a:rPr lang="en-US" dirty="0"/>
                        <a:t>P (days)</a:t>
                      </a:r>
                    </a:p>
                  </a:txBody>
                  <a:tcPr/>
                </a:tc>
                <a:tc>
                  <a:txBody>
                    <a:bodyPr/>
                    <a:lstStyle/>
                    <a:p>
                      <a:r>
                        <a:rPr lang="en-US" dirty="0"/>
                        <a:t>D (km)</a:t>
                      </a:r>
                    </a:p>
                  </a:txBody>
                  <a:tcPr/>
                </a:tc>
                <a:extLst>
                  <a:ext uri="{0D108BD9-81ED-4DB2-BD59-A6C34878D82A}">
                    <a16:rowId xmlns:a16="http://schemas.microsoft.com/office/drawing/2014/main" val="10000"/>
                  </a:ext>
                </a:extLst>
              </a:tr>
              <a:tr h="370840">
                <a:tc>
                  <a:txBody>
                    <a:bodyPr/>
                    <a:lstStyle/>
                    <a:p>
                      <a:r>
                        <a:rPr lang="en-US" dirty="0"/>
                        <a:t>Io</a:t>
                      </a:r>
                    </a:p>
                  </a:txBody>
                  <a:tcPr/>
                </a:tc>
                <a:tc>
                  <a:txBody>
                    <a:bodyPr/>
                    <a:lstStyle/>
                    <a:p>
                      <a:r>
                        <a:rPr lang="en-US" dirty="0"/>
                        <a:t>422,000</a:t>
                      </a:r>
                    </a:p>
                  </a:txBody>
                  <a:tcPr/>
                </a:tc>
                <a:tc>
                  <a:txBody>
                    <a:bodyPr/>
                    <a:lstStyle/>
                    <a:p>
                      <a:r>
                        <a:rPr lang="en-US" dirty="0"/>
                        <a:t>1.769</a:t>
                      </a:r>
                    </a:p>
                  </a:txBody>
                  <a:tcPr/>
                </a:tc>
                <a:tc>
                  <a:txBody>
                    <a:bodyPr/>
                    <a:lstStyle/>
                    <a:p>
                      <a:r>
                        <a:rPr lang="en-US" dirty="0"/>
                        <a:t>3630</a:t>
                      </a:r>
                    </a:p>
                  </a:txBody>
                  <a:tcPr/>
                </a:tc>
                <a:extLst>
                  <a:ext uri="{0D108BD9-81ED-4DB2-BD59-A6C34878D82A}">
                    <a16:rowId xmlns:a16="http://schemas.microsoft.com/office/drawing/2014/main" val="10001"/>
                  </a:ext>
                </a:extLst>
              </a:tr>
              <a:tr h="370840">
                <a:tc>
                  <a:txBody>
                    <a:bodyPr/>
                    <a:lstStyle/>
                    <a:p>
                      <a:r>
                        <a:rPr lang="en-US" dirty="0"/>
                        <a:t>Europa</a:t>
                      </a:r>
                    </a:p>
                  </a:txBody>
                  <a:tcPr/>
                </a:tc>
                <a:tc>
                  <a:txBody>
                    <a:bodyPr/>
                    <a:lstStyle/>
                    <a:p>
                      <a:r>
                        <a:rPr lang="en-US" dirty="0"/>
                        <a:t>671,000</a:t>
                      </a:r>
                    </a:p>
                  </a:txBody>
                  <a:tcPr/>
                </a:tc>
                <a:tc>
                  <a:txBody>
                    <a:bodyPr/>
                    <a:lstStyle/>
                    <a:p>
                      <a:r>
                        <a:rPr lang="en-US" dirty="0"/>
                        <a:t>3.551</a:t>
                      </a:r>
                    </a:p>
                  </a:txBody>
                  <a:tcPr/>
                </a:tc>
                <a:tc>
                  <a:txBody>
                    <a:bodyPr/>
                    <a:lstStyle/>
                    <a:p>
                      <a:r>
                        <a:rPr lang="en-US" dirty="0"/>
                        <a:t>3130</a:t>
                      </a:r>
                    </a:p>
                  </a:txBody>
                  <a:tcPr/>
                </a:tc>
                <a:extLst>
                  <a:ext uri="{0D108BD9-81ED-4DB2-BD59-A6C34878D82A}">
                    <a16:rowId xmlns:a16="http://schemas.microsoft.com/office/drawing/2014/main" val="10002"/>
                  </a:ext>
                </a:extLst>
              </a:tr>
              <a:tr h="370840">
                <a:tc>
                  <a:txBody>
                    <a:bodyPr/>
                    <a:lstStyle/>
                    <a:p>
                      <a:r>
                        <a:rPr lang="en-US" dirty="0"/>
                        <a:t>Ganymede</a:t>
                      </a:r>
                    </a:p>
                  </a:txBody>
                  <a:tcPr/>
                </a:tc>
                <a:tc>
                  <a:txBody>
                    <a:bodyPr/>
                    <a:lstStyle/>
                    <a:p>
                      <a:r>
                        <a:rPr lang="en-US" dirty="0"/>
                        <a:t>1,071,000</a:t>
                      </a:r>
                    </a:p>
                  </a:txBody>
                  <a:tcPr/>
                </a:tc>
                <a:tc>
                  <a:txBody>
                    <a:bodyPr/>
                    <a:lstStyle/>
                    <a:p>
                      <a:r>
                        <a:rPr lang="en-US" dirty="0"/>
                        <a:t>7.155</a:t>
                      </a:r>
                    </a:p>
                  </a:txBody>
                  <a:tcPr/>
                </a:tc>
                <a:tc>
                  <a:txBody>
                    <a:bodyPr/>
                    <a:lstStyle/>
                    <a:p>
                      <a:r>
                        <a:rPr lang="en-US" dirty="0"/>
                        <a:t>5280</a:t>
                      </a:r>
                    </a:p>
                  </a:txBody>
                  <a:tcPr/>
                </a:tc>
                <a:extLst>
                  <a:ext uri="{0D108BD9-81ED-4DB2-BD59-A6C34878D82A}">
                    <a16:rowId xmlns:a16="http://schemas.microsoft.com/office/drawing/2014/main" val="10003"/>
                  </a:ext>
                </a:extLst>
              </a:tr>
              <a:tr h="370840">
                <a:tc>
                  <a:txBody>
                    <a:bodyPr/>
                    <a:lstStyle/>
                    <a:p>
                      <a:r>
                        <a:rPr lang="en-US" dirty="0" err="1"/>
                        <a:t>Callisto</a:t>
                      </a:r>
                      <a:endParaRPr lang="en-US" dirty="0"/>
                    </a:p>
                  </a:txBody>
                  <a:tcPr/>
                </a:tc>
                <a:tc>
                  <a:txBody>
                    <a:bodyPr/>
                    <a:lstStyle/>
                    <a:p>
                      <a:r>
                        <a:rPr lang="en-US" dirty="0"/>
                        <a:t>1,884,000</a:t>
                      </a:r>
                    </a:p>
                  </a:txBody>
                  <a:tcPr/>
                </a:tc>
                <a:tc>
                  <a:txBody>
                    <a:bodyPr/>
                    <a:lstStyle/>
                    <a:p>
                      <a:r>
                        <a:rPr lang="en-US" dirty="0"/>
                        <a:t>16.689</a:t>
                      </a:r>
                    </a:p>
                  </a:txBody>
                  <a:tcPr/>
                </a:tc>
                <a:tc>
                  <a:txBody>
                    <a:bodyPr/>
                    <a:lstStyle/>
                    <a:p>
                      <a:r>
                        <a:rPr lang="en-US" dirty="0"/>
                        <a:t>4840</a:t>
                      </a:r>
                    </a:p>
                  </a:txBody>
                  <a:tcPr/>
                </a:tc>
                <a:extLst>
                  <a:ext uri="{0D108BD9-81ED-4DB2-BD59-A6C34878D82A}">
                    <a16:rowId xmlns:a16="http://schemas.microsoft.com/office/drawing/2014/main" val="10004"/>
                  </a:ext>
                </a:extLst>
              </a:tr>
              <a:tr h="370840">
                <a:tc>
                  <a:txBody>
                    <a:bodyPr/>
                    <a:lstStyle/>
                    <a:p>
                      <a:r>
                        <a:rPr lang="en-US" dirty="0"/>
                        <a:t>MOON</a:t>
                      </a:r>
                    </a:p>
                  </a:txBody>
                  <a:tcPr/>
                </a:tc>
                <a:tc>
                  <a:txBody>
                    <a:bodyPr/>
                    <a:lstStyle/>
                    <a:p>
                      <a:r>
                        <a:rPr lang="en-US" dirty="0"/>
                        <a:t>384,000</a:t>
                      </a:r>
                    </a:p>
                  </a:txBody>
                  <a:tcPr/>
                </a:tc>
                <a:tc>
                  <a:txBody>
                    <a:bodyPr/>
                    <a:lstStyle/>
                    <a:p>
                      <a:r>
                        <a:rPr lang="en-US" dirty="0"/>
                        <a:t>27.32</a:t>
                      </a:r>
                    </a:p>
                  </a:txBody>
                  <a:tcPr/>
                </a:tc>
                <a:tc>
                  <a:txBody>
                    <a:bodyPr/>
                    <a:lstStyle/>
                    <a:p>
                      <a:r>
                        <a:rPr lang="en-US" dirty="0"/>
                        <a:t>3476</a:t>
                      </a:r>
                    </a:p>
                  </a:txBody>
                  <a:tcPr/>
                </a:tc>
                <a:extLst>
                  <a:ext uri="{0D108BD9-81ED-4DB2-BD59-A6C34878D82A}">
                    <a16:rowId xmlns:a16="http://schemas.microsoft.com/office/drawing/2014/main" val="10005"/>
                  </a:ext>
                </a:extLst>
              </a:tr>
            </a:tbl>
          </a:graphicData>
        </a:graphic>
      </p:graphicFrame>
      <p:sp>
        <p:nvSpPr>
          <p:cNvPr id="4" name="TextBox 3"/>
          <p:cNvSpPr txBox="1"/>
          <p:nvPr/>
        </p:nvSpPr>
        <p:spPr>
          <a:xfrm>
            <a:off x="1738834" y="4490110"/>
            <a:ext cx="5881166" cy="830997"/>
          </a:xfrm>
          <a:prstGeom prst="rect">
            <a:avLst/>
          </a:prstGeom>
          <a:noFill/>
        </p:spPr>
        <p:txBody>
          <a:bodyPr wrap="square" rtlCol="0">
            <a:spAutoFit/>
          </a:bodyPr>
          <a:lstStyle/>
          <a:p>
            <a:r>
              <a:rPr lang="en-US" sz="2400" dirty="0">
                <a:solidFill>
                  <a:srgbClr val="800000"/>
                </a:solidFill>
              </a:rPr>
              <a:t>The largest Moon, Ganymede, has a diameter about 50 percent larger than our Moon</a:t>
            </a:r>
          </a:p>
        </p:txBody>
      </p:sp>
    </p:spTree>
    <p:extLst>
      <p:ext uri="{BB962C8B-B14F-4D97-AF65-F5344CB8AC3E}">
        <p14:creationId xmlns:p14="http://schemas.microsoft.com/office/powerpoint/2010/main" val="34521380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000090"/>
                </a:solidFill>
              </a:rPr>
              <a:t>What are the moons of Jupiter like?  Would do they look like “up close”?  </a:t>
            </a:r>
          </a:p>
        </p:txBody>
      </p:sp>
      <p:pic>
        <p:nvPicPr>
          <p:cNvPr id="3" name="Picture 2" descr="jupiter_2001S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553702"/>
            <a:ext cx="7620000" cy="3606800"/>
          </a:xfrm>
          <a:prstGeom prst="rect">
            <a:avLst/>
          </a:prstGeom>
        </p:spPr>
      </p:pic>
      <p:sp>
        <p:nvSpPr>
          <p:cNvPr id="4" name="TextBox 3"/>
          <p:cNvSpPr txBox="1"/>
          <p:nvPr/>
        </p:nvSpPr>
        <p:spPr>
          <a:xfrm>
            <a:off x="1617872" y="5608858"/>
            <a:ext cx="6471487" cy="830997"/>
          </a:xfrm>
          <a:prstGeom prst="rect">
            <a:avLst/>
          </a:prstGeom>
          <a:noFill/>
        </p:spPr>
        <p:txBody>
          <a:bodyPr wrap="square" rtlCol="0">
            <a:spAutoFit/>
          </a:bodyPr>
          <a:lstStyle/>
          <a:p>
            <a:r>
              <a:rPr lang="en-US" sz="2400" dirty="0">
                <a:solidFill>
                  <a:srgbClr val="800000"/>
                </a:solidFill>
              </a:rPr>
              <a:t>The 1968 movie “2001 A Space Odyssey” has them similar and looking like our Moon</a:t>
            </a:r>
          </a:p>
        </p:txBody>
      </p:sp>
    </p:spTree>
    <p:extLst>
      <p:ext uri="{BB962C8B-B14F-4D97-AF65-F5344CB8AC3E}">
        <p14:creationId xmlns:p14="http://schemas.microsoft.com/office/powerpoint/2010/main" val="30208972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000090"/>
                </a:solidFill>
              </a:rPr>
              <a:t>All of them together (sibling portrait)</a:t>
            </a:r>
          </a:p>
        </p:txBody>
      </p:sp>
      <p:pic>
        <p:nvPicPr>
          <p:cNvPr id="3" name="Picture 2" descr="Galilean_satellit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083" y="1768830"/>
            <a:ext cx="8720458" cy="2961225"/>
          </a:xfrm>
          <a:prstGeom prst="rect">
            <a:avLst/>
          </a:prstGeom>
        </p:spPr>
      </p:pic>
      <p:sp>
        <p:nvSpPr>
          <p:cNvPr id="4" name="TextBox 3"/>
          <p:cNvSpPr txBox="1"/>
          <p:nvPr/>
        </p:nvSpPr>
        <p:spPr>
          <a:xfrm>
            <a:off x="1784195" y="5215784"/>
            <a:ext cx="6199322" cy="461665"/>
          </a:xfrm>
          <a:prstGeom prst="rect">
            <a:avLst/>
          </a:prstGeom>
          <a:noFill/>
        </p:spPr>
        <p:txBody>
          <a:bodyPr wrap="square" rtlCol="0">
            <a:spAutoFit/>
          </a:bodyPr>
          <a:lstStyle/>
          <a:p>
            <a:r>
              <a:rPr lang="en-US" sz="2400" dirty="0">
                <a:solidFill>
                  <a:srgbClr val="800000"/>
                </a:solidFill>
              </a:rPr>
              <a:t>Images scaled to give correct relative sizes</a:t>
            </a:r>
          </a:p>
        </p:txBody>
      </p:sp>
    </p:spTree>
    <p:extLst>
      <p:ext uri="{BB962C8B-B14F-4D97-AF65-F5344CB8AC3E}">
        <p14:creationId xmlns:p14="http://schemas.microsoft.com/office/powerpoint/2010/main" val="4023488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685800" y="381000"/>
            <a:ext cx="7772400" cy="685800"/>
          </a:xfrm>
        </p:spPr>
        <p:txBody>
          <a:bodyPr/>
          <a:lstStyle/>
          <a:p>
            <a:r>
              <a:rPr lang="en-US" sz="3300" dirty="0">
                <a:solidFill>
                  <a:srgbClr val="000090"/>
                </a:solidFill>
              </a:rPr>
              <a:t>Exploring Europa</a:t>
            </a:r>
          </a:p>
        </p:txBody>
      </p:sp>
      <p:pic>
        <p:nvPicPr>
          <p:cNvPr id="2052" name="Picture 4" descr="europa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00200"/>
            <a:ext cx="8377238" cy="3170238"/>
          </a:xfrm>
          <a:prstGeom prst="rect">
            <a:avLst/>
          </a:prstGeom>
          <a:noFill/>
          <a:extLst>
            <a:ext uri="{909E8E84-426E-40dd-AFC4-6F175D3DCCD1}">
              <a14:hiddenFill xmlns="" xmlns:a14="http://schemas.microsoft.com/office/drawing/2010/main">
                <a:solidFill>
                  <a:srgbClr val="FFFFFF"/>
                </a:solidFill>
              </a14:hiddenFill>
            </a:ext>
          </a:extLst>
        </p:spPr>
      </p:pic>
      <p:sp>
        <p:nvSpPr>
          <p:cNvPr id="2053" name="Text Box 5"/>
          <p:cNvSpPr txBox="1">
            <a:spLocks noChangeArrowheads="1"/>
          </p:cNvSpPr>
          <p:nvPr/>
        </p:nvSpPr>
        <p:spPr bwMode="auto">
          <a:xfrm>
            <a:off x="2023514" y="5257122"/>
            <a:ext cx="49611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en-US" sz="2400" dirty="0">
                <a:solidFill>
                  <a:srgbClr val="800000"/>
                </a:solidFill>
              </a:rPr>
              <a:t>What is under its ice-covered plains?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533400" y="1981200"/>
            <a:ext cx="7772400" cy="1143000"/>
          </a:xfrm>
        </p:spPr>
        <p:txBody>
          <a:bodyPr>
            <a:normAutofit fontScale="90000"/>
          </a:bodyPr>
          <a:lstStyle/>
          <a:p>
            <a:r>
              <a:rPr lang="en-US" sz="3200" dirty="0">
                <a:solidFill>
                  <a:srgbClr val="000080"/>
                </a:solidFill>
              </a:rPr>
              <a:t>Europa is slightly smaller and less massive than our Moon.  It is of interest because the entire moon is encased in ice.  There are cracks and other features that hint at liquid water at some point below the surface,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09600" y="381000"/>
            <a:ext cx="7772400" cy="762000"/>
          </a:xfrm>
        </p:spPr>
        <p:txBody>
          <a:bodyPr/>
          <a:lstStyle/>
          <a:p>
            <a:r>
              <a:rPr lang="en-US" sz="3500">
                <a:solidFill>
                  <a:srgbClr val="000080"/>
                </a:solidFill>
              </a:rPr>
              <a:t>Views of the cracks from Galileo</a:t>
            </a:r>
            <a:endParaRPr lang="en-US" sz="3500">
              <a:solidFill>
                <a:srgbClr val="FEFF0C"/>
              </a:solidFill>
            </a:endParaRPr>
          </a:p>
        </p:txBody>
      </p:sp>
      <p:pic>
        <p:nvPicPr>
          <p:cNvPr id="9219" name="Picture 3" descr="Europa_Surface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219200"/>
            <a:ext cx="5532438" cy="5183188"/>
          </a:xfrm>
          <a:prstGeom prst="rect">
            <a:avLst/>
          </a:prstGeom>
          <a:noFill/>
          <a:extLst>
            <a:ext uri="{909E8E84-426E-40dd-AFC4-6F175D3DCCD1}">
              <a14:hiddenFill xmlns="" xmlns:a14="http://schemas.microsoft.com/office/drawing/2010/main">
                <a:solidFill>
                  <a:srgbClr val="FFFFFF"/>
                </a:solidFill>
              </a14:hiddenFill>
            </a:ext>
          </a:extLst>
        </p:spPr>
      </p:pic>
      <p:sp>
        <p:nvSpPr>
          <p:cNvPr id="9220" name="Text Box 4"/>
          <p:cNvSpPr txBox="1">
            <a:spLocks noChangeArrowheads="1"/>
          </p:cNvSpPr>
          <p:nvPr/>
        </p:nvSpPr>
        <p:spPr bwMode="auto">
          <a:xfrm>
            <a:off x="7391400" y="2057400"/>
            <a:ext cx="1524000" cy="156966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pPr>
            <a:r>
              <a:rPr lang="en-US" sz="2400" dirty="0"/>
              <a:t>Picture about 100 miles on  a side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09600" y="457200"/>
            <a:ext cx="7772400" cy="1143000"/>
          </a:xfrm>
        </p:spPr>
        <p:txBody>
          <a:bodyPr/>
          <a:lstStyle/>
          <a:p>
            <a:r>
              <a:rPr lang="en-US" sz="3300">
                <a:solidFill>
                  <a:srgbClr val="000080"/>
                </a:solidFill>
              </a:rPr>
              <a:t>A related phenomenon.  The ice rafts of Europa</a:t>
            </a:r>
          </a:p>
        </p:txBody>
      </p:sp>
      <p:pic>
        <p:nvPicPr>
          <p:cNvPr id="23555" name="Picture 3" descr="p485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752600"/>
            <a:ext cx="5881688" cy="4678363"/>
          </a:xfrm>
          <a:prstGeom prst="rect">
            <a:avLst/>
          </a:prstGeom>
          <a:noFill/>
          <a:extLst>
            <a:ext uri="{909E8E84-426E-40dd-AFC4-6F175D3DCCD1}">
              <a14:hiddenFill xmlns="" xmlns:a14="http://schemas.microsoft.com/office/drawing/2010/main">
                <a:solidFill>
                  <a:srgbClr val="FFFFFF"/>
                </a:solidFill>
              </a14:hiddenFill>
            </a:ext>
          </a:extLst>
        </p:spPr>
      </p:pic>
      <p:sp>
        <p:nvSpPr>
          <p:cNvPr id="23556" name="Line 4"/>
          <p:cNvSpPr>
            <a:spLocks noChangeShapeType="1"/>
          </p:cNvSpPr>
          <p:nvPr/>
        </p:nvSpPr>
        <p:spPr bwMode="auto">
          <a:xfrm>
            <a:off x="6705600" y="1143000"/>
            <a:ext cx="0" cy="2438400"/>
          </a:xfrm>
          <a:prstGeom prst="line">
            <a:avLst/>
          </a:prstGeom>
          <a:noFill/>
          <a:ln w="1905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23557" name="Text Box 5"/>
          <p:cNvSpPr txBox="1">
            <a:spLocks noChangeArrowheads="1"/>
          </p:cNvSpPr>
          <p:nvPr/>
        </p:nvSpPr>
        <p:spPr bwMode="auto">
          <a:xfrm>
            <a:off x="457200" y="1981200"/>
            <a:ext cx="2133600" cy="230832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pPr>
            <a:r>
              <a:rPr lang="en-US" sz="2400" dirty="0"/>
              <a:t>Similar features seen in arctic ocean and are due to flows of ocean underneath</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81000" y="762000"/>
            <a:ext cx="3581400" cy="990600"/>
          </a:xfrm>
        </p:spPr>
        <p:txBody>
          <a:bodyPr>
            <a:normAutofit fontScale="90000"/>
          </a:bodyPr>
          <a:lstStyle/>
          <a:p>
            <a:r>
              <a:rPr lang="en-US" sz="3200">
                <a:solidFill>
                  <a:srgbClr val="000080"/>
                </a:solidFill>
              </a:rPr>
              <a:t>Evidence for flows from beneath the surface of Europa</a:t>
            </a:r>
          </a:p>
        </p:txBody>
      </p:sp>
      <p:pic>
        <p:nvPicPr>
          <p:cNvPr id="24579" name="Picture 3" descr="europacolor_gal_b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9725" y="304800"/>
            <a:ext cx="4721225" cy="61722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1676400"/>
            <a:ext cx="7772400" cy="1143000"/>
          </a:xfrm>
        </p:spPr>
        <p:txBody>
          <a:bodyPr>
            <a:normAutofit fontScale="90000"/>
          </a:bodyPr>
          <a:lstStyle/>
          <a:p>
            <a:r>
              <a:rPr lang="en-US" sz="3500" dirty="0">
                <a:solidFill>
                  <a:srgbClr val="000080"/>
                </a:solidFill>
              </a:rPr>
              <a:t>There is evidence (circumstantial) for liquid water under the surface, but how far down is it?  What is below the water?</a:t>
            </a:r>
          </a:p>
        </p:txBody>
      </p:sp>
      <p:sp>
        <p:nvSpPr>
          <p:cNvPr id="2" name="TextBox 1">
            <a:extLst>
              <a:ext uri="{FF2B5EF4-FFF2-40B4-BE49-F238E27FC236}">
                <a16:creationId xmlns:a16="http://schemas.microsoft.com/office/drawing/2014/main" id="{E2A1BDC1-CE68-524C-9963-3E21E5704BB2}"/>
              </a:ext>
            </a:extLst>
          </p:cNvPr>
          <p:cNvSpPr txBox="1"/>
          <p:nvPr/>
        </p:nvSpPr>
        <p:spPr>
          <a:xfrm>
            <a:off x="1314450" y="3657600"/>
            <a:ext cx="7029450" cy="954107"/>
          </a:xfrm>
          <a:prstGeom prst="rect">
            <a:avLst/>
          </a:prstGeom>
          <a:noFill/>
        </p:spPr>
        <p:txBody>
          <a:bodyPr wrap="square" rtlCol="0">
            <a:spAutoFit/>
          </a:bodyPr>
          <a:lstStyle/>
          <a:p>
            <a:r>
              <a:rPr lang="en-US" sz="2800" dirty="0">
                <a:solidFill>
                  <a:srgbClr val="C00000"/>
                </a:solidFill>
                <a:latin typeface="Arial" panose="020B0604020202020204" pitchFamily="34" charset="0"/>
                <a:cs typeface="Arial" panose="020B0604020202020204" pitchFamily="34" charset="0"/>
              </a:rPr>
              <a:t>Spacecraft missions to Europa over the next few decades might tell us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533400" y="381000"/>
            <a:ext cx="8001000" cy="762000"/>
          </a:xfrm>
        </p:spPr>
        <p:txBody>
          <a:bodyPr/>
          <a:lstStyle/>
          <a:p>
            <a:r>
              <a:rPr lang="en-US" sz="3200" dirty="0">
                <a:solidFill>
                  <a:srgbClr val="000090"/>
                </a:solidFill>
              </a:rPr>
              <a:t>Speculations on interior structure of Europa</a:t>
            </a:r>
          </a:p>
        </p:txBody>
      </p:sp>
      <p:pic>
        <p:nvPicPr>
          <p:cNvPr id="11267" name="Picture 3" descr="Europa_Stru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371600"/>
            <a:ext cx="6705600" cy="5030788"/>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5FBB-4544-154B-9AD5-C9D34BB99CCB}"/>
              </a:ext>
            </a:extLst>
          </p:cNvPr>
          <p:cNvSpPr>
            <a:spLocks noGrp="1"/>
          </p:cNvSpPr>
          <p:nvPr>
            <p:ph type="title"/>
          </p:nvPr>
        </p:nvSpPr>
        <p:spPr/>
        <p:txBody>
          <a:bodyPr>
            <a:normAutofit/>
          </a:bodyPr>
          <a:lstStyle/>
          <a:p>
            <a:r>
              <a:rPr lang="en-US" sz="3200" dirty="0">
                <a:solidFill>
                  <a:srgbClr val="002060"/>
                </a:solidFill>
                <a:latin typeface="Arial" panose="020B0604020202020204" pitchFamily="34" charset="0"/>
                <a:cs typeface="Arial" panose="020B0604020202020204" pitchFamily="34" charset="0"/>
              </a:rPr>
              <a:t>Field Trip (continued)</a:t>
            </a:r>
          </a:p>
        </p:txBody>
      </p:sp>
      <p:sp>
        <p:nvSpPr>
          <p:cNvPr id="3" name="Content Placeholder 2">
            <a:extLst>
              <a:ext uri="{FF2B5EF4-FFF2-40B4-BE49-F238E27FC236}">
                <a16:creationId xmlns:a16="http://schemas.microsoft.com/office/drawing/2014/main" id="{85C8A18A-653A-184D-A449-4C03694E7786}"/>
              </a:ext>
            </a:extLst>
          </p:cNvPr>
          <p:cNvSpPr>
            <a:spLocks noGrp="1"/>
          </p:cNvSpPr>
          <p:nvPr>
            <p:ph idx="1"/>
          </p:nvPr>
        </p:nvSpPr>
        <p:spPr>
          <a:xfrm>
            <a:off x="457200" y="1600200"/>
            <a:ext cx="3038168" cy="4525963"/>
          </a:xfrm>
        </p:spPr>
        <p:txBody>
          <a:bodyPr>
            <a:normAutofit fontScale="92500"/>
          </a:bodyPr>
          <a:lstStyle/>
          <a:p>
            <a:r>
              <a:rPr lang="en-US" sz="2800" dirty="0">
                <a:solidFill>
                  <a:srgbClr val="C00000"/>
                </a:solidFill>
                <a:latin typeface="Arial" panose="020B0604020202020204" pitchFamily="34" charset="0"/>
                <a:cs typeface="Arial" panose="020B0604020202020204" pitchFamily="34" charset="0"/>
              </a:rPr>
              <a:t>Carpooling good</a:t>
            </a:r>
          </a:p>
          <a:p>
            <a:r>
              <a:rPr lang="en-US" sz="2800" dirty="0">
                <a:solidFill>
                  <a:srgbClr val="C00000"/>
                </a:solidFill>
                <a:latin typeface="Arial" panose="020B0604020202020204" pitchFamily="34" charset="0"/>
                <a:cs typeface="Arial" panose="020B0604020202020204" pitchFamily="34" charset="0"/>
              </a:rPr>
              <a:t>Think about it now</a:t>
            </a:r>
          </a:p>
          <a:p>
            <a:r>
              <a:rPr lang="en-US" sz="2800" dirty="0">
                <a:solidFill>
                  <a:srgbClr val="C00000"/>
                </a:solidFill>
                <a:latin typeface="Arial" panose="020B0604020202020204" pitchFamily="34" charset="0"/>
                <a:cs typeface="Arial" panose="020B0604020202020204" pitchFamily="34" charset="0"/>
              </a:rPr>
              <a:t>Will ask for a show of hands next time to judge participation</a:t>
            </a:r>
          </a:p>
          <a:p>
            <a:r>
              <a:rPr lang="en-US" sz="2800" dirty="0">
                <a:solidFill>
                  <a:srgbClr val="C00000"/>
                </a:solidFill>
                <a:latin typeface="Arial" panose="020B0604020202020204" pitchFamily="34" charset="0"/>
                <a:cs typeface="Arial" panose="020B0604020202020204" pitchFamily="34" charset="0"/>
              </a:rPr>
              <a:t>Further details next week</a:t>
            </a:r>
          </a:p>
        </p:txBody>
      </p:sp>
      <p:pic>
        <p:nvPicPr>
          <p:cNvPr id="5" name="Picture 4">
            <a:extLst>
              <a:ext uri="{FF2B5EF4-FFF2-40B4-BE49-F238E27FC236}">
                <a16:creationId xmlns:a16="http://schemas.microsoft.com/office/drawing/2014/main" id="{C52F3786-4CD1-1447-9487-3347E6940E9F}"/>
              </a:ext>
            </a:extLst>
          </p:cNvPr>
          <p:cNvPicPr>
            <a:picLocks noChangeAspect="1"/>
          </p:cNvPicPr>
          <p:nvPr/>
        </p:nvPicPr>
        <p:blipFill>
          <a:blip r:embed="rId2"/>
          <a:stretch>
            <a:fillRect/>
          </a:stretch>
        </p:blipFill>
        <p:spPr>
          <a:xfrm>
            <a:off x="3657600" y="1778869"/>
            <a:ext cx="5176684" cy="4623620"/>
          </a:xfrm>
          <a:prstGeom prst="rect">
            <a:avLst/>
          </a:prstGeom>
        </p:spPr>
      </p:pic>
    </p:spTree>
    <p:extLst>
      <p:ext uri="{BB962C8B-B14F-4D97-AF65-F5344CB8AC3E}">
        <p14:creationId xmlns:p14="http://schemas.microsoft.com/office/powerpoint/2010/main" val="39113674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sz="3400">
                <a:solidFill>
                  <a:srgbClr val="000080"/>
                </a:solidFill>
              </a:rPr>
              <a:t>A summary of what we know about Europa</a:t>
            </a:r>
          </a:p>
        </p:txBody>
      </p:sp>
      <p:sp>
        <p:nvSpPr>
          <p:cNvPr id="27651" name="Rectangle 3"/>
          <p:cNvSpPr>
            <a:spLocks noGrp="1" noChangeArrowheads="1"/>
          </p:cNvSpPr>
          <p:nvPr>
            <p:ph type="body" idx="1"/>
          </p:nvPr>
        </p:nvSpPr>
        <p:spPr/>
        <p:txBody>
          <a:bodyPr/>
          <a:lstStyle/>
          <a:p>
            <a:pPr>
              <a:lnSpc>
                <a:spcPct val="90000"/>
              </a:lnSpc>
            </a:pPr>
            <a:r>
              <a:rPr lang="en-US" sz="2800" dirty="0"/>
              <a:t>Slightly smaller in mass and diameter than the Moon</a:t>
            </a:r>
          </a:p>
          <a:p>
            <a:pPr>
              <a:lnSpc>
                <a:spcPct val="90000"/>
              </a:lnSpc>
            </a:pPr>
            <a:r>
              <a:rPr lang="en-US" sz="2800" dirty="0"/>
              <a:t>Surface covered with water ice casing</a:t>
            </a:r>
          </a:p>
          <a:p>
            <a:pPr>
              <a:lnSpc>
                <a:spcPct val="90000"/>
              </a:lnSpc>
            </a:pPr>
            <a:r>
              <a:rPr lang="en-US" sz="2800" dirty="0"/>
              <a:t>Evidence for surface </a:t>
            </a:r>
            <a:r>
              <a:rPr lang="ja-JP" altLang="en-US" sz="2800" dirty="0"/>
              <a:t>“</a:t>
            </a:r>
            <a:r>
              <a:rPr lang="en-US" sz="2800" dirty="0"/>
              <a:t>activity</a:t>
            </a:r>
            <a:r>
              <a:rPr lang="ja-JP" altLang="en-US" sz="2800" dirty="0"/>
              <a:t>”</a:t>
            </a:r>
            <a:r>
              <a:rPr lang="en-US" sz="2800" dirty="0"/>
              <a:t> from cracks and grooves, and ice rafts</a:t>
            </a:r>
          </a:p>
          <a:p>
            <a:pPr>
              <a:lnSpc>
                <a:spcPct val="90000"/>
              </a:lnSpc>
            </a:pPr>
            <a:r>
              <a:rPr lang="en-US" sz="2800" dirty="0"/>
              <a:t>Small numbers of craters implies surface has reformed in last 100 million years</a:t>
            </a:r>
          </a:p>
          <a:p>
            <a:pPr>
              <a:lnSpc>
                <a:spcPct val="90000"/>
              </a:lnSpc>
            </a:pPr>
            <a:r>
              <a:rPr lang="en-US" sz="2800" dirty="0"/>
              <a:t>Estimates that liquid layer, </a:t>
            </a:r>
            <a:r>
              <a:rPr lang="ja-JP" altLang="en-US" sz="2800" dirty="0"/>
              <a:t>“</a:t>
            </a:r>
            <a:r>
              <a:rPr lang="en-US" sz="2800" dirty="0"/>
              <a:t>sealed ocean</a:t>
            </a:r>
            <a:r>
              <a:rPr lang="ja-JP" altLang="en-US" sz="2800" dirty="0"/>
              <a:t>”</a:t>
            </a:r>
            <a:r>
              <a:rPr lang="en-US" sz="2800" dirty="0"/>
              <a:t> is between 10 - 50 kilometers below the surface, with possible rocky sea floor</a:t>
            </a:r>
          </a:p>
        </p:txBody>
      </p:sp>
    </p:spTree>
    <p:extLst>
      <p:ext uri="{BB962C8B-B14F-4D97-AF65-F5344CB8AC3E}">
        <p14:creationId xmlns:p14="http://schemas.microsoft.com/office/powerpoint/2010/main" val="39965459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sz="3300">
                <a:solidFill>
                  <a:srgbClr val="000080"/>
                </a:solidFill>
              </a:rPr>
              <a:t>A future Europa Lander could tell us much about the possible subsurface ocean of Europa</a:t>
            </a:r>
          </a:p>
        </p:txBody>
      </p:sp>
      <p:pic>
        <p:nvPicPr>
          <p:cNvPr id="13315" name="Picture 3" descr="europalander5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606" y="1526458"/>
            <a:ext cx="5538788" cy="443071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2DDE0D3-FE54-824D-BCDD-A7F12252058C}"/>
              </a:ext>
            </a:extLst>
          </p:cNvPr>
          <p:cNvSpPr txBox="1"/>
          <p:nvPr/>
        </p:nvSpPr>
        <p:spPr>
          <a:xfrm>
            <a:off x="1424832" y="6209070"/>
            <a:ext cx="6076335" cy="461665"/>
          </a:xfrm>
          <a:prstGeom prst="rect">
            <a:avLst/>
          </a:prstGeom>
          <a:noFill/>
        </p:spPr>
        <p:txBody>
          <a:bodyPr wrap="square" rtlCol="0">
            <a:spAutoFit/>
          </a:bodyPr>
          <a:lstStyle/>
          <a:p>
            <a:r>
              <a:rPr lang="en-US" sz="2400" i="1" dirty="0">
                <a:solidFill>
                  <a:srgbClr val="C00000"/>
                </a:solidFill>
                <a:latin typeface="Arial" panose="020B0604020202020204" pitchFamily="34" charset="0"/>
                <a:cs typeface="Arial" panose="020B0604020202020204" pitchFamily="34" charset="0"/>
              </a:rPr>
              <a:t>Europa Clipper </a:t>
            </a:r>
            <a:r>
              <a:rPr lang="en-US" sz="2400" dirty="0">
                <a:solidFill>
                  <a:srgbClr val="C00000"/>
                </a:solidFill>
                <a:latin typeface="Arial" panose="020B0604020202020204" pitchFamily="34" charset="0"/>
                <a:cs typeface="Arial" panose="020B0604020202020204" pitchFamily="34" charset="0"/>
              </a:rPr>
              <a:t>launch 2022, arrival 2024</a:t>
            </a:r>
            <a:endParaRPr lang="en-US" sz="2400" i="1" dirty="0">
              <a:solidFill>
                <a:srgbClr val="C00000"/>
              </a:solidFill>
              <a:latin typeface="Arial" panose="020B0604020202020204" pitchFamily="34" charset="0"/>
              <a:cs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2848E-15FF-7748-9A52-6A2E043DDBE8}"/>
              </a:ext>
            </a:extLst>
          </p:cNvPr>
          <p:cNvSpPr>
            <a:spLocks noGrp="1"/>
          </p:cNvSpPr>
          <p:nvPr>
            <p:ph type="title"/>
          </p:nvPr>
        </p:nvSpPr>
        <p:spPr>
          <a:xfrm>
            <a:off x="457200" y="274638"/>
            <a:ext cx="8229600" cy="896937"/>
          </a:xfrm>
        </p:spPr>
        <p:txBody>
          <a:bodyPr>
            <a:normAutofit/>
          </a:bodyPr>
          <a:lstStyle/>
          <a:p>
            <a:r>
              <a:rPr lang="en-US" sz="3200" dirty="0">
                <a:solidFill>
                  <a:srgbClr val="002060"/>
                </a:solidFill>
                <a:latin typeface="Arial" panose="020B0604020202020204" pitchFamily="34" charset="0"/>
                <a:cs typeface="Arial" panose="020B0604020202020204" pitchFamily="34" charset="0"/>
              </a:rPr>
              <a:t>What about Saturn and its moons?</a:t>
            </a:r>
          </a:p>
        </p:txBody>
      </p:sp>
      <p:pic>
        <p:nvPicPr>
          <p:cNvPr id="4" name="Picture 3">
            <a:extLst>
              <a:ext uri="{FF2B5EF4-FFF2-40B4-BE49-F238E27FC236}">
                <a16:creationId xmlns:a16="http://schemas.microsoft.com/office/drawing/2014/main" id="{C8AF832F-091D-2D4A-8629-12D6A43405B8}"/>
              </a:ext>
            </a:extLst>
          </p:cNvPr>
          <p:cNvPicPr>
            <a:picLocks noChangeAspect="1"/>
          </p:cNvPicPr>
          <p:nvPr/>
        </p:nvPicPr>
        <p:blipFill>
          <a:blip r:embed="rId2"/>
          <a:stretch>
            <a:fillRect/>
          </a:stretch>
        </p:blipFill>
        <p:spPr>
          <a:xfrm>
            <a:off x="1481138" y="1276573"/>
            <a:ext cx="4781550" cy="4909914"/>
          </a:xfrm>
          <a:prstGeom prst="rect">
            <a:avLst/>
          </a:prstGeom>
        </p:spPr>
      </p:pic>
      <p:sp>
        <p:nvSpPr>
          <p:cNvPr id="5" name="TextBox 4">
            <a:extLst>
              <a:ext uri="{FF2B5EF4-FFF2-40B4-BE49-F238E27FC236}">
                <a16:creationId xmlns:a16="http://schemas.microsoft.com/office/drawing/2014/main" id="{7188D59F-C955-D745-A093-C6FB2963C6E5}"/>
              </a:ext>
            </a:extLst>
          </p:cNvPr>
          <p:cNvSpPr txBox="1"/>
          <p:nvPr/>
        </p:nvSpPr>
        <p:spPr>
          <a:xfrm>
            <a:off x="6486525" y="1276573"/>
            <a:ext cx="2457449" cy="2677656"/>
          </a:xfrm>
          <a:prstGeom prst="rect">
            <a:avLst/>
          </a:prstGeom>
          <a:noFill/>
        </p:spPr>
        <p:txBody>
          <a:bodyPr wrap="square" rtlCol="0">
            <a:spAutoFit/>
          </a:bodyPr>
          <a:lstStyle/>
          <a:p>
            <a:r>
              <a:rPr lang="en-US" sz="2800" dirty="0">
                <a:solidFill>
                  <a:srgbClr val="C00000"/>
                </a:solidFill>
              </a:rPr>
              <a:t>Most distant known planet in solar system before invention of telescope</a:t>
            </a:r>
          </a:p>
        </p:txBody>
      </p:sp>
    </p:spTree>
    <p:extLst>
      <p:ext uri="{BB962C8B-B14F-4D97-AF65-F5344CB8AC3E}">
        <p14:creationId xmlns:p14="http://schemas.microsoft.com/office/powerpoint/2010/main" val="6685923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34022"/>
          </a:xfrm>
        </p:spPr>
        <p:txBody>
          <a:bodyPr>
            <a:normAutofit/>
          </a:bodyPr>
          <a:lstStyle/>
          <a:p>
            <a:r>
              <a:rPr lang="en-US" sz="3200" dirty="0">
                <a:solidFill>
                  <a:srgbClr val="000090"/>
                </a:solidFill>
              </a:rPr>
              <a:t>Exploration of the moons of Saturn</a:t>
            </a:r>
          </a:p>
        </p:txBody>
      </p:sp>
      <p:pic>
        <p:nvPicPr>
          <p:cNvPr id="3" name="Picture 2" descr="cassini_at_satur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419" y="1225016"/>
            <a:ext cx="7880094" cy="5249681"/>
          </a:xfrm>
          <a:prstGeom prst="rect">
            <a:avLst/>
          </a:prstGeom>
        </p:spPr>
      </p:pic>
    </p:spTree>
    <p:extLst>
      <p:ext uri="{BB962C8B-B14F-4D97-AF65-F5344CB8AC3E}">
        <p14:creationId xmlns:p14="http://schemas.microsoft.com/office/powerpoint/2010/main" val="31384353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4530"/>
          </a:xfrm>
        </p:spPr>
        <p:txBody>
          <a:bodyPr>
            <a:normAutofit/>
          </a:bodyPr>
          <a:lstStyle/>
          <a:p>
            <a:r>
              <a:rPr lang="en-US" sz="3200" dirty="0">
                <a:solidFill>
                  <a:srgbClr val="000090"/>
                </a:solidFill>
              </a:rPr>
              <a:t>Saturn’s moons</a:t>
            </a:r>
          </a:p>
        </p:txBody>
      </p:sp>
      <p:sp>
        <p:nvSpPr>
          <p:cNvPr id="4" name="TextBox 3"/>
          <p:cNvSpPr txBox="1"/>
          <p:nvPr/>
        </p:nvSpPr>
        <p:spPr>
          <a:xfrm>
            <a:off x="1315848" y="5982104"/>
            <a:ext cx="6334434" cy="523220"/>
          </a:xfrm>
          <a:prstGeom prst="rect">
            <a:avLst/>
          </a:prstGeom>
          <a:noFill/>
        </p:spPr>
        <p:txBody>
          <a:bodyPr wrap="square" rtlCol="0">
            <a:spAutoFit/>
          </a:bodyPr>
          <a:lstStyle/>
          <a:p>
            <a:r>
              <a:rPr lang="en-US" sz="2800" dirty="0"/>
              <a:t>The view through an amateur telescope</a:t>
            </a:r>
          </a:p>
        </p:txBody>
      </p:sp>
      <p:pic>
        <p:nvPicPr>
          <p:cNvPr id="5" name="Picture 4" descr="Screen Shot 2016-11-07 at 10.31.1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950" y="994467"/>
            <a:ext cx="7221049" cy="4834641"/>
          </a:xfrm>
          <a:prstGeom prst="rect">
            <a:avLst/>
          </a:prstGeom>
        </p:spPr>
      </p:pic>
    </p:spTree>
    <p:extLst>
      <p:ext uri="{BB962C8B-B14F-4D97-AF65-F5344CB8AC3E}">
        <p14:creationId xmlns:p14="http://schemas.microsoft.com/office/powerpoint/2010/main" val="18330234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42962"/>
          </a:xfrm>
        </p:spPr>
        <p:txBody>
          <a:bodyPr>
            <a:normAutofit/>
          </a:bodyPr>
          <a:lstStyle/>
          <a:p>
            <a:r>
              <a:rPr lang="en-US" sz="3200" dirty="0">
                <a:solidFill>
                  <a:srgbClr val="000090"/>
                </a:solidFill>
              </a:rPr>
              <a:t>A “family portrait” of the larger moons of Saturn</a:t>
            </a:r>
          </a:p>
        </p:txBody>
      </p:sp>
      <p:pic>
        <p:nvPicPr>
          <p:cNvPr id="3" name="Picture 2" descr="big_moons_sizes_s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117600"/>
            <a:ext cx="6728177" cy="5046132"/>
          </a:xfrm>
          <a:prstGeom prst="rect">
            <a:avLst/>
          </a:prstGeom>
        </p:spPr>
      </p:pic>
      <p:sp>
        <p:nvSpPr>
          <p:cNvPr id="4" name="TextBox 3"/>
          <p:cNvSpPr txBox="1"/>
          <p:nvPr/>
        </p:nvSpPr>
        <p:spPr>
          <a:xfrm>
            <a:off x="1642533" y="6163732"/>
            <a:ext cx="5418667" cy="461665"/>
          </a:xfrm>
          <a:prstGeom prst="rect">
            <a:avLst/>
          </a:prstGeom>
          <a:noFill/>
        </p:spPr>
        <p:txBody>
          <a:bodyPr wrap="square" rtlCol="0">
            <a:spAutoFit/>
          </a:bodyPr>
          <a:lstStyle/>
          <a:p>
            <a:r>
              <a:rPr lang="en-US" sz="2400" dirty="0"/>
              <a:t>One large one (Titan) in a class by itself</a:t>
            </a:r>
          </a:p>
        </p:txBody>
      </p:sp>
    </p:spTree>
    <p:extLst>
      <p:ext uri="{BB962C8B-B14F-4D97-AF65-F5344CB8AC3E}">
        <p14:creationId xmlns:p14="http://schemas.microsoft.com/office/powerpoint/2010/main" val="10206460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5916"/>
          </a:xfrm>
        </p:spPr>
        <p:txBody>
          <a:bodyPr>
            <a:normAutofit/>
          </a:bodyPr>
          <a:lstStyle/>
          <a:p>
            <a:r>
              <a:rPr lang="en-US" sz="2800" dirty="0">
                <a:solidFill>
                  <a:srgbClr val="000090"/>
                </a:solidFill>
              </a:rPr>
              <a:t>We have learned much about Titan in the last decade</a:t>
            </a:r>
          </a:p>
        </p:txBody>
      </p:sp>
      <p:pic>
        <p:nvPicPr>
          <p:cNvPr id="3" name="Picture 2" descr="TitanGlint_cassini_20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8353" y="1160311"/>
            <a:ext cx="5413952" cy="5413952"/>
          </a:xfrm>
          <a:prstGeom prst="rect">
            <a:avLst/>
          </a:prstGeom>
        </p:spPr>
      </p:pic>
    </p:spTree>
    <p:extLst>
      <p:ext uri="{BB962C8B-B14F-4D97-AF65-F5344CB8AC3E}">
        <p14:creationId xmlns:p14="http://schemas.microsoft.com/office/powerpoint/2010/main" val="16260504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7026"/>
            <a:ext cx="8229600" cy="1143000"/>
          </a:xfrm>
        </p:spPr>
        <p:txBody>
          <a:bodyPr>
            <a:normAutofit/>
          </a:bodyPr>
          <a:lstStyle/>
          <a:p>
            <a:r>
              <a:rPr lang="en-US" sz="3200" dirty="0">
                <a:solidFill>
                  <a:srgbClr val="000090"/>
                </a:solidFill>
              </a:rPr>
              <a:t>What we knew before the arrival of Cassini, July 2004</a:t>
            </a:r>
          </a:p>
        </p:txBody>
      </p:sp>
      <p:sp>
        <p:nvSpPr>
          <p:cNvPr id="3" name="TextBox 2"/>
          <p:cNvSpPr txBox="1"/>
          <p:nvPr/>
        </p:nvSpPr>
        <p:spPr>
          <a:xfrm>
            <a:off x="457200" y="2354106"/>
            <a:ext cx="3339344" cy="1384995"/>
          </a:xfrm>
          <a:prstGeom prst="rect">
            <a:avLst/>
          </a:prstGeom>
          <a:noFill/>
        </p:spPr>
        <p:txBody>
          <a:bodyPr wrap="square" rtlCol="0">
            <a:spAutoFit/>
          </a:bodyPr>
          <a:lstStyle/>
          <a:p>
            <a:r>
              <a:rPr lang="en-US" sz="2800" dirty="0">
                <a:solidFill>
                  <a:srgbClr val="800000"/>
                </a:solidFill>
              </a:rPr>
              <a:t>A lot.  Titan has a thick atmosphere, unique among moons</a:t>
            </a:r>
          </a:p>
        </p:txBody>
      </p:sp>
      <p:pic>
        <p:nvPicPr>
          <p:cNvPr id="5" name="Picture 4" descr="Screen Shot 2016-11-09 at 9.26.0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7748" y="1417638"/>
            <a:ext cx="3826573" cy="5207045"/>
          </a:xfrm>
          <a:prstGeom prst="rect">
            <a:avLst/>
          </a:prstGeom>
        </p:spPr>
      </p:pic>
    </p:spTree>
    <p:extLst>
      <p:ext uri="{BB962C8B-B14F-4D97-AF65-F5344CB8AC3E}">
        <p14:creationId xmlns:p14="http://schemas.microsoft.com/office/powerpoint/2010/main" val="25168612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11-09 at 9.26.0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0057" y="0"/>
            <a:ext cx="5039833" cy="6858000"/>
          </a:xfrm>
          <a:prstGeom prst="rect">
            <a:avLst/>
          </a:prstGeom>
        </p:spPr>
      </p:pic>
      <p:sp>
        <p:nvSpPr>
          <p:cNvPr id="4" name="TextBox 3"/>
          <p:cNvSpPr txBox="1"/>
          <p:nvPr/>
        </p:nvSpPr>
        <p:spPr>
          <a:xfrm>
            <a:off x="543878" y="710780"/>
            <a:ext cx="2646997" cy="523220"/>
          </a:xfrm>
          <a:prstGeom prst="rect">
            <a:avLst/>
          </a:prstGeom>
          <a:noFill/>
        </p:spPr>
        <p:txBody>
          <a:bodyPr wrap="square" rtlCol="0">
            <a:spAutoFit/>
          </a:bodyPr>
          <a:lstStyle/>
          <a:p>
            <a:r>
              <a:rPr lang="en-US" sz="2800" dirty="0"/>
              <a:t>A closer look</a:t>
            </a:r>
          </a:p>
        </p:txBody>
      </p:sp>
      <p:sp>
        <p:nvSpPr>
          <p:cNvPr id="5" name="TextBox 4"/>
          <p:cNvSpPr txBox="1"/>
          <p:nvPr/>
        </p:nvSpPr>
        <p:spPr>
          <a:xfrm>
            <a:off x="397815" y="1889125"/>
            <a:ext cx="2793060" cy="3785652"/>
          </a:xfrm>
          <a:prstGeom prst="rect">
            <a:avLst/>
          </a:prstGeom>
          <a:noFill/>
        </p:spPr>
        <p:txBody>
          <a:bodyPr wrap="square" rtlCol="0">
            <a:spAutoFit/>
          </a:bodyPr>
          <a:lstStyle/>
          <a:p>
            <a:r>
              <a:rPr lang="en-US" sz="2400" dirty="0"/>
              <a:t>Primary atmospheric constituent is molecular nitrogen N2 (like Earth).  Methane CH4 at about same proportion as water in Earth’s atmosphere.  Ethane C2H6 also present</a:t>
            </a:r>
          </a:p>
        </p:txBody>
      </p:sp>
    </p:spTree>
    <p:extLst>
      <p:ext uri="{BB962C8B-B14F-4D97-AF65-F5344CB8AC3E}">
        <p14:creationId xmlns:p14="http://schemas.microsoft.com/office/powerpoint/2010/main" val="19865691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533400" y="1143000"/>
            <a:ext cx="3124200" cy="1066800"/>
          </a:xfrm>
        </p:spPr>
        <p:txBody>
          <a:bodyPr>
            <a:normAutofit fontScale="90000"/>
          </a:bodyPr>
          <a:lstStyle/>
          <a:p>
            <a:r>
              <a:rPr lang="en-US" sz="3100">
                <a:solidFill>
                  <a:srgbClr val="000080"/>
                </a:solidFill>
              </a:rPr>
              <a:t>The Cassini and Huygens spacecraft</a:t>
            </a:r>
            <a:endParaRPr lang="en-US" sz="3100">
              <a:solidFill>
                <a:srgbClr val="F8FF0F"/>
              </a:solidFill>
            </a:endParaRPr>
          </a:p>
        </p:txBody>
      </p:sp>
      <p:pic>
        <p:nvPicPr>
          <p:cNvPr id="12291" name="Picture 3" descr="spacecraft-cassi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228600"/>
            <a:ext cx="5111750" cy="6248400"/>
          </a:xfrm>
          <a:prstGeom prst="rect">
            <a:avLst/>
          </a:prstGeom>
          <a:noFill/>
          <a:extLst>
            <a:ext uri="{909E8E84-426E-40dd-AFC4-6F175D3DCCD1}">
              <a14:hiddenFill xmlns="" xmlns:a14="http://schemas.microsoft.com/office/drawing/2010/main">
                <a:solidFill>
                  <a:srgbClr val="FFFFFF"/>
                </a:solidFill>
              </a14:hiddenFill>
            </a:ext>
          </a:extLst>
        </p:spPr>
      </p:pic>
      <p:sp>
        <p:nvSpPr>
          <p:cNvPr id="12292" name="Text Box 4"/>
          <p:cNvSpPr txBox="1">
            <a:spLocks noChangeArrowheads="1"/>
          </p:cNvSpPr>
          <p:nvPr/>
        </p:nvSpPr>
        <p:spPr bwMode="auto">
          <a:xfrm>
            <a:off x="669925" y="2943225"/>
            <a:ext cx="1791927" cy="8309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sz="2400" dirty="0"/>
              <a:t>The Huygens </a:t>
            </a:r>
          </a:p>
          <a:p>
            <a:r>
              <a:rPr lang="en-US" sz="2400" dirty="0"/>
              <a:t>lander</a:t>
            </a:r>
          </a:p>
        </p:txBody>
      </p:sp>
      <p:sp>
        <p:nvSpPr>
          <p:cNvPr id="12293" name="Line 5"/>
          <p:cNvSpPr>
            <a:spLocks noChangeShapeType="1"/>
          </p:cNvSpPr>
          <p:nvPr/>
        </p:nvSpPr>
        <p:spPr bwMode="auto">
          <a:xfrm>
            <a:off x="2362200" y="3505200"/>
            <a:ext cx="3048000" cy="0"/>
          </a:xfrm>
          <a:prstGeom prst="line">
            <a:avLst/>
          </a:prstGeom>
          <a:noFill/>
          <a:ln w="31750">
            <a:solidFill>
              <a:srgbClr val="80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4083FE-1EF4-CA45-AB68-A0062636F7BC}"/>
              </a:ext>
            </a:extLst>
          </p:cNvPr>
          <p:cNvSpPr>
            <a:spLocks noGrp="1"/>
          </p:cNvSpPr>
          <p:nvPr>
            <p:ph type="title"/>
          </p:nvPr>
        </p:nvSpPr>
        <p:spPr>
          <a:xfrm>
            <a:off x="339213" y="200896"/>
            <a:ext cx="8229600" cy="831491"/>
          </a:xfrm>
        </p:spPr>
        <p:txBody>
          <a:bodyPr>
            <a:normAutofit/>
          </a:bodyPr>
          <a:lstStyle/>
          <a:p>
            <a:r>
              <a:rPr lang="en-US" sz="3200" dirty="0">
                <a:latin typeface="Arial" panose="020B0604020202020204" pitchFamily="34" charset="0"/>
                <a:cs typeface="Arial" panose="020B0604020202020204" pitchFamily="34" charset="0"/>
              </a:rPr>
              <a:t>Questions from last time?</a:t>
            </a:r>
          </a:p>
        </p:txBody>
      </p:sp>
      <p:pic>
        <p:nvPicPr>
          <p:cNvPr id="6" name="Picture 5">
            <a:extLst>
              <a:ext uri="{FF2B5EF4-FFF2-40B4-BE49-F238E27FC236}">
                <a16:creationId xmlns:a16="http://schemas.microsoft.com/office/drawing/2014/main" id="{5F215EF4-A78A-7040-9485-152B9212B2DC}"/>
              </a:ext>
            </a:extLst>
          </p:cNvPr>
          <p:cNvPicPr>
            <a:picLocks noChangeAspect="1"/>
          </p:cNvPicPr>
          <p:nvPr/>
        </p:nvPicPr>
        <p:blipFill>
          <a:blip r:embed="rId2"/>
          <a:stretch>
            <a:fillRect/>
          </a:stretch>
        </p:blipFill>
        <p:spPr>
          <a:xfrm>
            <a:off x="2241755" y="1135400"/>
            <a:ext cx="4438445" cy="5641638"/>
          </a:xfrm>
          <a:prstGeom prst="rect">
            <a:avLst/>
          </a:prstGeom>
        </p:spPr>
      </p:pic>
    </p:spTree>
    <p:extLst>
      <p:ext uri="{BB962C8B-B14F-4D97-AF65-F5344CB8AC3E}">
        <p14:creationId xmlns:p14="http://schemas.microsoft.com/office/powerpoint/2010/main" val="28754801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304800"/>
            <a:ext cx="7772400" cy="1143000"/>
          </a:xfrm>
        </p:spPr>
        <p:txBody>
          <a:bodyPr>
            <a:normAutofit/>
          </a:bodyPr>
          <a:lstStyle/>
          <a:p>
            <a:r>
              <a:rPr lang="en-US" sz="3200" dirty="0">
                <a:solidFill>
                  <a:srgbClr val="000090"/>
                </a:solidFill>
              </a:rPr>
              <a:t>Concept of the Huygens lander…an artist</a:t>
            </a:r>
            <a:r>
              <a:rPr lang="ja-JP" altLang="en-US" sz="3200" dirty="0">
                <a:solidFill>
                  <a:srgbClr val="000090"/>
                </a:solidFill>
              </a:rPr>
              <a:t>’</a:t>
            </a:r>
            <a:r>
              <a:rPr lang="en-US" sz="3200" dirty="0">
                <a:solidFill>
                  <a:srgbClr val="000090"/>
                </a:solidFill>
              </a:rPr>
              <a:t>s conception</a:t>
            </a:r>
          </a:p>
        </p:txBody>
      </p:sp>
      <p:pic>
        <p:nvPicPr>
          <p:cNvPr id="13315" name="Picture 3" descr="huygen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76400"/>
            <a:ext cx="4114800" cy="4030663"/>
          </a:xfrm>
          <a:prstGeom prst="rect">
            <a:avLst/>
          </a:prstGeom>
          <a:noFill/>
          <a:extLst>
            <a:ext uri="{909E8E84-426E-40dd-AFC4-6F175D3DCCD1}">
              <a14:hiddenFill xmlns="" xmlns:a14="http://schemas.microsoft.com/office/drawing/2010/main">
                <a:solidFill>
                  <a:srgbClr val="FFFFFF"/>
                </a:solidFill>
              </a14:hiddenFill>
            </a:ext>
          </a:extLst>
        </p:spPr>
      </p:pic>
      <p:pic>
        <p:nvPicPr>
          <p:cNvPr id="13316" name="Picture 4" descr="huygen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676400"/>
            <a:ext cx="4087813" cy="4005263"/>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09600" y="381000"/>
            <a:ext cx="7772400" cy="1143000"/>
          </a:xfrm>
        </p:spPr>
        <p:txBody>
          <a:bodyPr/>
          <a:lstStyle/>
          <a:p>
            <a:r>
              <a:rPr lang="en-US" sz="3100" dirty="0">
                <a:solidFill>
                  <a:srgbClr val="000090"/>
                </a:solidFill>
              </a:rPr>
              <a:t>Pictures of Titan from the approaching Cassini spacecraft</a:t>
            </a:r>
          </a:p>
        </p:txBody>
      </p:sp>
      <p:pic>
        <p:nvPicPr>
          <p:cNvPr id="14339" name="Picture 3" descr="tita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600200"/>
            <a:ext cx="5513388" cy="4140200"/>
          </a:xfrm>
          <a:prstGeom prst="rect">
            <a:avLst/>
          </a:prstGeom>
          <a:noFill/>
          <a:extLst>
            <a:ext uri="{909E8E84-426E-40dd-AFC4-6F175D3DCCD1}">
              <a14:hiddenFill xmlns="" xmlns:a14="http://schemas.microsoft.com/office/drawing/2010/main">
                <a:solidFill>
                  <a:srgbClr val="FFFFFF"/>
                </a:solidFill>
              </a14:hiddenFill>
            </a:ext>
          </a:extLst>
        </p:spPr>
      </p:pic>
      <p:sp>
        <p:nvSpPr>
          <p:cNvPr id="14340" name="Text Box 4"/>
          <p:cNvSpPr txBox="1">
            <a:spLocks noChangeArrowheads="1"/>
          </p:cNvSpPr>
          <p:nvPr/>
        </p:nvSpPr>
        <p:spPr bwMode="auto">
          <a:xfrm>
            <a:off x="2057400" y="6019800"/>
            <a:ext cx="3990996" cy="4616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sz="2400" dirty="0">
                <a:solidFill>
                  <a:srgbClr val="800000"/>
                </a:solidFill>
              </a:rPr>
              <a:t>Image at infrared wavelengths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804333" y="211664"/>
            <a:ext cx="7772400" cy="567267"/>
          </a:xfrm>
        </p:spPr>
        <p:txBody>
          <a:bodyPr>
            <a:normAutofit fontScale="90000"/>
          </a:bodyPr>
          <a:lstStyle/>
          <a:p>
            <a:r>
              <a:rPr lang="en-US" sz="3200" dirty="0">
                <a:solidFill>
                  <a:srgbClr val="000090"/>
                </a:solidFill>
              </a:rPr>
              <a:t>A new view of Titan (from close up)</a:t>
            </a:r>
          </a:p>
        </p:txBody>
      </p:sp>
      <p:pic>
        <p:nvPicPr>
          <p:cNvPr id="15363" name="Picture 3" descr="titan_cassi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7201" y="948267"/>
            <a:ext cx="5640410" cy="570965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304800"/>
            <a:ext cx="7772400" cy="838200"/>
          </a:xfrm>
        </p:spPr>
        <p:txBody>
          <a:bodyPr/>
          <a:lstStyle/>
          <a:p>
            <a:r>
              <a:rPr lang="en-US" sz="3100">
                <a:solidFill>
                  <a:srgbClr val="000080"/>
                </a:solidFill>
              </a:rPr>
              <a:t>The view from Huygens on the way down</a:t>
            </a:r>
            <a:endParaRPr lang="en-US" sz="3100">
              <a:solidFill>
                <a:srgbClr val="F8FF0F"/>
              </a:solidFill>
            </a:endParaRPr>
          </a:p>
        </p:txBody>
      </p:sp>
      <p:pic>
        <p:nvPicPr>
          <p:cNvPr id="16387" name="Picture 3" descr="titan_from_huyge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219200"/>
            <a:ext cx="5334000" cy="53340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09600" y="457200"/>
            <a:ext cx="7772400" cy="685800"/>
          </a:xfrm>
        </p:spPr>
        <p:txBody>
          <a:bodyPr/>
          <a:lstStyle/>
          <a:p>
            <a:r>
              <a:rPr lang="en-US" sz="3200" dirty="0">
                <a:solidFill>
                  <a:srgbClr val="000090"/>
                </a:solidFill>
              </a:rPr>
              <a:t>Closer to the surface</a:t>
            </a:r>
          </a:p>
        </p:txBody>
      </p:sp>
      <p:pic>
        <p:nvPicPr>
          <p:cNvPr id="17411" name="Picture 3" descr="titan_vu_huyge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4114800" cy="3521075"/>
          </a:xfrm>
          <a:prstGeom prst="rect">
            <a:avLst/>
          </a:prstGeom>
          <a:noFill/>
          <a:extLst>
            <a:ext uri="{909E8E84-426E-40dd-AFC4-6F175D3DCCD1}">
              <a14:hiddenFill xmlns="" xmlns:a14="http://schemas.microsoft.com/office/drawing/2010/main">
                <a:solidFill>
                  <a:srgbClr val="FFFFFF"/>
                </a:solidFill>
              </a14:hiddenFill>
            </a:ext>
          </a:extLst>
        </p:spPr>
      </p:pic>
      <p:pic>
        <p:nvPicPr>
          <p:cNvPr id="17412" name="Picture 4" descr="titan_vu_huygen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4800600"/>
            <a:ext cx="5943600" cy="1716088"/>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228600"/>
            <a:ext cx="7772400" cy="762000"/>
          </a:xfrm>
        </p:spPr>
        <p:txBody>
          <a:bodyPr/>
          <a:lstStyle/>
          <a:p>
            <a:r>
              <a:rPr lang="en-US" sz="3100">
                <a:solidFill>
                  <a:srgbClr val="000080"/>
                </a:solidFill>
              </a:rPr>
              <a:t>Titan has flow channels, too</a:t>
            </a:r>
            <a:endParaRPr lang="en-US" sz="3100">
              <a:solidFill>
                <a:srgbClr val="F8FF0F"/>
              </a:solidFill>
            </a:endParaRPr>
          </a:p>
        </p:txBody>
      </p:sp>
      <p:pic>
        <p:nvPicPr>
          <p:cNvPr id="18435" name="Picture 3" descr="titan_shore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219200"/>
            <a:ext cx="5248275" cy="52578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81000" y="609600"/>
            <a:ext cx="5105400" cy="838200"/>
          </a:xfrm>
        </p:spPr>
        <p:txBody>
          <a:bodyPr>
            <a:normAutofit/>
          </a:bodyPr>
          <a:lstStyle/>
          <a:p>
            <a:r>
              <a:rPr lang="en-US" sz="3200" dirty="0">
                <a:solidFill>
                  <a:srgbClr val="000090"/>
                </a:solidFill>
              </a:rPr>
              <a:t>On the surface</a:t>
            </a:r>
          </a:p>
        </p:txBody>
      </p:sp>
      <p:pic>
        <p:nvPicPr>
          <p:cNvPr id="19459" name="Picture 3" descr="titan_surf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9600" y="304800"/>
            <a:ext cx="3162300" cy="6324600"/>
          </a:xfrm>
          <a:prstGeom prst="rect">
            <a:avLst/>
          </a:prstGeom>
          <a:noFill/>
          <a:extLst>
            <a:ext uri="{909E8E84-426E-40dd-AFC4-6F175D3DCCD1}">
              <a14:hiddenFill xmlns="" xmlns:a14="http://schemas.microsoft.com/office/drawing/2010/main">
                <a:solidFill>
                  <a:srgbClr val="FFFFFF"/>
                </a:solidFill>
              </a14:hiddenFill>
            </a:ext>
          </a:extLst>
        </p:spPr>
      </p:pic>
      <p:sp>
        <p:nvSpPr>
          <p:cNvPr id="19460" name="Text Box 4"/>
          <p:cNvSpPr txBox="1">
            <a:spLocks noChangeArrowheads="1"/>
          </p:cNvSpPr>
          <p:nvPr/>
        </p:nvSpPr>
        <p:spPr bwMode="auto">
          <a:xfrm>
            <a:off x="795866" y="2048933"/>
            <a:ext cx="3733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pPr>
            <a:r>
              <a:rPr lang="ja-JP" altLang="en-US" sz="2400" dirty="0">
                <a:solidFill>
                  <a:srgbClr val="800000"/>
                </a:solidFill>
              </a:rPr>
              <a:t>“</a:t>
            </a:r>
            <a:r>
              <a:rPr lang="en-US" sz="2400" dirty="0">
                <a:solidFill>
                  <a:srgbClr val="800000"/>
                </a:solidFill>
              </a:rPr>
              <a:t>rocks</a:t>
            </a:r>
            <a:r>
              <a:rPr lang="ja-JP" altLang="en-US" sz="2400" dirty="0">
                <a:solidFill>
                  <a:srgbClr val="800000"/>
                </a:solidFill>
              </a:rPr>
              <a:t>”</a:t>
            </a:r>
            <a:r>
              <a:rPr lang="en-US" sz="2400" dirty="0">
                <a:solidFill>
                  <a:srgbClr val="800000"/>
                </a:solidFill>
              </a:rPr>
              <a:t> are blocks of ice</a:t>
            </a:r>
          </a:p>
        </p:txBody>
      </p:sp>
      <p:sp>
        <p:nvSpPr>
          <p:cNvPr id="19461" name="Text Box 5"/>
          <p:cNvSpPr txBox="1">
            <a:spLocks noChangeArrowheads="1"/>
          </p:cNvSpPr>
          <p:nvPr/>
        </p:nvSpPr>
        <p:spPr bwMode="auto">
          <a:xfrm>
            <a:off x="457200" y="3276600"/>
            <a:ext cx="4800600" cy="120032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pPr>
            <a:r>
              <a:rPr lang="en-US" sz="2400" dirty="0">
                <a:solidFill>
                  <a:srgbClr val="800000"/>
                </a:solidFill>
              </a:rPr>
              <a:t>The most remote human </a:t>
            </a:r>
            <a:r>
              <a:rPr lang="ja-JP" altLang="en-US" sz="2400" dirty="0">
                <a:solidFill>
                  <a:srgbClr val="800000"/>
                </a:solidFill>
              </a:rPr>
              <a:t>“</a:t>
            </a:r>
            <a:r>
              <a:rPr lang="en-US" sz="2400" dirty="0">
                <a:solidFill>
                  <a:srgbClr val="800000"/>
                </a:solidFill>
              </a:rPr>
              <a:t>base</a:t>
            </a:r>
            <a:r>
              <a:rPr lang="ja-JP" altLang="en-US" sz="2400" dirty="0">
                <a:solidFill>
                  <a:srgbClr val="800000"/>
                </a:solidFill>
              </a:rPr>
              <a:t>”</a:t>
            </a:r>
            <a:r>
              <a:rPr lang="en-US" sz="2400" dirty="0">
                <a:solidFill>
                  <a:srgbClr val="800000"/>
                </a:solidFill>
              </a:rPr>
              <a:t> in the universe: nearly a billion miles from the Sun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304800"/>
            <a:ext cx="7772400" cy="685800"/>
          </a:xfrm>
        </p:spPr>
        <p:txBody>
          <a:bodyPr/>
          <a:lstStyle/>
          <a:p>
            <a:r>
              <a:rPr lang="en-US" sz="3200" dirty="0">
                <a:solidFill>
                  <a:srgbClr val="000090"/>
                </a:solidFill>
              </a:rPr>
              <a:t>Cassini radar shows lakes of methane</a:t>
            </a:r>
          </a:p>
        </p:txBody>
      </p:sp>
      <p:pic>
        <p:nvPicPr>
          <p:cNvPr id="20483" name="Picture 3" descr="radar_map_tit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133" y="1109133"/>
            <a:ext cx="7283085" cy="540385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81000" y="2590800"/>
            <a:ext cx="2133600" cy="1143000"/>
          </a:xfrm>
        </p:spPr>
        <p:txBody>
          <a:bodyPr>
            <a:noAutofit/>
          </a:bodyPr>
          <a:lstStyle/>
          <a:p>
            <a:r>
              <a:rPr lang="en-US" sz="2400" dirty="0">
                <a:solidFill>
                  <a:srgbClr val="000090"/>
                </a:solidFill>
              </a:rPr>
              <a:t>Other observations from Cassini show different manifestation of methane lakes: sunlight glints from the lake surfaces</a:t>
            </a:r>
          </a:p>
        </p:txBody>
      </p:sp>
      <p:pic>
        <p:nvPicPr>
          <p:cNvPr id="22531" name="Picture 3" descr="titan_lake_gli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304800"/>
            <a:ext cx="6324600" cy="63246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85800" y="1066800"/>
            <a:ext cx="7772400" cy="1143000"/>
          </a:xfrm>
        </p:spPr>
        <p:txBody>
          <a:bodyPr>
            <a:normAutofit fontScale="90000"/>
          </a:bodyPr>
          <a:lstStyle/>
          <a:p>
            <a:r>
              <a:rPr lang="en-US" sz="2800">
                <a:solidFill>
                  <a:srgbClr val="000080"/>
                </a:solidFill>
              </a:rPr>
              <a:t>Reasons for the interest and importance of Titan: it has a dense atmosphere and a </a:t>
            </a:r>
            <a:r>
              <a:rPr lang="ja-JP" altLang="en-US" sz="2800">
                <a:solidFill>
                  <a:srgbClr val="000080"/>
                </a:solidFill>
              </a:rPr>
              <a:t>“</a:t>
            </a:r>
            <a:r>
              <a:rPr lang="en-US" sz="2800">
                <a:solidFill>
                  <a:srgbClr val="000080"/>
                </a:solidFill>
              </a:rPr>
              <a:t>hydrological cycle</a:t>
            </a:r>
            <a:r>
              <a:rPr lang="ja-JP" altLang="en-US" sz="2800">
                <a:solidFill>
                  <a:srgbClr val="000080"/>
                </a:solidFill>
              </a:rPr>
              <a:t>”</a:t>
            </a:r>
            <a:r>
              <a:rPr lang="en-US" sz="2800">
                <a:solidFill>
                  <a:srgbClr val="000080"/>
                </a:solidFill>
              </a:rPr>
              <a:t> based on another compound.  Despite its alien nature, in some ways it is the most Earth-like object in the solar system</a:t>
            </a:r>
            <a:endParaRPr lang="en-US" sz="3400">
              <a:solidFill>
                <a:srgbClr val="000080"/>
              </a:solidFill>
            </a:endParaRPr>
          </a:p>
        </p:txBody>
      </p:sp>
      <p:pic>
        <p:nvPicPr>
          <p:cNvPr id="23555" name="Picture 3" descr="text_on_tit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505200"/>
            <a:ext cx="8283575" cy="19812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000090"/>
                </a:solidFill>
                <a:latin typeface="Arial" panose="020B0604020202020204" pitchFamily="34" charset="0"/>
                <a:cs typeface="Arial" panose="020B0604020202020204" pitchFamily="34" charset="0"/>
              </a:rPr>
              <a:t>Summary of last time; the terrestrial planets</a:t>
            </a:r>
            <a:endParaRPr lang="en-US" sz="3200" dirty="0">
              <a:solidFill>
                <a:srgbClr val="002060"/>
              </a:solidFill>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3273CBEF-D15B-4E4F-9D89-80BA70D85B27}"/>
              </a:ext>
            </a:extLst>
          </p:cNvPr>
          <p:cNvSpPr>
            <a:spLocks noGrp="1"/>
          </p:cNvSpPr>
          <p:nvPr>
            <p:ph idx="1"/>
          </p:nvPr>
        </p:nvSpPr>
        <p:spPr>
          <a:xfrm>
            <a:off x="342900" y="1474721"/>
            <a:ext cx="3400425" cy="4525963"/>
          </a:xfrm>
        </p:spPr>
        <p:txBody>
          <a:bodyPr>
            <a:normAutofit fontScale="92500" lnSpcReduction="20000"/>
          </a:bodyPr>
          <a:lstStyle/>
          <a:p>
            <a:r>
              <a:rPr lang="en-US" sz="2800" dirty="0">
                <a:solidFill>
                  <a:srgbClr val="C00000"/>
                </a:solidFill>
                <a:latin typeface="Arial" panose="020B0604020202020204" pitchFamily="34" charset="0"/>
                <a:cs typeface="Arial" panose="020B0604020202020204" pitchFamily="34" charset="0"/>
              </a:rPr>
              <a:t>Earthlike (sort of) planets in the inner solar system</a:t>
            </a:r>
          </a:p>
          <a:p>
            <a:r>
              <a:rPr lang="en-US" sz="2800" dirty="0">
                <a:solidFill>
                  <a:srgbClr val="C00000"/>
                </a:solidFill>
                <a:latin typeface="Arial" panose="020B0604020202020204" pitchFamily="34" charset="0"/>
                <a:cs typeface="Arial" panose="020B0604020202020204" pitchFamily="34" charset="0"/>
              </a:rPr>
              <a:t>Venus is Earthlike in size and mass, totally different in temperature</a:t>
            </a:r>
          </a:p>
          <a:p>
            <a:r>
              <a:rPr lang="en-US" sz="2800" dirty="0">
                <a:solidFill>
                  <a:srgbClr val="C00000"/>
                </a:solidFill>
                <a:latin typeface="Arial" panose="020B0604020202020204" pitchFamily="34" charset="0"/>
                <a:cs typeface="Arial" panose="020B0604020202020204" pitchFamily="34" charset="0"/>
              </a:rPr>
              <a:t>Mars less Earthlike in size and mass, but may have had similar surface conditions billions of years ago</a:t>
            </a:r>
          </a:p>
        </p:txBody>
      </p:sp>
      <p:pic>
        <p:nvPicPr>
          <p:cNvPr id="3" name="Picture 2" descr="terrestrial_planet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3362" y="1600200"/>
            <a:ext cx="4965713" cy="2157516"/>
          </a:xfrm>
          <a:prstGeom prst="rect">
            <a:avLst/>
          </a:prstGeom>
        </p:spPr>
      </p:pic>
      <p:sp>
        <p:nvSpPr>
          <p:cNvPr id="4" name="TextBox 3">
            <a:extLst>
              <a:ext uri="{FF2B5EF4-FFF2-40B4-BE49-F238E27FC236}">
                <a16:creationId xmlns:a16="http://schemas.microsoft.com/office/drawing/2014/main" id="{2EB0E5CE-F80F-2E4E-A80E-5BDA49F0A235}"/>
              </a:ext>
            </a:extLst>
          </p:cNvPr>
          <p:cNvSpPr txBox="1"/>
          <p:nvPr/>
        </p:nvSpPr>
        <p:spPr>
          <a:xfrm>
            <a:off x="4468762" y="4365522"/>
            <a:ext cx="4218038" cy="954107"/>
          </a:xfrm>
          <a:prstGeom prst="rect">
            <a:avLst/>
          </a:prstGeom>
          <a:noFill/>
        </p:spPr>
        <p:txBody>
          <a:bodyPr wrap="square" rtlCol="0">
            <a:spAutoFit/>
          </a:bodyPr>
          <a:lstStyle/>
          <a:p>
            <a:r>
              <a:rPr lang="en-US" sz="2800" dirty="0">
                <a:solidFill>
                  <a:srgbClr val="0070C0"/>
                </a:solidFill>
              </a:rPr>
              <a:t>Earth unique among this set of planets</a:t>
            </a:r>
          </a:p>
        </p:txBody>
      </p:sp>
    </p:spTree>
    <p:extLst>
      <p:ext uri="{BB962C8B-B14F-4D97-AF65-F5344CB8AC3E}">
        <p14:creationId xmlns:p14="http://schemas.microsoft.com/office/powerpoint/2010/main" val="2722858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287867"/>
            <a:ext cx="7772400" cy="990600"/>
          </a:xfrm>
        </p:spPr>
        <p:txBody>
          <a:bodyPr>
            <a:normAutofit/>
          </a:bodyPr>
          <a:lstStyle/>
          <a:p>
            <a:r>
              <a:rPr lang="en-US" sz="3200" dirty="0">
                <a:solidFill>
                  <a:srgbClr val="000090"/>
                </a:solidFill>
              </a:rPr>
              <a:t>The surface of Titan: an artist</a:t>
            </a:r>
            <a:r>
              <a:rPr lang="ja-JP" altLang="en-US" sz="3200" dirty="0">
                <a:solidFill>
                  <a:srgbClr val="000090"/>
                </a:solidFill>
              </a:rPr>
              <a:t>’</a:t>
            </a:r>
            <a:r>
              <a:rPr lang="en-US" sz="3200" dirty="0">
                <a:solidFill>
                  <a:srgbClr val="000090"/>
                </a:solidFill>
              </a:rPr>
              <a:t>s view</a:t>
            </a:r>
          </a:p>
        </p:txBody>
      </p:sp>
      <p:pic>
        <p:nvPicPr>
          <p:cNvPr id="21507" name="Picture 3" descr="titan_lak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3866" y="1447800"/>
            <a:ext cx="6612467" cy="5154936"/>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09600" y="304800"/>
            <a:ext cx="7772400" cy="1143000"/>
          </a:xfrm>
        </p:spPr>
        <p:txBody>
          <a:bodyPr/>
          <a:lstStyle/>
          <a:p>
            <a:r>
              <a:rPr lang="en-US" sz="3200">
                <a:solidFill>
                  <a:srgbClr val="000080"/>
                </a:solidFill>
              </a:rPr>
              <a:t>Another moon of Saturn: Enceladus</a:t>
            </a:r>
          </a:p>
        </p:txBody>
      </p:sp>
      <p:sp>
        <p:nvSpPr>
          <p:cNvPr id="24579" name="Rectangle 3"/>
          <p:cNvSpPr>
            <a:spLocks noGrp="1" noChangeArrowheads="1"/>
          </p:cNvSpPr>
          <p:nvPr>
            <p:ph type="body" idx="1"/>
          </p:nvPr>
        </p:nvSpPr>
        <p:spPr>
          <a:xfrm>
            <a:off x="685800" y="1371600"/>
            <a:ext cx="7772400" cy="4114800"/>
          </a:xfrm>
        </p:spPr>
        <p:txBody>
          <a:bodyPr/>
          <a:lstStyle/>
          <a:p>
            <a:r>
              <a:rPr lang="en-US" dirty="0"/>
              <a:t>Diameter=500 km</a:t>
            </a:r>
          </a:p>
          <a:p>
            <a:r>
              <a:rPr lang="en-US" dirty="0"/>
              <a:t>Mass = 0.0012 that of Earth</a:t>
            </a:r>
            <a:r>
              <a:rPr lang="ja-JP" altLang="en-US" dirty="0"/>
              <a:t>’</a:t>
            </a:r>
            <a:r>
              <a:rPr lang="en-US" dirty="0"/>
              <a:t>s Moon</a:t>
            </a:r>
          </a:p>
          <a:p>
            <a:r>
              <a:rPr lang="en-US" dirty="0"/>
              <a:t>Orbital period=1.37 days</a:t>
            </a:r>
          </a:p>
          <a:p>
            <a:r>
              <a:rPr lang="en-US" dirty="0" err="1"/>
              <a:t>Semimajor</a:t>
            </a:r>
            <a:r>
              <a:rPr lang="en-US" dirty="0"/>
              <a:t> axis of orbit=238,000 km</a:t>
            </a:r>
          </a:p>
          <a:p>
            <a:r>
              <a:rPr lang="en-US" dirty="0" err="1"/>
              <a:t>Semimajor</a:t>
            </a:r>
            <a:r>
              <a:rPr lang="en-US" dirty="0"/>
              <a:t> axis of orbit = 4.0 X radius of Saturn</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4-07 at 9.15.1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2500"/>
            <a:ext cx="9144000" cy="4952651"/>
          </a:xfrm>
          <a:prstGeom prst="rect">
            <a:avLst/>
          </a:prstGeom>
        </p:spPr>
      </p:pic>
      <p:sp>
        <p:nvSpPr>
          <p:cNvPr id="5" name="TextBox 4"/>
          <p:cNvSpPr txBox="1"/>
          <p:nvPr/>
        </p:nvSpPr>
        <p:spPr>
          <a:xfrm>
            <a:off x="1134533" y="237067"/>
            <a:ext cx="7027334" cy="584776"/>
          </a:xfrm>
          <a:prstGeom prst="rect">
            <a:avLst/>
          </a:prstGeom>
          <a:noFill/>
        </p:spPr>
        <p:txBody>
          <a:bodyPr wrap="square" rtlCol="0">
            <a:spAutoFit/>
          </a:bodyPr>
          <a:lstStyle/>
          <a:p>
            <a:r>
              <a:rPr lang="en-US" sz="3200" dirty="0">
                <a:solidFill>
                  <a:srgbClr val="000090"/>
                </a:solidFill>
              </a:rPr>
              <a:t>Solar system astronomy in the news</a:t>
            </a:r>
          </a:p>
        </p:txBody>
      </p:sp>
    </p:spTree>
    <p:extLst>
      <p:ext uri="{BB962C8B-B14F-4D97-AF65-F5344CB8AC3E}">
        <p14:creationId xmlns:p14="http://schemas.microsoft.com/office/powerpoint/2010/main" val="40548264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228600"/>
            <a:ext cx="7772400" cy="804333"/>
          </a:xfrm>
        </p:spPr>
        <p:txBody>
          <a:bodyPr/>
          <a:lstStyle/>
          <a:p>
            <a:r>
              <a:rPr lang="en-US" sz="3300" dirty="0">
                <a:solidFill>
                  <a:srgbClr val="000090"/>
                </a:solidFill>
              </a:rPr>
              <a:t>Cassini gives a </a:t>
            </a:r>
            <a:r>
              <a:rPr lang="en-US" sz="3300" dirty="0" err="1">
                <a:solidFill>
                  <a:srgbClr val="000090"/>
                </a:solidFill>
              </a:rPr>
              <a:t>closeup</a:t>
            </a:r>
            <a:r>
              <a:rPr lang="en-US" sz="3300" dirty="0">
                <a:solidFill>
                  <a:srgbClr val="000090"/>
                </a:solidFill>
              </a:rPr>
              <a:t> view of </a:t>
            </a:r>
            <a:r>
              <a:rPr lang="en-US" sz="3300" dirty="0" err="1">
                <a:solidFill>
                  <a:srgbClr val="000090"/>
                </a:solidFill>
              </a:rPr>
              <a:t>Enceladus</a:t>
            </a:r>
            <a:endParaRPr lang="en-US" sz="3300" dirty="0">
              <a:solidFill>
                <a:srgbClr val="000090"/>
              </a:solidFill>
            </a:endParaRPr>
          </a:p>
        </p:txBody>
      </p:sp>
      <p:pic>
        <p:nvPicPr>
          <p:cNvPr id="26628" name="Picture 4" descr="encelad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9067" y="1286933"/>
            <a:ext cx="4599693" cy="5418043"/>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304800"/>
            <a:ext cx="7772400" cy="609600"/>
          </a:xfrm>
        </p:spPr>
        <p:txBody>
          <a:bodyPr>
            <a:normAutofit/>
          </a:bodyPr>
          <a:lstStyle/>
          <a:p>
            <a:r>
              <a:rPr lang="en-US" sz="3200" dirty="0">
                <a:solidFill>
                  <a:srgbClr val="000090"/>
                </a:solidFill>
              </a:rPr>
              <a:t>Why </a:t>
            </a:r>
            <a:r>
              <a:rPr lang="en-US" sz="3200" dirty="0" err="1">
                <a:solidFill>
                  <a:srgbClr val="000090"/>
                </a:solidFill>
              </a:rPr>
              <a:t>Enceladus</a:t>
            </a:r>
            <a:r>
              <a:rPr lang="en-US" sz="3200" dirty="0">
                <a:solidFill>
                  <a:srgbClr val="000090"/>
                </a:solidFill>
              </a:rPr>
              <a:t> is of interest</a:t>
            </a:r>
          </a:p>
        </p:txBody>
      </p:sp>
      <p:pic>
        <p:nvPicPr>
          <p:cNvPr id="28675" name="Picture 3" descr="geysers_of_encelad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143000"/>
            <a:ext cx="4562475" cy="5207000"/>
          </a:xfrm>
          <a:prstGeom prst="rect">
            <a:avLst/>
          </a:prstGeom>
          <a:noFill/>
          <a:extLst>
            <a:ext uri="{909E8E84-426E-40dd-AFC4-6F175D3DCCD1}">
              <a14:hiddenFill xmlns="" xmlns:a14="http://schemas.microsoft.com/office/drawing/2010/main">
                <a:solidFill>
                  <a:srgbClr val="FFFFFF"/>
                </a:solidFill>
              </a14:hiddenFill>
            </a:ext>
          </a:extLst>
        </p:spPr>
      </p:pic>
      <p:sp>
        <p:nvSpPr>
          <p:cNvPr id="28676" name="Text Box 4"/>
          <p:cNvSpPr txBox="1">
            <a:spLocks noChangeArrowheads="1"/>
          </p:cNvSpPr>
          <p:nvPr/>
        </p:nvSpPr>
        <p:spPr bwMode="auto">
          <a:xfrm>
            <a:off x="457200" y="1905000"/>
            <a:ext cx="2819400" cy="120032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pPr>
            <a:r>
              <a:rPr lang="en-US" sz="2400" dirty="0">
                <a:solidFill>
                  <a:srgbClr val="800000"/>
                </a:solidFill>
              </a:rPr>
              <a:t>Water geysers coming from the </a:t>
            </a:r>
            <a:r>
              <a:rPr lang="ja-JP" altLang="en-US" sz="2400" dirty="0">
                <a:solidFill>
                  <a:srgbClr val="800000"/>
                </a:solidFill>
              </a:rPr>
              <a:t>“</a:t>
            </a:r>
            <a:r>
              <a:rPr lang="en-US" sz="2400" dirty="0">
                <a:solidFill>
                  <a:srgbClr val="800000"/>
                </a:solidFill>
              </a:rPr>
              <a:t>tiger stripes</a:t>
            </a:r>
            <a:r>
              <a:rPr lang="ja-JP" altLang="en-US" sz="2400" dirty="0">
                <a:solidFill>
                  <a:srgbClr val="800000"/>
                </a:solidFill>
              </a:rPr>
              <a:t>”</a:t>
            </a:r>
            <a:endParaRPr lang="en-US" sz="2400" dirty="0">
              <a:solidFill>
                <a:srgbClr val="800000"/>
              </a:solidFill>
            </a:endParaRPr>
          </a:p>
        </p:txBody>
      </p:sp>
      <p:sp>
        <p:nvSpPr>
          <p:cNvPr id="28677" name="Line 5"/>
          <p:cNvSpPr>
            <a:spLocks noChangeShapeType="1"/>
          </p:cNvSpPr>
          <p:nvPr/>
        </p:nvSpPr>
        <p:spPr bwMode="auto">
          <a:xfrm>
            <a:off x="2971800" y="2590800"/>
            <a:ext cx="3276600" cy="838200"/>
          </a:xfrm>
          <a:prstGeom prst="line">
            <a:avLst/>
          </a:prstGeom>
          <a:noFill/>
          <a:ln w="19050">
            <a:solidFill>
              <a:srgbClr val="FFFF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2" name="TextBox 1"/>
          <p:cNvSpPr txBox="1"/>
          <p:nvPr/>
        </p:nvSpPr>
        <p:spPr>
          <a:xfrm>
            <a:off x="457200" y="4216400"/>
            <a:ext cx="3217333" cy="1569660"/>
          </a:xfrm>
          <a:prstGeom prst="rect">
            <a:avLst/>
          </a:prstGeom>
          <a:noFill/>
        </p:spPr>
        <p:txBody>
          <a:bodyPr wrap="square" rtlCol="0">
            <a:spAutoFit/>
          </a:bodyPr>
          <a:lstStyle/>
          <a:p>
            <a:r>
              <a:rPr lang="en-US" sz="2400" dirty="0"/>
              <a:t>Now, recent report that there is a subsurface ocean on this small object</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36210"/>
            <a:ext cx="2692400" cy="1143000"/>
          </a:xfrm>
        </p:spPr>
        <p:txBody>
          <a:bodyPr>
            <a:normAutofit fontScale="90000"/>
          </a:bodyPr>
          <a:lstStyle/>
          <a:p>
            <a:r>
              <a:rPr lang="en-US" sz="3200" dirty="0">
                <a:solidFill>
                  <a:srgbClr val="000090"/>
                </a:solidFill>
              </a:rPr>
              <a:t>Recent measurements of gravitational field of </a:t>
            </a:r>
            <a:r>
              <a:rPr lang="en-US" sz="3200" dirty="0" err="1">
                <a:solidFill>
                  <a:srgbClr val="000090"/>
                </a:solidFill>
              </a:rPr>
              <a:t>Enceladus</a:t>
            </a:r>
            <a:r>
              <a:rPr lang="en-US" sz="3200" dirty="0">
                <a:solidFill>
                  <a:srgbClr val="000090"/>
                </a:solidFill>
              </a:rPr>
              <a:t> suggest a subsurface ocean at south pole</a:t>
            </a:r>
          </a:p>
        </p:txBody>
      </p:sp>
      <p:pic>
        <p:nvPicPr>
          <p:cNvPr id="3" name="Picture 2" descr="Enceladus-Interio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00" y="728133"/>
            <a:ext cx="5715000" cy="5727700"/>
          </a:xfrm>
          <a:prstGeom prst="rect">
            <a:avLst/>
          </a:prstGeom>
        </p:spPr>
      </p:pic>
      <p:cxnSp>
        <p:nvCxnSpPr>
          <p:cNvPr id="5" name="Straight Arrow Connector 4"/>
          <p:cNvCxnSpPr/>
          <p:nvPr/>
        </p:nvCxnSpPr>
        <p:spPr>
          <a:xfrm flipV="1">
            <a:off x="1032933" y="5063067"/>
            <a:ext cx="513080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99236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85800" y="2286000"/>
            <a:ext cx="7772400" cy="1143000"/>
          </a:xfrm>
        </p:spPr>
        <p:txBody>
          <a:bodyPr>
            <a:normAutofit fontScale="90000"/>
          </a:bodyPr>
          <a:lstStyle/>
          <a:p>
            <a:r>
              <a:rPr lang="en-US" sz="3400">
                <a:solidFill>
                  <a:srgbClr val="000080"/>
                </a:solidFill>
              </a:rPr>
              <a:t>Summary: several moons of the outer planets, in addition to being amazing natural spectacles, may be abodes for primitive forms of life, or at least give us some insight into the astro-biochemical processes which gave rise (or didn</a:t>
            </a:r>
            <a:r>
              <a:rPr lang="ja-JP" altLang="en-US" sz="3400">
                <a:solidFill>
                  <a:srgbClr val="000080"/>
                </a:solidFill>
              </a:rPr>
              <a:t>’</a:t>
            </a:r>
            <a:r>
              <a:rPr lang="en-US" sz="3400">
                <a:solidFill>
                  <a:srgbClr val="000080"/>
                </a:solidFill>
              </a:rPr>
              <a:t>t) to life.  Future spacecraft will have much to explore. Stay tuned.</a:t>
            </a:r>
          </a:p>
        </p:txBody>
      </p:sp>
    </p:spTree>
    <p:extLst>
      <p:ext uri="{BB962C8B-B14F-4D97-AF65-F5344CB8AC3E}">
        <p14:creationId xmlns:p14="http://schemas.microsoft.com/office/powerpoint/2010/main" val="18397062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915987"/>
          </a:xfrm>
        </p:spPr>
        <p:txBody>
          <a:bodyPr>
            <a:normAutofit/>
          </a:bodyPr>
          <a:lstStyle/>
          <a:p>
            <a:r>
              <a:rPr lang="en-US" sz="3200" dirty="0">
                <a:solidFill>
                  <a:srgbClr val="000090"/>
                </a:solidFill>
              </a:rPr>
              <a:t>Further out…to the edge of the Solar System</a:t>
            </a:r>
          </a:p>
        </p:txBody>
      </p:sp>
      <p:pic>
        <p:nvPicPr>
          <p:cNvPr id="5" name="Picture 4" descr="outerss_2_11111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20800"/>
            <a:ext cx="9144000" cy="5143500"/>
          </a:xfrm>
          <a:prstGeom prst="rect">
            <a:avLst/>
          </a:prstGeom>
        </p:spPr>
      </p:pic>
    </p:spTree>
    <p:extLst>
      <p:ext uri="{BB962C8B-B14F-4D97-AF65-F5344CB8AC3E}">
        <p14:creationId xmlns:p14="http://schemas.microsoft.com/office/powerpoint/2010/main" val="19161605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000090"/>
                </a:solidFill>
              </a:rPr>
              <a:t>Uranus and Neptune… where are they?  Let’s look at a </a:t>
            </a:r>
            <a:r>
              <a:rPr lang="en-US" sz="3200" b="1" dirty="0">
                <a:solidFill>
                  <a:srgbClr val="000090"/>
                </a:solidFill>
              </a:rPr>
              <a:t>Table!</a:t>
            </a:r>
            <a:endParaRPr lang="en-US" sz="3200" dirty="0">
              <a:solidFill>
                <a:srgbClr val="00009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4291619101"/>
              </p:ext>
            </p:extLst>
          </p:nvPr>
        </p:nvGraphicFramePr>
        <p:xfrm>
          <a:off x="1238250" y="1746250"/>
          <a:ext cx="6842125" cy="2286000"/>
        </p:xfrm>
        <a:graphic>
          <a:graphicData uri="http://schemas.openxmlformats.org/drawingml/2006/table">
            <a:tbl>
              <a:tblPr firstRow="1" bandRow="1">
                <a:tableStyleId>{5C22544A-7EE6-4342-B048-85BDC9FD1C3A}</a:tableStyleId>
              </a:tblPr>
              <a:tblGrid>
                <a:gridCol w="1368425">
                  <a:extLst>
                    <a:ext uri="{9D8B030D-6E8A-4147-A177-3AD203B41FA5}">
                      <a16:colId xmlns:a16="http://schemas.microsoft.com/office/drawing/2014/main" val="20000"/>
                    </a:ext>
                  </a:extLst>
                </a:gridCol>
                <a:gridCol w="1368425">
                  <a:extLst>
                    <a:ext uri="{9D8B030D-6E8A-4147-A177-3AD203B41FA5}">
                      <a16:colId xmlns:a16="http://schemas.microsoft.com/office/drawing/2014/main" val="20001"/>
                    </a:ext>
                  </a:extLst>
                </a:gridCol>
                <a:gridCol w="1368425">
                  <a:extLst>
                    <a:ext uri="{9D8B030D-6E8A-4147-A177-3AD203B41FA5}">
                      <a16:colId xmlns:a16="http://schemas.microsoft.com/office/drawing/2014/main" val="20002"/>
                    </a:ext>
                  </a:extLst>
                </a:gridCol>
                <a:gridCol w="1368425">
                  <a:extLst>
                    <a:ext uri="{9D8B030D-6E8A-4147-A177-3AD203B41FA5}">
                      <a16:colId xmlns:a16="http://schemas.microsoft.com/office/drawing/2014/main" val="20003"/>
                    </a:ext>
                  </a:extLst>
                </a:gridCol>
                <a:gridCol w="1368425">
                  <a:extLst>
                    <a:ext uri="{9D8B030D-6E8A-4147-A177-3AD203B41FA5}">
                      <a16:colId xmlns:a16="http://schemas.microsoft.com/office/drawing/2014/main" val="20004"/>
                    </a:ext>
                  </a:extLst>
                </a:gridCol>
              </a:tblGrid>
              <a:tr h="762000">
                <a:tc>
                  <a:txBody>
                    <a:bodyPr/>
                    <a:lstStyle/>
                    <a:p>
                      <a:r>
                        <a:rPr lang="en-US" dirty="0"/>
                        <a:t>Planet</a:t>
                      </a:r>
                    </a:p>
                  </a:txBody>
                  <a:tcPr/>
                </a:tc>
                <a:tc>
                  <a:txBody>
                    <a:bodyPr/>
                    <a:lstStyle/>
                    <a:p>
                      <a:r>
                        <a:rPr lang="en-US" dirty="0"/>
                        <a:t>a</a:t>
                      </a:r>
                      <a:r>
                        <a:rPr lang="en-US" baseline="0" dirty="0"/>
                        <a:t> (AU)</a:t>
                      </a:r>
                      <a:endParaRPr lang="en-US" dirty="0"/>
                    </a:p>
                  </a:txBody>
                  <a:tcPr/>
                </a:tc>
                <a:tc>
                  <a:txBody>
                    <a:bodyPr/>
                    <a:lstStyle/>
                    <a:p>
                      <a:r>
                        <a:rPr lang="en-US" dirty="0"/>
                        <a:t>P(</a:t>
                      </a:r>
                      <a:r>
                        <a:rPr lang="en-US" dirty="0" err="1"/>
                        <a:t>yr</a:t>
                      </a:r>
                      <a:r>
                        <a:rPr lang="en-US" dirty="0"/>
                        <a:t>)</a:t>
                      </a:r>
                    </a:p>
                  </a:txBody>
                  <a:tcPr/>
                </a:tc>
                <a:tc>
                  <a:txBody>
                    <a:bodyPr/>
                    <a:lstStyle/>
                    <a:p>
                      <a:r>
                        <a:rPr lang="en-US" dirty="0" err="1"/>
                        <a:t>ecc</a:t>
                      </a:r>
                      <a:endParaRPr lang="en-US" dirty="0"/>
                    </a:p>
                  </a:txBody>
                  <a:tcPr/>
                </a:tc>
                <a:tc>
                  <a:txBody>
                    <a:bodyPr/>
                    <a:lstStyle/>
                    <a:p>
                      <a:r>
                        <a:rPr lang="en-US" dirty="0" err="1"/>
                        <a:t>Incl</a:t>
                      </a:r>
                      <a:r>
                        <a:rPr lang="en-US" dirty="0"/>
                        <a:t> (degrees)</a:t>
                      </a:r>
                    </a:p>
                  </a:txBody>
                  <a:tcPr/>
                </a:tc>
                <a:extLst>
                  <a:ext uri="{0D108BD9-81ED-4DB2-BD59-A6C34878D82A}">
                    <a16:rowId xmlns:a16="http://schemas.microsoft.com/office/drawing/2014/main" val="10000"/>
                  </a:ext>
                </a:extLst>
              </a:tr>
              <a:tr h="762000">
                <a:tc>
                  <a:txBody>
                    <a:bodyPr/>
                    <a:lstStyle/>
                    <a:p>
                      <a:r>
                        <a:rPr lang="en-US" dirty="0"/>
                        <a:t>Uranus</a:t>
                      </a:r>
                    </a:p>
                  </a:txBody>
                  <a:tcPr/>
                </a:tc>
                <a:tc>
                  <a:txBody>
                    <a:bodyPr/>
                    <a:lstStyle/>
                    <a:p>
                      <a:r>
                        <a:rPr lang="en-US" dirty="0"/>
                        <a:t>19.20</a:t>
                      </a:r>
                    </a:p>
                  </a:txBody>
                  <a:tcPr/>
                </a:tc>
                <a:tc>
                  <a:txBody>
                    <a:bodyPr/>
                    <a:lstStyle/>
                    <a:p>
                      <a:r>
                        <a:rPr lang="en-US" dirty="0"/>
                        <a:t>83.7</a:t>
                      </a:r>
                    </a:p>
                  </a:txBody>
                  <a:tcPr/>
                </a:tc>
                <a:tc>
                  <a:txBody>
                    <a:bodyPr/>
                    <a:lstStyle/>
                    <a:p>
                      <a:r>
                        <a:rPr lang="en-US" dirty="0"/>
                        <a:t>0.046</a:t>
                      </a:r>
                    </a:p>
                  </a:txBody>
                  <a:tcPr/>
                </a:tc>
                <a:tc>
                  <a:txBody>
                    <a:bodyPr/>
                    <a:lstStyle/>
                    <a:p>
                      <a:r>
                        <a:rPr lang="en-US" dirty="0"/>
                        <a:t>0.8</a:t>
                      </a:r>
                    </a:p>
                  </a:txBody>
                  <a:tcPr/>
                </a:tc>
                <a:extLst>
                  <a:ext uri="{0D108BD9-81ED-4DB2-BD59-A6C34878D82A}">
                    <a16:rowId xmlns:a16="http://schemas.microsoft.com/office/drawing/2014/main" val="10001"/>
                  </a:ext>
                </a:extLst>
              </a:tr>
              <a:tr h="762000">
                <a:tc>
                  <a:txBody>
                    <a:bodyPr/>
                    <a:lstStyle/>
                    <a:p>
                      <a:r>
                        <a:rPr lang="en-US" dirty="0"/>
                        <a:t>Neptune</a:t>
                      </a:r>
                    </a:p>
                  </a:txBody>
                  <a:tcPr/>
                </a:tc>
                <a:tc>
                  <a:txBody>
                    <a:bodyPr/>
                    <a:lstStyle/>
                    <a:p>
                      <a:r>
                        <a:rPr lang="en-US" dirty="0"/>
                        <a:t>30.5</a:t>
                      </a:r>
                    </a:p>
                  </a:txBody>
                  <a:tcPr/>
                </a:tc>
                <a:tc>
                  <a:txBody>
                    <a:bodyPr/>
                    <a:lstStyle/>
                    <a:p>
                      <a:r>
                        <a:rPr lang="en-US" dirty="0"/>
                        <a:t>163.7</a:t>
                      </a:r>
                    </a:p>
                  </a:txBody>
                  <a:tcPr/>
                </a:tc>
                <a:tc>
                  <a:txBody>
                    <a:bodyPr/>
                    <a:lstStyle/>
                    <a:p>
                      <a:r>
                        <a:rPr lang="en-US" dirty="0"/>
                        <a:t>0.011</a:t>
                      </a:r>
                    </a:p>
                  </a:txBody>
                  <a:tcPr/>
                </a:tc>
                <a:tc>
                  <a:txBody>
                    <a:bodyPr/>
                    <a:lstStyle/>
                    <a:p>
                      <a:r>
                        <a:rPr lang="en-US" dirty="0"/>
                        <a:t>1.8</a:t>
                      </a:r>
                    </a:p>
                  </a:txBody>
                  <a:tcPr/>
                </a:tc>
                <a:extLst>
                  <a:ext uri="{0D108BD9-81ED-4DB2-BD59-A6C34878D82A}">
                    <a16:rowId xmlns:a16="http://schemas.microsoft.com/office/drawing/2014/main" val="10002"/>
                  </a:ext>
                </a:extLst>
              </a:tr>
            </a:tbl>
          </a:graphicData>
        </a:graphic>
      </p:graphicFrame>
      <p:sp>
        <p:nvSpPr>
          <p:cNvPr id="4" name="TextBox 3"/>
          <p:cNvSpPr txBox="1"/>
          <p:nvPr/>
        </p:nvSpPr>
        <p:spPr>
          <a:xfrm>
            <a:off x="2556608" y="5885574"/>
            <a:ext cx="3793678" cy="523220"/>
          </a:xfrm>
          <a:prstGeom prst="rect">
            <a:avLst/>
          </a:prstGeom>
          <a:noFill/>
        </p:spPr>
        <p:txBody>
          <a:bodyPr wrap="square" rtlCol="0">
            <a:spAutoFit/>
          </a:bodyPr>
          <a:lstStyle/>
          <a:p>
            <a:r>
              <a:rPr lang="en-US" sz="2800" dirty="0">
                <a:solidFill>
                  <a:srgbClr val="660066"/>
                </a:solidFill>
              </a:rPr>
              <a:t>What do they look like?</a:t>
            </a:r>
          </a:p>
        </p:txBody>
      </p:sp>
      <p:sp>
        <p:nvSpPr>
          <p:cNvPr id="5" name="TextBox 4"/>
          <p:cNvSpPr txBox="1"/>
          <p:nvPr/>
        </p:nvSpPr>
        <p:spPr>
          <a:xfrm>
            <a:off x="1804572" y="4228020"/>
            <a:ext cx="5497261" cy="954107"/>
          </a:xfrm>
          <a:prstGeom prst="rect">
            <a:avLst/>
          </a:prstGeom>
          <a:noFill/>
        </p:spPr>
        <p:txBody>
          <a:bodyPr wrap="square" rtlCol="0">
            <a:spAutoFit/>
          </a:bodyPr>
          <a:lstStyle/>
          <a:p>
            <a:r>
              <a:rPr lang="en-US" sz="2800" dirty="0">
                <a:solidFill>
                  <a:srgbClr val="660066"/>
                </a:solidFill>
              </a:rPr>
              <a:t>Current locations: Uranus: Pisces; Neptune: Aquarius.  </a:t>
            </a:r>
          </a:p>
        </p:txBody>
      </p:sp>
    </p:spTree>
    <p:extLst>
      <p:ext uri="{BB962C8B-B14F-4D97-AF65-F5344CB8AC3E}">
        <p14:creationId xmlns:p14="http://schemas.microsoft.com/office/powerpoint/2010/main" val="18270194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3526"/>
            <a:ext cx="8229600" cy="1143000"/>
          </a:xfrm>
        </p:spPr>
        <p:txBody>
          <a:bodyPr>
            <a:normAutofit/>
          </a:bodyPr>
          <a:lstStyle/>
          <a:p>
            <a:r>
              <a:rPr lang="en-US" sz="3200" dirty="0">
                <a:solidFill>
                  <a:srgbClr val="000090"/>
                </a:solidFill>
              </a:rPr>
              <a:t>Our best views (and scientific information) come from visits (flybys) of the Voyager 2 spacecraft</a:t>
            </a:r>
          </a:p>
        </p:txBody>
      </p:sp>
      <p:pic>
        <p:nvPicPr>
          <p:cNvPr id="3" name="Picture 2" descr="Voyager_spacecraf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51" y="1632202"/>
            <a:ext cx="4438650" cy="3669206"/>
          </a:xfrm>
          <a:prstGeom prst="rect">
            <a:avLst/>
          </a:prstGeom>
        </p:spPr>
      </p:pic>
      <p:pic>
        <p:nvPicPr>
          <p:cNvPr id="4" name="Picture 3" descr="Screen Shot 2016-11-11 at 10.03.3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8374" y="1645424"/>
            <a:ext cx="4175125" cy="3404830"/>
          </a:xfrm>
          <a:prstGeom prst="rect">
            <a:avLst/>
          </a:prstGeom>
        </p:spPr>
      </p:pic>
    </p:spTree>
    <p:extLst>
      <p:ext uri="{BB962C8B-B14F-4D97-AF65-F5344CB8AC3E}">
        <p14:creationId xmlns:p14="http://schemas.microsoft.com/office/powerpoint/2010/main" val="1420125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a:xfrm>
            <a:off x="292893" y="2262188"/>
            <a:ext cx="3071813" cy="1143000"/>
          </a:xfrm>
        </p:spPr>
        <p:txBody>
          <a:bodyPr>
            <a:normAutofit fontScale="90000"/>
          </a:bodyPr>
          <a:lstStyle/>
          <a:p>
            <a:r>
              <a:rPr lang="en-US" sz="3200" dirty="0">
                <a:solidFill>
                  <a:srgbClr val="002060"/>
                </a:solidFill>
                <a:latin typeface="Arial" charset="0"/>
                <a:ea typeface="ＭＳ Ｐゴシック" charset="0"/>
                <a:cs typeface="ＭＳ Ｐゴシック" charset="0"/>
              </a:rPr>
              <a:t>We are almost guaranteed to learn more about Mars in the next decade or two</a:t>
            </a:r>
          </a:p>
        </p:txBody>
      </p:sp>
      <p:pic>
        <p:nvPicPr>
          <p:cNvPr id="78850" name="Picture 3" descr="mars_sample_retu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3350" y="381000"/>
            <a:ext cx="4992688"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1" name="Text Box 4"/>
          <p:cNvSpPr txBox="1">
            <a:spLocks noChangeArrowheads="1"/>
          </p:cNvSpPr>
          <p:nvPr/>
        </p:nvSpPr>
        <p:spPr bwMode="auto">
          <a:xfrm>
            <a:off x="593725" y="3476625"/>
            <a:ext cx="2352675" cy="822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chemeClr val="bg1"/>
                </a:solidFill>
              </a:rPr>
              <a:t>rom</a:t>
            </a:r>
          </a:p>
          <a:p>
            <a:r>
              <a:rPr lang="en-US">
                <a:solidFill>
                  <a:schemeClr val="bg1"/>
                </a:solidFill>
              </a:rPr>
              <a:t>Earth) in 2014.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8468"/>
            <a:ext cx="8229600" cy="761478"/>
          </a:xfrm>
        </p:spPr>
        <p:txBody>
          <a:bodyPr>
            <a:normAutofit/>
          </a:bodyPr>
          <a:lstStyle/>
          <a:p>
            <a:r>
              <a:rPr lang="en-US" sz="3200" dirty="0">
                <a:solidFill>
                  <a:srgbClr val="000090"/>
                </a:solidFill>
              </a:rPr>
              <a:t>Uranus as seen by Voyager 2</a:t>
            </a:r>
          </a:p>
        </p:txBody>
      </p:sp>
      <p:pic>
        <p:nvPicPr>
          <p:cNvPr id="3" name="Picture 2" descr="uranu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100" y="1009946"/>
            <a:ext cx="5254752" cy="5486400"/>
          </a:xfrm>
          <a:prstGeom prst="rect">
            <a:avLst/>
          </a:prstGeom>
        </p:spPr>
      </p:pic>
    </p:spTree>
    <p:extLst>
      <p:ext uri="{BB962C8B-B14F-4D97-AF65-F5344CB8AC3E}">
        <p14:creationId xmlns:p14="http://schemas.microsoft.com/office/powerpoint/2010/main" val="38241267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993907" y="381000"/>
            <a:ext cx="7772400" cy="688539"/>
          </a:xfrm>
        </p:spPr>
        <p:txBody>
          <a:bodyPr/>
          <a:lstStyle/>
          <a:p>
            <a:r>
              <a:rPr lang="en-US" sz="3300" dirty="0">
                <a:solidFill>
                  <a:srgbClr val="000080"/>
                </a:solidFill>
              </a:rPr>
              <a:t>Neptune as seen by Voyager 2</a:t>
            </a:r>
            <a:endParaRPr lang="en-US" sz="3300" dirty="0">
              <a:solidFill>
                <a:srgbClr val="FFFC10"/>
              </a:solidFill>
            </a:endParaRPr>
          </a:p>
        </p:txBody>
      </p:sp>
      <p:pic>
        <p:nvPicPr>
          <p:cNvPr id="15363" name="Picture 3" descr="neptu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9125" y="1371600"/>
            <a:ext cx="5222875" cy="522287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384307" y="2315323"/>
            <a:ext cx="2355969" cy="954107"/>
          </a:xfrm>
          <a:prstGeom prst="rect">
            <a:avLst/>
          </a:prstGeom>
          <a:noFill/>
        </p:spPr>
        <p:txBody>
          <a:bodyPr wrap="square" rtlCol="0">
            <a:spAutoFit/>
          </a:bodyPr>
          <a:lstStyle/>
          <a:p>
            <a:r>
              <a:rPr lang="en-US" sz="2800" dirty="0">
                <a:solidFill>
                  <a:srgbClr val="800000"/>
                </a:solidFill>
              </a:rPr>
              <a:t>They look like “blue </a:t>
            </a:r>
            <a:r>
              <a:rPr lang="en-US" sz="2800" dirty="0" err="1">
                <a:solidFill>
                  <a:srgbClr val="800000"/>
                </a:solidFill>
              </a:rPr>
              <a:t>Jupiters</a:t>
            </a:r>
            <a:r>
              <a:rPr lang="en-US" sz="2800" dirty="0">
                <a:solidFill>
                  <a:srgbClr val="800000"/>
                </a:solidFill>
              </a:rPr>
              <a: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000090"/>
                </a:solidFill>
              </a:rPr>
              <a:t>How do they match up to Jupiter and Saturn?</a:t>
            </a:r>
          </a:p>
        </p:txBody>
      </p:sp>
      <p:pic>
        <p:nvPicPr>
          <p:cNvPr id="3" name="Picture 2" descr="solarsystem_familypictu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417638"/>
            <a:ext cx="8292383" cy="3283784"/>
          </a:xfrm>
          <a:prstGeom prst="rect">
            <a:avLst/>
          </a:prstGeom>
        </p:spPr>
      </p:pic>
      <p:sp>
        <p:nvSpPr>
          <p:cNvPr id="4" name="TextBox 3"/>
          <p:cNvSpPr txBox="1"/>
          <p:nvPr/>
        </p:nvSpPr>
        <p:spPr>
          <a:xfrm>
            <a:off x="1353429" y="5297560"/>
            <a:ext cx="6900817" cy="954107"/>
          </a:xfrm>
          <a:prstGeom prst="rect">
            <a:avLst/>
          </a:prstGeom>
          <a:noFill/>
        </p:spPr>
        <p:txBody>
          <a:bodyPr wrap="square" rtlCol="0">
            <a:spAutoFit/>
          </a:bodyPr>
          <a:lstStyle/>
          <a:p>
            <a:r>
              <a:rPr lang="en-US" sz="2800" dirty="0"/>
              <a:t>Smaller than Jupiter and Saturn; much bigger than the Earth</a:t>
            </a:r>
          </a:p>
        </p:txBody>
      </p:sp>
    </p:spTree>
    <p:extLst>
      <p:ext uri="{BB962C8B-B14F-4D97-AF65-F5344CB8AC3E}">
        <p14:creationId xmlns:p14="http://schemas.microsoft.com/office/powerpoint/2010/main" val="15010273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507" y="274638"/>
            <a:ext cx="8805643" cy="878459"/>
          </a:xfrm>
        </p:spPr>
        <p:txBody>
          <a:bodyPr>
            <a:normAutofit/>
          </a:bodyPr>
          <a:lstStyle/>
          <a:p>
            <a:r>
              <a:rPr lang="en-US" sz="2800" dirty="0">
                <a:solidFill>
                  <a:srgbClr val="000090"/>
                </a:solidFill>
              </a:rPr>
              <a:t>Uranus (and Neptune) substantially larger than Earth</a:t>
            </a:r>
          </a:p>
        </p:txBody>
      </p:sp>
      <p:pic>
        <p:nvPicPr>
          <p:cNvPr id="3" name="Picture 2" descr="Uranus,_Earth_size_comparis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122" y="1443178"/>
            <a:ext cx="6934235" cy="5085106"/>
          </a:xfrm>
          <a:prstGeom prst="rect">
            <a:avLst/>
          </a:prstGeom>
        </p:spPr>
      </p:pic>
    </p:spTree>
    <p:extLst>
      <p:ext uri="{BB962C8B-B14F-4D97-AF65-F5344CB8AC3E}">
        <p14:creationId xmlns:p14="http://schemas.microsoft.com/office/powerpoint/2010/main" val="4030044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000090"/>
                </a:solidFill>
              </a:rPr>
              <a:t>Uranus and Neptune (just the facts, Ma’am)</a:t>
            </a:r>
          </a:p>
        </p:txBody>
      </p:sp>
      <p:graphicFrame>
        <p:nvGraphicFramePr>
          <p:cNvPr id="3" name="Table 2"/>
          <p:cNvGraphicFramePr>
            <a:graphicFrameLocks noGrp="1"/>
          </p:cNvGraphicFramePr>
          <p:nvPr>
            <p:extLst>
              <p:ext uri="{D42A27DB-BD31-4B8C-83A1-F6EECF244321}">
                <p14:modId xmlns:p14="http://schemas.microsoft.com/office/powerpoint/2010/main" val="3218502243"/>
              </p:ext>
            </p:extLst>
          </p:nvPr>
        </p:nvGraphicFramePr>
        <p:xfrm>
          <a:off x="1373619" y="4693953"/>
          <a:ext cx="6096000" cy="11125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r>
                        <a:rPr lang="en-US" dirty="0"/>
                        <a:t>planet</a:t>
                      </a:r>
                    </a:p>
                  </a:txBody>
                  <a:tcPr/>
                </a:tc>
                <a:tc>
                  <a:txBody>
                    <a:bodyPr/>
                    <a:lstStyle/>
                    <a:p>
                      <a:r>
                        <a:rPr lang="en-US" dirty="0"/>
                        <a:t>D (</a:t>
                      </a:r>
                      <a:r>
                        <a:rPr lang="en-US" dirty="0" err="1"/>
                        <a:t>rel</a:t>
                      </a:r>
                      <a:r>
                        <a:rPr lang="en-US" dirty="0"/>
                        <a:t> to Earth)</a:t>
                      </a:r>
                    </a:p>
                  </a:txBody>
                  <a:tcPr/>
                </a:tc>
                <a:tc>
                  <a:txBody>
                    <a:bodyPr/>
                    <a:lstStyle/>
                    <a:p>
                      <a:r>
                        <a:rPr lang="en-US" dirty="0"/>
                        <a:t>M (</a:t>
                      </a:r>
                      <a:r>
                        <a:rPr lang="en-US" dirty="0" err="1"/>
                        <a:t>rel</a:t>
                      </a:r>
                      <a:r>
                        <a:rPr lang="en-US" dirty="0"/>
                        <a:t> to Earth)</a:t>
                      </a:r>
                    </a:p>
                  </a:txBody>
                  <a:tcPr/>
                </a:tc>
                <a:extLst>
                  <a:ext uri="{0D108BD9-81ED-4DB2-BD59-A6C34878D82A}">
                    <a16:rowId xmlns:a16="http://schemas.microsoft.com/office/drawing/2014/main" val="10000"/>
                  </a:ext>
                </a:extLst>
              </a:tr>
              <a:tr h="370840">
                <a:tc>
                  <a:txBody>
                    <a:bodyPr/>
                    <a:lstStyle/>
                    <a:p>
                      <a:r>
                        <a:rPr lang="en-US" dirty="0"/>
                        <a:t>Uranus</a:t>
                      </a:r>
                    </a:p>
                  </a:txBody>
                  <a:tcPr/>
                </a:tc>
                <a:tc>
                  <a:txBody>
                    <a:bodyPr/>
                    <a:lstStyle/>
                    <a:p>
                      <a:r>
                        <a:rPr lang="en-US" dirty="0"/>
                        <a:t>4.01</a:t>
                      </a:r>
                    </a:p>
                  </a:txBody>
                  <a:tcPr/>
                </a:tc>
                <a:tc>
                  <a:txBody>
                    <a:bodyPr/>
                    <a:lstStyle/>
                    <a:p>
                      <a:r>
                        <a:rPr lang="en-US" dirty="0"/>
                        <a:t>14.5</a:t>
                      </a:r>
                    </a:p>
                  </a:txBody>
                  <a:tcPr/>
                </a:tc>
                <a:extLst>
                  <a:ext uri="{0D108BD9-81ED-4DB2-BD59-A6C34878D82A}">
                    <a16:rowId xmlns:a16="http://schemas.microsoft.com/office/drawing/2014/main" val="10001"/>
                  </a:ext>
                </a:extLst>
              </a:tr>
              <a:tr h="370840">
                <a:tc>
                  <a:txBody>
                    <a:bodyPr/>
                    <a:lstStyle/>
                    <a:p>
                      <a:r>
                        <a:rPr lang="en-US" dirty="0"/>
                        <a:t>Neptune</a:t>
                      </a:r>
                    </a:p>
                  </a:txBody>
                  <a:tcPr/>
                </a:tc>
                <a:tc>
                  <a:txBody>
                    <a:bodyPr/>
                    <a:lstStyle/>
                    <a:p>
                      <a:r>
                        <a:rPr lang="en-US" dirty="0"/>
                        <a:t>3.88</a:t>
                      </a:r>
                    </a:p>
                  </a:txBody>
                  <a:tcPr/>
                </a:tc>
                <a:tc>
                  <a:txBody>
                    <a:bodyPr/>
                    <a:lstStyle/>
                    <a:p>
                      <a:r>
                        <a:rPr lang="en-US" dirty="0"/>
                        <a:t>17.1</a:t>
                      </a:r>
                    </a:p>
                  </a:txBody>
                  <a:tcPr/>
                </a:tc>
                <a:extLst>
                  <a:ext uri="{0D108BD9-81ED-4DB2-BD59-A6C34878D82A}">
                    <a16:rowId xmlns:a16="http://schemas.microsoft.com/office/drawing/2014/main" val="10002"/>
                  </a:ext>
                </a:extLst>
              </a:tr>
            </a:tbl>
          </a:graphicData>
        </a:graphic>
      </p:graphicFrame>
      <p:pic>
        <p:nvPicPr>
          <p:cNvPr id="4" name="Picture 3" descr="uranu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1957" y="1417638"/>
            <a:ext cx="2735420" cy="2856007"/>
          </a:xfrm>
          <a:prstGeom prst="rect">
            <a:avLst/>
          </a:prstGeom>
        </p:spPr>
      </p:pic>
      <p:pic>
        <p:nvPicPr>
          <p:cNvPr id="5" name="Picture 4" descr="neptun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2192" y="1579952"/>
            <a:ext cx="2657427" cy="2657427"/>
          </a:xfrm>
          <a:prstGeom prst="rect">
            <a:avLst/>
          </a:prstGeom>
        </p:spPr>
      </p:pic>
      <p:sp>
        <p:nvSpPr>
          <p:cNvPr id="6" name="TextBox 5">
            <a:extLst>
              <a:ext uri="{FF2B5EF4-FFF2-40B4-BE49-F238E27FC236}">
                <a16:creationId xmlns:a16="http://schemas.microsoft.com/office/drawing/2014/main" id="{642D63C4-61EE-D84C-BB9B-A9189FAA03DA}"/>
              </a:ext>
            </a:extLst>
          </p:cNvPr>
          <p:cNvSpPr txBox="1"/>
          <p:nvPr/>
        </p:nvSpPr>
        <p:spPr>
          <a:xfrm>
            <a:off x="557212" y="6032214"/>
            <a:ext cx="8129588" cy="461665"/>
          </a:xfrm>
          <a:prstGeom prst="rect">
            <a:avLst/>
          </a:prstGeom>
          <a:noFill/>
        </p:spPr>
        <p:txBody>
          <a:bodyPr wrap="square" rtlCol="0">
            <a:spAutoFit/>
          </a:bodyPr>
          <a:lstStyle/>
          <a:p>
            <a:r>
              <a:rPr lang="en-US" sz="2400" dirty="0">
                <a:solidFill>
                  <a:srgbClr val="C00000"/>
                </a:solidFill>
                <a:latin typeface="Arial" panose="020B0604020202020204" pitchFamily="34" charset="0"/>
                <a:cs typeface="Arial" panose="020B0604020202020204" pitchFamily="34" charset="0"/>
              </a:rPr>
              <a:t>Uranus and Neptune are relevant in the exoplanet context</a:t>
            </a:r>
          </a:p>
        </p:txBody>
      </p:sp>
    </p:spTree>
    <p:extLst>
      <p:ext uri="{BB962C8B-B14F-4D97-AF65-F5344CB8AC3E}">
        <p14:creationId xmlns:p14="http://schemas.microsoft.com/office/powerpoint/2010/main" val="26577013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C390E3-140C-2D4D-ABC3-65B4F0736015}"/>
              </a:ext>
            </a:extLst>
          </p:cNvPr>
          <p:cNvSpPr>
            <a:spLocks noGrp="1"/>
          </p:cNvSpPr>
          <p:nvPr>
            <p:ph type="title"/>
          </p:nvPr>
        </p:nvSpPr>
        <p:spPr/>
        <p:txBody>
          <a:bodyPr>
            <a:normAutofit/>
          </a:bodyPr>
          <a:lstStyle/>
          <a:p>
            <a:r>
              <a:rPr lang="en-US" sz="3200" dirty="0">
                <a:solidFill>
                  <a:srgbClr val="002060"/>
                </a:solidFill>
                <a:latin typeface="Arial" panose="020B0604020202020204" pitchFamily="34" charset="0"/>
                <a:cs typeface="Arial" panose="020B0604020202020204" pitchFamily="34" charset="0"/>
              </a:rPr>
              <a:t>How do we summarize all of this?</a:t>
            </a:r>
          </a:p>
        </p:txBody>
      </p:sp>
      <p:sp>
        <p:nvSpPr>
          <p:cNvPr id="4" name="Content Placeholder 3">
            <a:extLst>
              <a:ext uri="{FF2B5EF4-FFF2-40B4-BE49-F238E27FC236}">
                <a16:creationId xmlns:a16="http://schemas.microsoft.com/office/drawing/2014/main" id="{B420E569-4752-EF4B-B16E-54D1D48DE98C}"/>
              </a:ext>
            </a:extLst>
          </p:cNvPr>
          <p:cNvSpPr>
            <a:spLocks noGrp="1"/>
          </p:cNvSpPr>
          <p:nvPr>
            <p:ph idx="1"/>
          </p:nvPr>
        </p:nvSpPr>
        <p:spPr>
          <a:xfrm>
            <a:off x="457200" y="3529014"/>
            <a:ext cx="8229600" cy="2757488"/>
          </a:xfrm>
        </p:spPr>
        <p:txBody>
          <a:bodyPr>
            <a:normAutofit/>
          </a:bodyPr>
          <a:lstStyle/>
          <a:p>
            <a:r>
              <a:rPr lang="en-US" sz="2400" dirty="0">
                <a:solidFill>
                  <a:srgbClr val="C00000"/>
                </a:solidFill>
              </a:rPr>
              <a:t>The small rock planets are in close to the Sun</a:t>
            </a:r>
          </a:p>
          <a:p>
            <a:r>
              <a:rPr lang="en-US" sz="2400" dirty="0">
                <a:solidFill>
                  <a:srgbClr val="C00000"/>
                </a:solidFill>
              </a:rPr>
              <a:t>The big, gaseous planets are way out, far from the Sun</a:t>
            </a:r>
          </a:p>
          <a:p>
            <a:r>
              <a:rPr lang="en-US" sz="2400" dirty="0">
                <a:solidFill>
                  <a:srgbClr val="C00000"/>
                </a:solidFill>
              </a:rPr>
              <a:t>Mars </a:t>
            </a:r>
            <a:r>
              <a:rPr lang="en-US" sz="2400" i="1" dirty="0">
                <a:solidFill>
                  <a:srgbClr val="C00000"/>
                </a:solidFill>
              </a:rPr>
              <a:t>may have </a:t>
            </a:r>
            <a:r>
              <a:rPr lang="en-US" sz="2400" dirty="0">
                <a:solidFill>
                  <a:srgbClr val="C00000"/>
                </a:solidFill>
              </a:rPr>
              <a:t>had habitable conditions on its surface billions of years ago</a:t>
            </a:r>
          </a:p>
          <a:p>
            <a:r>
              <a:rPr lang="en-US" sz="2400" dirty="0">
                <a:solidFill>
                  <a:srgbClr val="C00000"/>
                </a:solidFill>
              </a:rPr>
              <a:t>Moons of the outer planets (Europa, Titan) may be promising locations for life</a:t>
            </a:r>
          </a:p>
        </p:txBody>
      </p:sp>
      <p:pic>
        <p:nvPicPr>
          <p:cNvPr id="6" name="Picture 5">
            <a:extLst>
              <a:ext uri="{FF2B5EF4-FFF2-40B4-BE49-F238E27FC236}">
                <a16:creationId xmlns:a16="http://schemas.microsoft.com/office/drawing/2014/main" id="{AB42BD09-CB10-AD47-BEF4-9CD753AEFCD2}"/>
              </a:ext>
            </a:extLst>
          </p:cNvPr>
          <p:cNvPicPr>
            <a:picLocks noChangeAspect="1"/>
          </p:cNvPicPr>
          <p:nvPr/>
        </p:nvPicPr>
        <p:blipFill>
          <a:blip r:embed="rId2"/>
          <a:stretch>
            <a:fillRect/>
          </a:stretch>
        </p:blipFill>
        <p:spPr>
          <a:xfrm>
            <a:off x="1821033" y="1252539"/>
            <a:ext cx="5317955" cy="2105024"/>
          </a:xfrm>
          <a:prstGeom prst="rect">
            <a:avLst/>
          </a:prstGeom>
        </p:spPr>
      </p:pic>
    </p:spTree>
    <p:extLst>
      <p:ext uri="{BB962C8B-B14F-4D97-AF65-F5344CB8AC3E}">
        <p14:creationId xmlns:p14="http://schemas.microsoft.com/office/powerpoint/2010/main" val="13247733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8300BE-0E54-164C-BCB9-4EED0F0F6137}"/>
              </a:ext>
            </a:extLst>
          </p:cNvPr>
          <p:cNvSpPr>
            <a:spLocks noGrp="1"/>
          </p:cNvSpPr>
          <p:nvPr>
            <p:ph type="title"/>
          </p:nvPr>
        </p:nvSpPr>
        <p:spPr/>
        <p:txBody>
          <a:bodyPr>
            <a:normAutofit/>
          </a:bodyPr>
          <a:lstStyle/>
          <a:p>
            <a:r>
              <a:rPr lang="en-US" sz="3200" dirty="0">
                <a:solidFill>
                  <a:schemeClr val="bg1"/>
                </a:solidFill>
                <a:latin typeface="Arial" panose="020B0604020202020204" pitchFamily="34" charset="0"/>
                <a:cs typeface="Arial" panose="020B0604020202020204" pitchFamily="34" charset="0"/>
              </a:rPr>
              <a:t>Would solar systems around other stars be similar?</a:t>
            </a:r>
          </a:p>
        </p:txBody>
      </p:sp>
    </p:spTree>
    <p:extLst>
      <p:ext uri="{BB962C8B-B14F-4D97-AF65-F5344CB8AC3E}">
        <p14:creationId xmlns:p14="http://schemas.microsoft.com/office/powerpoint/2010/main" val="3343598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109C4-7925-CA43-923D-FDD8DA57B734}"/>
              </a:ext>
            </a:extLst>
          </p:cNvPr>
          <p:cNvSpPr>
            <a:spLocks noGrp="1"/>
          </p:cNvSpPr>
          <p:nvPr>
            <p:ph type="title"/>
          </p:nvPr>
        </p:nvSpPr>
        <p:spPr>
          <a:xfrm>
            <a:off x="442913" y="1203325"/>
            <a:ext cx="3457575" cy="1143000"/>
          </a:xfrm>
        </p:spPr>
        <p:txBody>
          <a:bodyPr>
            <a:normAutofit fontScale="90000"/>
          </a:bodyPr>
          <a:lstStyle/>
          <a:p>
            <a:r>
              <a:rPr lang="en-US" sz="3200" dirty="0">
                <a:solidFill>
                  <a:srgbClr val="002060"/>
                </a:solidFill>
                <a:latin typeface="Arial" panose="020B0604020202020204" pitchFamily="34" charset="0"/>
                <a:cs typeface="Arial" panose="020B0604020202020204" pitchFamily="34" charset="0"/>
              </a:rPr>
              <a:t>What about the more distant planets in the Solar System?</a:t>
            </a:r>
          </a:p>
        </p:txBody>
      </p:sp>
      <p:pic>
        <p:nvPicPr>
          <p:cNvPr id="4" name="Picture 3">
            <a:extLst>
              <a:ext uri="{FF2B5EF4-FFF2-40B4-BE49-F238E27FC236}">
                <a16:creationId xmlns:a16="http://schemas.microsoft.com/office/drawing/2014/main" id="{5552FC47-1350-914A-A9EB-29F897123600}"/>
              </a:ext>
            </a:extLst>
          </p:cNvPr>
          <p:cNvPicPr>
            <a:picLocks noChangeAspect="1"/>
          </p:cNvPicPr>
          <p:nvPr/>
        </p:nvPicPr>
        <p:blipFill>
          <a:blip r:embed="rId2"/>
          <a:stretch>
            <a:fillRect/>
          </a:stretch>
        </p:blipFill>
        <p:spPr>
          <a:xfrm>
            <a:off x="4364037" y="274638"/>
            <a:ext cx="4102100" cy="6350000"/>
          </a:xfrm>
          <a:prstGeom prst="rect">
            <a:avLst/>
          </a:prstGeom>
        </p:spPr>
      </p:pic>
      <p:sp>
        <p:nvSpPr>
          <p:cNvPr id="3" name="TextBox 2">
            <a:extLst>
              <a:ext uri="{FF2B5EF4-FFF2-40B4-BE49-F238E27FC236}">
                <a16:creationId xmlns:a16="http://schemas.microsoft.com/office/drawing/2014/main" id="{93759F72-34FB-1340-AB0D-091BD106EC84}"/>
              </a:ext>
            </a:extLst>
          </p:cNvPr>
          <p:cNvSpPr txBox="1"/>
          <p:nvPr/>
        </p:nvSpPr>
        <p:spPr>
          <a:xfrm>
            <a:off x="914401" y="3026185"/>
            <a:ext cx="2986087" cy="2677656"/>
          </a:xfrm>
          <a:prstGeom prst="rect">
            <a:avLst/>
          </a:prstGeom>
          <a:noFill/>
        </p:spPr>
        <p:txBody>
          <a:bodyPr wrap="square" rtlCol="0">
            <a:spAutoFit/>
          </a:bodyPr>
          <a:lstStyle/>
          <a:p>
            <a:r>
              <a:rPr lang="en-US" sz="2800" dirty="0">
                <a:solidFill>
                  <a:srgbClr val="C00000"/>
                </a:solidFill>
                <a:latin typeface="Arial" panose="020B0604020202020204" pitchFamily="34" charset="0"/>
                <a:cs typeface="Arial" panose="020B0604020202020204" pitchFamily="34" charset="0"/>
              </a:rPr>
              <a:t>What can they tell us about how planets formed, the nature of other solar systems?</a:t>
            </a:r>
          </a:p>
        </p:txBody>
      </p:sp>
    </p:spTree>
    <p:extLst>
      <p:ext uri="{BB962C8B-B14F-4D97-AF65-F5344CB8AC3E}">
        <p14:creationId xmlns:p14="http://schemas.microsoft.com/office/powerpoint/2010/main" val="181940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42383"/>
            <a:ext cx="8229600" cy="828324"/>
          </a:xfrm>
        </p:spPr>
        <p:txBody>
          <a:bodyPr>
            <a:normAutofit/>
          </a:bodyPr>
          <a:lstStyle/>
          <a:p>
            <a:r>
              <a:rPr lang="en-US" sz="3200" dirty="0">
                <a:solidFill>
                  <a:srgbClr val="000090"/>
                </a:solidFill>
              </a:rPr>
              <a:t>Exploring further out in the Solar System</a:t>
            </a:r>
          </a:p>
        </p:txBody>
      </p:sp>
      <p:sp>
        <p:nvSpPr>
          <p:cNvPr id="6" name="TextBox 5"/>
          <p:cNvSpPr txBox="1"/>
          <p:nvPr/>
        </p:nvSpPr>
        <p:spPr>
          <a:xfrm>
            <a:off x="918995" y="6300252"/>
            <a:ext cx="7552468" cy="461665"/>
          </a:xfrm>
          <a:prstGeom prst="rect">
            <a:avLst/>
          </a:prstGeom>
          <a:noFill/>
        </p:spPr>
        <p:txBody>
          <a:bodyPr wrap="square" rtlCol="0">
            <a:spAutoFit/>
          </a:bodyPr>
          <a:lstStyle/>
          <a:p>
            <a:r>
              <a:rPr lang="en-US" sz="2400" dirty="0">
                <a:solidFill>
                  <a:srgbClr val="800000"/>
                </a:solidFill>
              </a:rPr>
              <a:t>Jupiter, Saturn, and friends</a:t>
            </a:r>
          </a:p>
        </p:txBody>
      </p:sp>
      <p:pic>
        <p:nvPicPr>
          <p:cNvPr id="3" name="Picture 2">
            <a:extLst>
              <a:ext uri="{FF2B5EF4-FFF2-40B4-BE49-F238E27FC236}">
                <a16:creationId xmlns:a16="http://schemas.microsoft.com/office/drawing/2014/main" id="{5C773575-CE14-154B-8C6D-AA2601DEB38F}"/>
              </a:ext>
            </a:extLst>
          </p:cNvPr>
          <p:cNvPicPr>
            <a:picLocks noChangeAspect="1"/>
          </p:cNvPicPr>
          <p:nvPr/>
        </p:nvPicPr>
        <p:blipFill>
          <a:blip r:embed="rId2"/>
          <a:stretch>
            <a:fillRect/>
          </a:stretch>
        </p:blipFill>
        <p:spPr>
          <a:xfrm>
            <a:off x="774699" y="1438451"/>
            <a:ext cx="8046777" cy="4526312"/>
          </a:xfrm>
          <a:prstGeom prst="rect">
            <a:avLst/>
          </a:prstGeom>
        </p:spPr>
      </p:pic>
    </p:spTree>
    <p:extLst>
      <p:ext uri="{BB962C8B-B14F-4D97-AF65-F5344CB8AC3E}">
        <p14:creationId xmlns:p14="http://schemas.microsoft.com/office/powerpoint/2010/main" val="1790593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28324"/>
          </a:xfrm>
        </p:spPr>
        <p:txBody>
          <a:bodyPr>
            <a:normAutofit/>
          </a:bodyPr>
          <a:lstStyle/>
          <a:p>
            <a:r>
              <a:rPr lang="en-US" sz="3200" dirty="0">
                <a:solidFill>
                  <a:srgbClr val="000090"/>
                </a:solidFill>
              </a:rPr>
              <a:t>Jupiter and Saturn: orbital characteristics</a:t>
            </a:r>
          </a:p>
        </p:txBody>
      </p:sp>
      <p:graphicFrame>
        <p:nvGraphicFramePr>
          <p:cNvPr id="3" name="Table 2"/>
          <p:cNvGraphicFramePr>
            <a:graphicFrameLocks noGrp="1"/>
          </p:cNvGraphicFramePr>
          <p:nvPr>
            <p:extLst>
              <p:ext uri="{D42A27DB-BD31-4B8C-83A1-F6EECF244321}">
                <p14:modId xmlns:p14="http://schemas.microsoft.com/office/powerpoint/2010/main" val="430136780"/>
              </p:ext>
            </p:extLst>
          </p:nvPr>
        </p:nvGraphicFramePr>
        <p:xfrm>
          <a:off x="1290074" y="1397000"/>
          <a:ext cx="6096000" cy="111252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370840">
                <a:tc>
                  <a:txBody>
                    <a:bodyPr/>
                    <a:lstStyle/>
                    <a:p>
                      <a:r>
                        <a:rPr lang="en-US" dirty="0"/>
                        <a:t>Planet</a:t>
                      </a:r>
                    </a:p>
                  </a:txBody>
                  <a:tcPr/>
                </a:tc>
                <a:tc>
                  <a:txBody>
                    <a:bodyPr/>
                    <a:lstStyle/>
                    <a:p>
                      <a:r>
                        <a:rPr lang="en-US" dirty="0"/>
                        <a:t>a</a:t>
                      </a:r>
                      <a:r>
                        <a:rPr lang="en-US" baseline="0" dirty="0"/>
                        <a:t> (AU)</a:t>
                      </a:r>
                      <a:endParaRPr lang="en-US" dirty="0"/>
                    </a:p>
                  </a:txBody>
                  <a:tcPr/>
                </a:tc>
                <a:tc>
                  <a:txBody>
                    <a:bodyPr/>
                    <a:lstStyle/>
                    <a:p>
                      <a:r>
                        <a:rPr lang="en-US" dirty="0"/>
                        <a:t>P (</a:t>
                      </a:r>
                      <a:r>
                        <a:rPr lang="en-US" dirty="0" err="1"/>
                        <a:t>yrs</a:t>
                      </a:r>
                      <a:r>
                        <a:rPr lang="en-US" dirty="0"/>
                        <a:t>)</a:t>
                      </a:r>
                    </a:p>
                  </a:txBody>
                  <a:tcPr/>
                </a:tc>
                <a:tc>
                  <a:txBody>
                    <a:bodyPr/>
                    <a:lstStyle/>
                    <a:p>
                      <a:r>
                        <a:rPr lang="en-US" dirty="0" err="1"/>
                        <a:t>ecc</a:t>
                      </a:r>
                      <a:endParaRPr lang="en-US" dirty="0"/>
                    </a:p>
                  </a:txBody>
                  <a:tcPr/>
                </a:tc>
                <a:tc>
                  <a:txBody>
                    <a:bodyPr/>
                    <a:lstStyle/>
                    <a:p>
                      <a:r>
                        <a:rPr lang="en-US" dirty="0" err="1"/>
                        <a:t>Incl</a:t>
                      </a:r>
                      <a:r>
                        <a:rPr lang="en-US" baseline="0" dirty="0"/>
                        <a:t> (</a:t>
                      </a:r>
                      <a:r>
                        <a:rPr lang="en-US" baseline="0" dirty="0" err="1"/>
                        <a:t>deg</a:t>
                      </a:r>
                      <a:r>
                        <a:rPr lang="en-US" baseline="0" dirty="0"/>
                        <a:t>)</a:t>
                      </a:r>
                      <a:endParaRPr lang="en-US" dirty="0"/>
                    </a:p>
                  </a:txBody>
                  <a:tcPr/>
                </a:tc>
                <a:extLst>
                  <a:ext uri="{0D108BD9-81ED-4DB2-BD59-A6C34878D82A}">
                    <a16:rowId xmlns:a16="http://schemas.microsoft.com/office/drawing/2014/main" val="10000"/>
                  </a:ext>
                </a:extLst>
              </a:tr>
              <a:tr h="370840">
                <a:tc>
                  <a:txBody>
                    <a:bodyPr/>
                    <a:lstStyle/>
                    <a:p>
                      <a:r>
                        <a:rPr lang="en-US" dirty="0"/>
                        <a:t>Jupiter</a:t>
                      </a:r>
                    </a:p>
                  </a:txBody>
                  <a:tcPr/>
                </a:tc>
                <a:tc>
                  <a:txBody>
                    <a:bodyPr/>
                    <a:lstStyle/>
                    <a:p>
                      <a:r>
                        <a:rPr lang="en-US" dirty="0"/>
                        <a:t>5.20</a:t>
                      </a:r>
                    </a:p>
                  </a:txBody>
                  <a:tcPr/>
                </a:tc>
                <a:tc>
                  <a:txBody>
                    <a:bodyPr/>
                    <a:lstStyle/>
                    <a:p>
                      <a:r>
                        <a:rPr lang="en-US" dirty="0"/>
                        <a:t>11.9</a:t>
                      </a:r>
                    </a:p>
                  </a:txBody>
                  <a:tcPr/>
                </a:tc>
                <a:tc>
                  <a:txBody>
                    <a:bodyPr/>
                    <a:lstStyle/>
                    <a:p>
                      <a:r>
                        <a:rPr lang="en-US" dirty="0"/>
                        <a:t>0.049</a:t>
                      </a:r>
                    </a:p>
                  </a:txBody>
                  <a:tcPr/>
                </a:tc>
                <a:tc>
                  <a:txBody>
                    <a:bodyPr/>
                    <a:lstStyle/>
                    <a:p>
                      <a:r>
                        <a:rPr lang="en-US"/>
                        <a:t>1.3</a:t>
                      </a:r>
                    </a:p>
                  </a:txBody>
                  <a:tcPr/>
                </a:tc>
                <a:extLst>
                  <a:ext uri="{0D108BD9-81ED-4DB2-BD59-A6C34878D82A}">
                    <a16:rowId xmlns:a16="http://schemas.microsoft.com/office/drawing/2014/main" val="10001"/>
                  </a:ext>
                </a:extLst>
              </a:tr>
              <a:tr h="370840">
                <a:tc>
                  <a:txBody>
                    <a:bodyPr/>
                    <a:lstStyle/>
                    <a:p>
                      <a:r>
                        <a:rPr lang="en-US" dirty="0"/>
                        <a:t>Saturn</a:t>
                      </a:r>
                    </a:p>
                  </a:txBody>
                  <a:tcPr/>
                </a:tc>
                <a:tc>
                  <a:txBody>
                    <a:bodyPr/>
                    <a:lstStyle/>
                    <a:p>
                      <a:r>
                        <a:rPr lang="en-US" dirty="0"/>
                        <a:t>9.58</a:t>
                      </a:r>
                    </a:p>
                  </a:txBody>
                  <a:tcPr/>
                </a:tc>
                <a:tc>
                  <a:txBody>
                    <a:bodyPr/>
                    <a:lstStyle/>
                    <a:p>
                      <a:r>
                        <a:rPr lang="en-US" dirty="0"/>
                        <a:t>29.4</a:t>
                      </a:r>
                    </a:p>
                  </a:txBody>
                  <a:tcPr/>
                </a:tc>
                <a:tc>
                  <a:txBody>
                    <a:bodyPr/>
                    <a:lstStyle/>
                    <a:p>
                      <a:r>
                        <a:rPr lang="en-US" dirty="0"/>
                        <a:t>0.057</a:t>
                      </a:r>
                    </a:p>
                  </a:txBody>
                  <a:tcPr/>
                </a:tc>
                <a:tc>
                  <a:txBody>
                    <a:bodyPr/>
                    <a:lstStyle/>
                    <a:p>
                      <a:r>
                        <a:rPr lang="en-US" dirty="0"/>
                        <a:t>2.5</a:t>
                      </a:r>
                    </a:p>
                  </a:txBody>
                  <a:tcPr/>
                </a:tc>
                <a:extLst>
                  <a:ext uri="{0D108BD9-81ED-4DB2-BD59-A6C34878D82A}">
                    <a16:rowId xmlns:a16="http://schemas.microsoft.com/office/drawing/2014/main" val="10002"/>
                  </a:ext>
                </a:extLst>
              </a:tr>
            </a:tbl>
          </a:graphicData>
        </a:graphic>
      </p:graphicFrame>
      <p:pic>
        <p:nvPicPr>
          <p:cNvPr id="4" name="Picture 3" descr="outerss_10261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7736" y="2835939"/>
            <a:ext cx="5179790" cy="2913632"/>
          </a:xfrm>
          <a:prstGeom prst="rect">
            <a:avLst/>
          </a:prstGeom>
        </p:spPr>
      </p:pic>
      <p:sp>
        <p:nvSpPr>
          <p:cNvPr id="5" name="TextBox 4"/>
          <p:cNvSpPr txBox="1"/>
          <p:nvPr/>
        </p:nvSpPr>
        <p:spPr>
          <a:xfrm>
            <a:off x="1290074" y="5999445"/>
            <a:ext cx="6279103" cy="461665"/>
          </a:xfrm>
          <a:prstGeom prst="rect">
            <a:avLst/>
          </a:prstGeom>
          <a:noFill/>
        </p:spPr>
        <p:txBody>
          <a:bodyPr wrap="square" rtlCol="0">
            <a:spAutoFit/>
          </a:bodyPr>
          <a:lstStyle/>
          <a:p>
            <a:r>
              <a:rPr lang="en-US" sz="2400" dirty="0">
                <a:solidFill>
                  <a:srgbClr val="800000"/>
                </a:solidFill>
              </a:rPr>
              <a:t>What do they look like?  Let’s start with Jupiter</a:t>
            </a:r>
          </a:p>
        </p:txBody>
      </p:sp>
    </p:spTree>
    <p:extLst>
      <p:ext uri="{BB962C8B-B14F-4D97-AF65-F5344CB8AC3E}">
        <p14:creationId xmlns:p14="http://schemas.microsoft.com/office/powerpoint/2010/main" val="17808579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2795</TotalTime>
  <Words>1534</Words>
  <Application>Microsoft Macintosh PowerPoint</Application>
  <PresentationFormat>On-screen Show (4:3)</PresentationFormat>
  <Paragraphs>210</Paragraphs>
  <Slides>66</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66</vt:i4>
      </vt:variant>
    </vt:vector>
  </HeadingPairs>
  <TitlesOfParts>
    <vt:vector size="70" baseType="lpstr">
      <vt:lpstr>ＭＳ Ｐゴシック</vt:lpstr>
      <vt:lpstr>Arial</vt:lpstr>
      <vt:lpstr>Calibri</vt:lpstr>
      <vt:lpstr>Office Theme</vt:lpstr>
      <vt:lpstr>What about the more distant planets in the Solar System?</vt:lpstr>
      <vt:lpstr>Field Trip for Other Worlds …</vt:lpstr>
      <vt:lpstr>Field Trip (continued)</vt:lpstr>
      <vt:lpstr>Questions from last time?</vt:lpstr>
      <vt:lpstr>Summary of last time; the terrestrial planets</vt:lpstr>
      <vt:lpstr>We are almost guaranteed to learn more about Mars in the next decade or two</vt:lpstr>
      <vt:lpstr>What about the more distant planets in the Solar System?</vt:lpstr>
      <vt:lpstr>Exploring further out in the Solar System</vt:lpstr>
      <vt:lpstr>Jupiter and Saturn: orbital characteristics</vt:lpstr>
      <vt:lpstr>Jupiter…largest planet in the solar system</vt:lpstr>
      <vt:lpstr>Basic properties of Jupiter and Saturn</vt:lpstr>
      <vt:lpstr>Jupiter and the Earth</vt:lpstr>
      <vt:lpstr>The future exploration of Jupiter… Juno (arrived last summer)</vt:lpstr>
      <vt:lpstr>PowerPoint Presentation</vt:lpstr>
      <vt:lpstr>The Juno spacecraft is giving us new insights into Jupiter</vt:lpstr>
      <vt:lpstr>Are Jupiter and Saturn planets or stars?</vt:lpstr>
      <vt:lpstr>The Moons of Jupiter…a new wrinkle for the outer planets</vt:lpstr>
      <vt:lpstr>Jupiter has many moons</vt:lpstr>
      <vt:lpstr>From Earth, it is difficult to learn too much about the Galilean satellites</vt:lpstr>
      <vt:lpstr>Basic data on the Galilean satellites</vt:lpstr>
      <vt:lpstr>What are the moons of Jupiter like?  Would do they look like “up close”?  </vt:lpstr>
      <vt:lpstr>All of them together (sibling portrait)</vt:lpstr>
      <vt:lpstr>Exploring Europa</vt:lpstr>
      <vt:lpstr>Europa is slightly smaller and less massive than our Moon.  It is of interest because the entire moon is encased in ice.  There are cracks and other features that hint at liquid water at some point below the surface,</vt:lpstr>
      <vt:lpstr>Views of the cracks from Galileo</vt:lpstr>
      <vt:lpstr>A related phenomenon.  The ice rafts of Europa</vt:lpstr>
      <vt:lpstr>Evidence for flows from beneath the surface of Europa</vt:lpstr>
      <vt:lpstr>There is evidence (circumstantial) for liquid water under the surface, but how far down is it?  What is below the water?</vt:lpstr>
      <vt:lpstr>Speculations on interior structure of Europa</vt:lpstr>
      <vt:lpstr>A summary of what we know about Europa</vt:lpstr>
      <vt:lpstr>A future Europa Lander could tell us much about the possible subsurface ocean of Europa</vt:lpstr>
      <vt:lpstr>What about Saturn and its moons?</vt:lpstr>
      <vt:lpstr>Exploration of the moons of Saturn</vt:lpstr>
      <vt:lpstr>Saturn’s moons</vt:lpstr>
      <vt:lpstr>A “family portrait” of the larger moons of Saturn</vt:lpstr>
      <vt:lpstr>We have learned much about Titan in the last decade</vt:lpstr>
      <vt:lpstr>What we knew before the arrival of Cassini, July 2004</vt:lpstr>
      <vt:lpstr>PowerPoint Presentation</vt:lpstr>
      <vt:lpstr>The Cassini and Huygens spacecraft</vt:lpstr>
      <vt:lpstr>Concept of the Huygens lander…an artist’s conception</vt:lpstr>
      <vt:lpstr>Pictures of Titan from the approaching Cassini spacecraft</vt:lpstr>
      <vt:lpstr>A new view of Titan (from close up)</vt:lpstr>
      <vt:lpstr>The view from Huygens on the way down</vt:lpstr>
      <vt:lpstr>Closer to the surface</vt:lpstr>
      <vt:lpstr>Titan has flow channels, too</vt:lpstr>
      <vt:lpstr>On the surface</vt:lpstr>
      <vt:lpstr>Cassini radar shows lakes of methane</vt:lpstr>
      <vt:lpstr>Other observations from Cassini show different manifestation of methane lakes: sunlight glints from the lake surfaces</vt:lpstr>
      <vt:lpstr>Reasons for the interest and importance of Titan: it has a dense atmosphere and a “hydrological cycle” based on another compound.  Despite its alien nature, in some ways it is the most Earth-like object in the solar system</vt:lpstr>
      <vt:lpstr>The surface of Titan: an artist’s view</vt:lpstr>
      <vt:lpstr>Another moon of Saturn: Enceladus</vt:lpstr>
      <vt:lpstr>PowerPoint Presentation</vt:lpstr>
      <vt:lpstr>Cassini gives a closeup view of Enceladus</vt:lpstr>
      <vt:lpstr>Why Enceladus is of interest</vt:lpstr>
      <vt:lpstr>Recent measurements of gravitational field of Enceladus suggest a subsurface ocean at south pole</vt:lpstr>
      <vt:lpstr>Summary: several moons of the outer planets, in addition to being amazing natural spectacles, may be abodes for primitive forms of life, or at least give us some insight into the astro-biochemical processes which gave rise (or didn’t) to life.  Future spacecraft will have much to explore. Stay tuned.</vt:lpstr>
      <vt:lpstr>Further out…to the edge of the Solar System</vt:lpstr>
      <vt:lpstr>Uranus and Neptune… where are they?  Let’s look at a Table!</vt:lpstr>
      <vt:lpstr>Our best views (and scientific information) come from visits (flybys) of the Voyager 2 spacecraft</vt:lpstr>
      <vt:lpstr>Uranus as seen by Voyager 2</vt:lpstr>
      <vt:lpstr>Neptune as seen by Voyager 2</vt:lpstr>
      <vt:lpstr>How do they match up to Jupiter and Saturn?</vt:lpstr>
      <vt:lpstr>Uranus (and Neptune) substantially larger than Earth</vt:lpstr>
      <vt:lpstr>Uranus and Neptune (just the facts, Ma’am)</vt:lpstr>
      <vt:lpstr>How do we summarize all of this?</vt:lpstr>
      <vt:lpstr>Would solar systems around other stars be similar?</vt:lpstr>
    </vt:vector>
  </TitlesOfParts>
  <Company>The University of Iowa, Department of Physics and Astronomy</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left?</dc:title>
  <dc:creator>Steven Spangler</dc:creator>
  <cp:lastModifiedBy>Spangler, Steven R</cp:lastModifiedBy>
  <cp:revision>179</cp:revision>
  <dcterms:created xsi:type="dcterms:W3CDTF">2014-04-24T01:46:45Z</dcterms:created>
  <dcterms:modified xsi:type="dcterms:W3CDTF">2018-03-28T16:21:24Z</dcterms:modified>
</cp:coreProperties>
</file>