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680" r:id="rId3"/>
    <p:sldId id="681" r:id="rId4"/>
    <p:sldId id="257" r:id="rId5"/>
    <p:sldId id="488" r:id="rId6"/>
    <p:sldId id="492" r:id="rId7"/>
    <p:sldId id="493" r:id="rId8"/>
    <p:sldId id="497" r:id="rId9"/>
    <p:sldId id="696" r:id="rId10"/>
    <p:sldId id="500" r:id="rId11"/>
    <p:sldId id="682" r:id="rId12"/>
    <p:sldId id="683" r:id="rId13"/>
    <p:sldId id="684" r:id="rId14"/>
    <p:sldId id="685" r:id="rId15"/>
    <p:sldId id="523" r:id="rId16"/>
    <p:sldId id="393" r:id="rId17"/>
    <p:sldId id="392" r:id="rId18"/>
    <p:sldId id="406" r:id="rId19"/>
    <p:sldId id="686" r:id="rId20"/>
    <p:sldId id="268" r:id="rId21"/>
    <p:sldId id="269" r:id="rId22"/>
    <p:sldId id="270" r:id="rId23"/>
    <p:sldId id="275" r:id="rId24"/>
    <p:sldId id="277" r:id="rId25"/>
    <p:sldId id="278" r:id="rId26"/>
    <p:sldId id="284" r:id="rId27"/>
    <p:sldId id="288" r:id="rId28"/>
    <p:sldId id="295" r:id="rId29"/>
    <p:sldId id="297" r:id="rId30"/>
    <p:sldId id="298" r:id="rId31"/>
    <p:sldId id="299" r:id="rId32"/>
    <p:sldId id="300" r:id="rId33"/>
    <p:sldId id="687" r:id="rId34"/>
    <p:sldId id="419" r:id="rId35"/>
    <p:sldId id="400" r:id="rId36"/>
    <p:sldId id="411" r:id="rId37"/>
    <p:sldId id="412" r:id="rId38"/>
    <p:sldId id="414" r:id="rId39"/>
    <p:sldId id="401" r:id="rId40"/>
    <p:sldId id="420" r:id="rId41"/>
    <p:sldId id="402" r:id="rId42"/>
    <p:sldId id="417" r:id="rId43"/>
    <p:sldId id="428" r:id="rId44"/>
    <p:sldId id="433" r:id="rId45"/>
    <p:sldId id="688" r:id="rId46"/>
    <p:sldId id="262" r:id="rId47"/>
    <p:sldId id="259" r:id="rId48"/>
    <p:sldId id="692" r:id="rId49"/>
    <p:sldId id="693" r:id="rId50"/>
    <p:sldId id="694" r:id="rId51"/>
    <p:sldId id="69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57"/>
    <p:restoredTop sz="94656"/>
  </p:normalViewPr>
  <p:slideViewPr>
    <p:cSldViewPr snapToGrid="0" snapToObjects="1">
      <p:cViewPr varScale="1">
        <p:scale>
          <a:sx n="73" d="100"/>
          <a:sy n="73" d="100"/>
        </p:scale>
        <p:origin x="22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484B2-A158-3D4C-A075-D72495A33E29}" type="datetimeFigureOut">
              <a:rPr lang="en-US" smtClean="0"/>
              <a:t>4/4/18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7FE46-0546-BD4B-BE5B-003D841C6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9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9631D0-4DA1-5D41-AD2C-2DC8125A46FF}" type="slidenum">
              <a:rPr lang="en-US" altLang="x-none"/>
              <a:pPr/>
              <a:t>15</a:t>
            </a:fld>
            <a:endParaRPr lang="en-US" altLang="x-none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59361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762D2-6B54-C748-BAE8-BF6FD38C79AB}" type="slidenum">
              <a:rPr lang="en-US" altLang="x-none"/>
              <a:pPr/>
              <a:t>16</a:t>
            </a:fld>
            <a:endParaRPr lang="en-US" altLang="x-non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96146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CE4BD5-55A7-1841-AD4F-159D5FDA51FC}" type="slidenum">
              <a:rPr lang="en-US" altLang="x-none"/>
              <a:pPr/>
              <a:t>35</a:t>
            </a:fld>
            <a:endParaRPr lang="en-US" altLang="x-non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592448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53A328-C500-1642-AB06-4336F78D5B4C}" type="slidenum">
              <a:rPr lang="en-US" altLang="x-none"/>
              <a:pPr/>
              <a:t>39</a:t>
            </a:fld>
            <a:endParaRPr lang="en-US" altLang="x-none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58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2FB7AD-1A7B-6749-B523-699D22C07E0A}" type="slidenum">
              <a:rPr lang="en-US" altLang="x-none"/>
              <a:pPr/>
              <a:t>40</a:t>
            </a:fld>
            <a:endParaRPr lang="en-US" altLang="x-non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313625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F5F728-5BDC-1E4E-BCC9-1868447040F8}" type="slidenum">
              <a:rPr lang="en-US" altLang="x-none"/>
              <a:pPr/>
              <a:t>41</a:t>
            </a:fld>
            <a:endParaRPr lang="en-US" altLang="x-none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437216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A2530B-92EA-D943-808C-356642F1D784}" type="slidenum">
              <a:rPr lang="en-US" altLang="x-none"/>
              <a:pPr/>
              <a:t>43</a:t>
            </a:fld>
            <a:endParaRPr lang="en-US" altLang="x-none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929900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DD90-E149-6946-8952-64690A0C9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7FAF08-C00D-7E4E-9E57-185CE310A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5D1AE-55C2-FB4B-89CE-D853C7238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4A8FB-B419-AB47-8172-9C07BFCA9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A4F-C33F-2E4C-8A31-AE9917E1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4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09FE-3B66-1847-BA7F-40DEE51D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8254C-AD3A-5442-9D94-6EF8767DD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0F709-946B-BE44-B8EE-FE4B3F0D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E6F7A-DF0C-1F49-89E7-D1E27153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99FD4-46C3-D546-A3A2-B0BBB4E9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46C958-37CC-9E4F-BE99-CE2B86582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FC0EE-1F6F-7341-9159-A0DD820D6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A1DE-E939-1F43-8127-169735002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4B8CE-990B-764E-BEEE-B28436747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19212-7B97-AD4F-A7DE-D5AE8F63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0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0F0AA-459B-5840-98DB-2B18D7BD8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1AB42-CEEA-4743-A00B-BF3DE0F2B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42E7-7086-A04F-9C01-9D08CEC14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2405C-5087-A446-8657-18F8A2EC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7DA8C-3B40-2D4A-B93D-1381D12D5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0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96EE6-9114-FB4B-86FC-DF077F564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344BA-AFED-384A-B002-BF4AD2011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4EA90-EAC9-9D46-AD59-092037E26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7A4-171E-F94E-9FAE-6D0ED780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67BB8-9143-D54B-8C7A-BA30352D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9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A3F66-0526-6941-8833-58927A34E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EDB36-6763-3A47-9FD3-27ED801FD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7CCDA-6487-B24A-8483-6B4B834D8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52F37-F1CE-BA4A-98F8-BA5094D1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4CA0C-FBC8-374B-ABC9-F1675CED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DD3EF-1860-D141-B8EE-DEE24BE7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2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F05AC-AC87-BD43-A4F9-8701515F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755D1-7386-174D-8D0D-B732CEA83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1F340-46FE-0E4E-9E1B-85E0F4C6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A51C4-ADB2-0046-A088-B784BBB04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53B116-7D7B-E847-A1C8-9CF8D96BD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0A778-92D8-EC4C-8FA7-082AA5E4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942ED8-2037-8343-B46A-8D54EC8F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CFD88-65A8-314F-9984-1EA71483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6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FDE7-F9C0-AF41-8A94-7FB2F11AA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7C197-A7C5-6A44-AD94-8FA48712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3A02C-DD0B-2C48-A1E0-B830F26E0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4F44A-EA7F-A14A-B99E-9B1343494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2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A3CEA-F927-E94A-BFCA-1205F1F0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546CC2-85E3-2349-932E-8340D4C9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38D60-35B6-1F40-9D5D-C5C19BBD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B9EF-4604-5F49-B81F-831AFEBE8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FED50-ACCD-CB49-B0F4-2F488C83C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B055C-D3F6-6448-9F5D-F6DC16114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4DD16-63E5-EC48-AB51-E940CC87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D38CF-E66C-AB45-ACF7-28BE6268B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9F10D-A147-3D45-B3E5-C96AB594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78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CF28F-91BA-4E47-921B-9B6BDF57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E11128-4A12-4F41-A095-7A45FF2EB6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60390-C493-9F4A-8C58-410D41DC1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37B9D-A3D7-D140-BD46-F94C844E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CA585-D083-9341-BCCD-1630A86C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D257F-BFAC-E64C-A2FA-A2735B8C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3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7607B-A490-9A48-BB26-B9CBB2490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85253-BAD9-9C44-A7EC-FB13627BE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451EA-E07F-D042-8C2B-0482BC33F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9845E-427C-094F-8788-C211DC1BDF45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7AE22-4E63-DB46-8C63-137F52E90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A6D5D-A4A8-6B45-9183-3AA7114B7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73EA8-387D-794C-ABFC-2ADB2254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2C8240-84CF-B443-9836-C9DE865F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136" y="677359"/>
            <a:ext cx="8818756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Stars: Hosts for Other Planetary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F203AA-D02E-F747-B56D-204599958C96}"/>
              </a:ext>
            </a:extLst>
          </p:cNvPr>
          <p:cNvSpPr txBox="1"/>
          <p:nvPr/>
        </p:nvSpPr>
        <p:spPr>
          <a:xfrm>
            <a:off x="3179955" y="5174166"/>
            <a:ext cx="8439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like the Sun, or different?</a:t>
            </a:r>
          </a:p>
        </p:txBody>
      </p:sp>
    </p:spTree>
    <p:extLst>
      <p:ext uri="{BB962C8B-B14F-4D97-AF65-F5344CB8AC3E}">
        <p14:creationId xmlns:p14="http://schemas.microsoft.com/office/powerpoint/2010/main" val="3037184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06759"/>
            <a:ext cx="5718243" cy="1325563"/>
          </a:xfrm>
        </p:spPr>
        <p:txBody>
          <a:bodyPr>
            <a:normAutofit/>
          </a:bodyPr>
          <a:lstStyle/>
          <a:p>
            <a:r>
              <a:rPr lang="en-US" altLang="x-none" sz="3200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Further properties of the Sun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dirty="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The chemical composition of the Sun: </a:t>
            </a:r>
            <a:r>
              <a:rPr lang="en-US" altLang="x-none" i="1" dirty="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cosmic composition</a:t>
            </a:r>
          </a:p>
          <a:p>
            <a:pPr>
              <a:lnSpc>
                <a:spcPct val="90000"/>
              </a:lnSpc>
            </a:pPr>
            <a:r>
              <a:rPr lang="en-US" altLang="x-none" dirty="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altLang="x-none" i="1" dirty="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luminosity </a:t>
            </a:r>
            <a:r>
              <a:rPr lang="en-US" altLang="x-none" dirty="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of the Sun = 3.85E+26 Watts</a:t>
            </a:r>
          </a:p>
          <a:p>
            <a:pPr>
              <a:lnSpc>
                <a:spcPct val="90000"/>
              </a:lnSpc>
            </a:pPr>
            <a:r>
              <a:rPr lang="en-US" altLang="x-none" dirty="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The age of the Sun: 4.55 Billion years  </a:t>
            </a:r>
            <a:r>
              <a:rPr lang="en-US" altLang="x-none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(how could we know this?)</a:t>
            </a:r>
          </a:p>
          <a:p>
            <a:pPr>
              <a:lnSpc>
                <a:spcPct val="90000"/>
              </a:lnSpc>
            </a:pPr>
            <a:r>
              <a:rPr lang="en-US" altLang="x-none" dirty="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Comparison with other objects (Vega, Arcturus, stars in M13, </a:t>
            </a:r>
            <a:r>
              <a:rPr lang="en-US" altLang="x-none" dirty="0" err="1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etc</a:t>
            </a:r>
            <a:r>
              <a:rPr lang="en-US" altLang="x-none" dirty="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931" y="209008"/>
            <a:ext cx="8796454" cy="99102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The luminosity of the Sun is just right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73" y="1200035"/>
            <a:ext cx="8271417" cy="4453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D8916-0A1A-8E43-A0D1-3917952FDD44}"/>
              </a:ext>
            </a:extLst>
          </p:cNvPr>
          <p:cNvSpPr txBox="1"/>
          <p:nvPr/>
        </p:nvSpPr>
        <p:spPr>
          <a:xfrm>
            <a:off x="1200615" y="5824609"/>
            <a:ext cx="9790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It keeps the temperature of the Earth perfect, right at triple point for water</a:t>
            </a:r>
          </a:p>
        </p:txBody>
      </p:sp>
    </p:spTree>
    <p:extLst>
      <p:ext uri="{BB962C8B-B14F-4D97-AF65-F5344CB8AC3E}">
        <p14:creationId xmlns:p14="http://schemas.microsoft.com/office/powerpoint/2010/main" val="1428870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E73D-6463-1F43-BD6B-EEDA94930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Sun is (apparently) constant in its power output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47FCCE-71F7-7E49-9CAC-8C41AE64DE09}"/>
              </a:ext>
            </a:extLst>
          </p:cNvPr>
          <p:cNvSpPr txBox="1"/>
          <p:nvPr/>
        </p:nvSpPr>
        <p:spPr>
          <a:xfrm>
            <a:off x="1446726" y="5795246"/>
            <a:ext cx="9203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Not true for all stars, e.g. R </a:t>
            </a:r>
            <a:r>
              <a:rPr lang="en-US" sz="2800" dirty="0" err="1">
                <a:solidFill>
                  <a:srgbClr val="C00000"/>
                </a:solidFill>
              </a:rPr>
              <a:t>Leonis</a:t>
            </a:r>
            <a:r>
              <a:rPr lang="en-US" sz="2800" dirty="0">
                <a:solidFill>
                  <a:srgbClr val="C00000"/>
                </a:solidFill>
              </a:rPr>
              <a:t>: ~ factor of 100 from peak to peak!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AA806-44D9-A443-AFFF-16F76196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55" y="1427356"/>
            <a:ext cx="9691944" cy="42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36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0FEA0-64EB-364B-A20E-871D2FFA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23" y="253613"/>
            <a:ext cx="11708781" cy="74999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“light curve” of the Sun, precisely measured by a spacecraft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E5CED-33E5-1742-A018-2D35A14B8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003610"/>
            <a:ext cx="7085415" cy="5663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57C596-4F63-5043-A514-41FEB537873A}"/>
              </a:ext>
            </a:extLst>
          </p:cNvPr>
          <p:cNvSpPr txBox="1"/>
          <p:nvPr/>
        </p:nvSpPr>
        <p:spPr>
          <a:xfrm>
            <a:off x="9322420" y="2163337"/>
            <a:ext cx="2609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It would be tricky to engineer a light source this constant</a:t>
            </a:r>
          </a:p>
        </p:txBody>
      </p:sp>
    </p:spTree>
    <p:extLst>
      <p:ext uri="{BB962C8B-B14F-4D97-AF65-F5344CB8AC3E}">
        <p14:creationId xmlns:p14="http://schemas.microsoft.com/office/powerpoint/2010/main" val="819172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EF6B5-8227-D44D-A67C-D53EF4B5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Sun has been shining at this constant power for 4.5 billion years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FE89C-EAF8-9D45-AFFF-2B1EE8F0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704" y="1690688"/>
            <a:ext cx="6925399" cy="47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8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867" y="345330"/>
            <a:ext cx="5093300" cy="1143000"/>
          </a:xfrm>
        </p:spPr>
        <p:txBody>
          <a:bodyPr>
            <a:normAutofit/>
          </a:bodyPr>
          <a:lstStyle/>
          <a:p>
            <a:r>
              <a:rPr lang="en-US" altLang="x-none" sz="3200" dirty="0">
                <a:solidFill>
                  <a:srgbClr val="000080"/>
                </a:solidFill>
                <a:latin typeface="Arial" charset="0"/>
                <a:ea typeface="Arial" charset="0"/>
                <a:cs typeface="Arial" charset="0"/>
              </a:rPr>
              <a:t>The Structure of the Sun…</a:t>
            </a:r>
            <a:r>
              <a:rPr lang="en-US" altLang="x-none" sz="3200" b="1" i="1" dirty="0">
                <a:solidFill>
                  <a:srgbClr val="000080"/>
                </a:solidFill>
                <a:latin typeface="Arial" charset="0"/>
                <a:ea typeface="Arial" charset="0"/>
                <a:cs typeface="Arial" charset="0"/>
              </a:rPr>
              <a:t>The Powerhouse</a:t>
            </a:r>
            <a:endParaRPr lang="en-US" altLang="x-none" sz="32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7565490" y="2947121"/>
            <a:ext cx="27837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x-none" sz="2800" dirty="0">
                <a:latin typeface="Times New Roman" charset="0"/>
              </a:rPr>
              <a:t>The Powerhouse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7" y="345330"/>
            <a:ext cx="6250022" cy="6250022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 flipH="1">
            <a:off x="4235274" y="3201436"/>
            <a:ext cx="31315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47186"/>
            <a:ext cx="7772400" cy="1143000"/>
          </a:xfrm>
        </p:spPr>
        <p:txBody>
          <a:bodyPr/>
          <a:lstStyle/>
          <a:p>
            <a:r>
              <a:rPr lang="en-US" altLang="x-none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Another important attribute of the Sun</a:t>
            </a:r>
          </a:p>
        </p:txBody>
      </p:sp>
      <p:pic>
        <p:nvPicPr>
          <p:cNvPr id="15364" name="Picture 4" descr="solar_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4" y="2051824"/>
            <a:ext cx="11080614" cy="187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D0DD74-A72C-4A4A-9C72-C837864191F3}"/>
              </a:ext>
            </a:extLst>
          </p:cNvPr>
          <p:cNvSpPr txBox="1"/>
          <p:nvPr/>
        </p:nvSpPr>
        <p:spPr>
          <a:xfrm>
            <a:off x="1981200" y="4586867"/>
            <a:ext cx="8987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produces pleasing yellow light with just the right amount of blue, green, and violet light (</a:t>
            </a:r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photosynthetically active radiation)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08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0237" y="304800"/>
            <a:ext cx="9688749" cy="762000"/>
          </a:xfrm>
        </p:spPr>
        <p:txBody>
          <a:bodyPr>
            <a:normAutofit fontScale="90000"/>
          </a:bodyPr>
          <a:lstStyle/>
          <a:p>
            <a:r>
              <a:rPr lang="en-US" altLang="x-none" sz="3600" dirty="0">
                <a:solidFill>
                  <a:srgbClr val="000099"/>
                </a:solidFill>
                <a:latin typeface="Arial" charset="0"/>
                <a:ea typeface="Arial" charset="0"/>
                <a:cs typeface="Arial" charset="0"/>
              </a:rPr>
              <a:t>The Solar Spectrum as an astronomer would study it</a:t>
            </a:r>
          </a:p>
        </p:txBody>
      </p:sp>
      <p:pic>
        <p:nvPicPr>
          <p:cNvPr id="39939" name="Picture 3" descr="solar_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61722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566" y="656954"/>
            <a:ext cx="5037306" cy="132556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The spectrum of the Sun’s light is a </a:t>
            </a:r>
            <a:r>
              <a:rPr lang="en-US" sz="3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direct </a:t>
            </a:r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consequence of its surface temperature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899" y="656954"/>
            <a:ext cx="4241068" cy="5816878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F113968F-73CE-8D43-A6E0-61BDC29215A1}"/>
              </a:ext>
            </a:extLst>
          </p:cNvPr>
          <p:cNvSpPr/>
          <p:nvPr/>
        </p:nvSpPr>
        <p:spPr>
          <a:xfrm>
            <a:off x="2609385" y="29216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21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The Sun seems so perfect for making the Earth the way it is; could any other stars be just as suitable, or more so?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90" y="1869108"/>
            <a:ext cx="6190939" cy="46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05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7386-D41A-7F4F-A5E2-4ECB7C1C2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Trip for 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Worlds …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10564-C0E8-0D44-AF60-69A8F5BF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465" y="1614949"/>
            <a:ext cx="3200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Location: EIOLC (near Mt. Vernon)</a:t>
            </a:r>
          </a:p>
          <a:p>
            <a:r>
              <a:rPr lang="en-US" dirty="0">
                <a:solidFill>
                  <a:srgbClr val="C00000"/>
                </a:solidFill>
              </a:rPr>
              <a:t>Prime Date: Wednesday, April 11</a:t>
            </a:r>
          </a:p>
          <a:p>
            <a:r>
              <a:rPr lang="en-US" dirty="0">
                <a:solidFill>
                  <a:srgbClr val="C00000"/>
                </a:solidFill>
              </a:rPr>
              <a:t>Backup Date (in case of clouds): Thursday, April 12 </a:t>
            </a:r>
          </a:p>
          <a:p>
            <a:r>
              <a:rPr lang="en-US" dirty="0">
                <a:solidFill>
                  <a:srgbClr val="C00000"/>
                </a:solidFill>
              </a:rPr>
              <a:t>Time: 7:45 PM for about 2 hours</a:t>
            </a:r>
          </a:p>
          <a:p>
            <a:r>
              <a:rPr lang="en-US" dirty="0">
                <a:solidFill>
                  <a:srgbClr val="C00000"/>
                </a:solidFill>
              </a:rPr>
              <a:t>See some of the things we talk about (e.g. Venus)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648EC-52DA-FB4E-BBD1-786B58727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942" y="1614948"/>
            <a:ext cx="5224617" cy="40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41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528" y="255397"/>
            <a:ext cx="4666488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Basic </a:t>
            </a:r>
            <a:r>
              <a:rPr lang="en-US"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Stellar Properties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4832" y="5449824"/>
            <a:ext cx="852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Let’s start with some </a:t>
            </a:r>
            <a:r>
              <a:rPr lang="en-US" sz="2800">
                <a:solidFill>
                  <a:schemeClr val="bg1"/>
                </a:solidFill>
              </a:rPr>
              <a:t>basic things we can say about stars</a:t>
            </a:r>
          </a:p>
        </p:txBody>
      </p:sp>
    </p:spTree>
    <p:extLst>
      <p:ext uri="{BB962C8B-B14F-4D97-AF65-F5344CB8AC3E}">
        <p14:creationId xmlns:p14="http://schemas.microsoft.com/office/powerpoint/2010/main" val="243668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Basic </a:t>
            </a:r>
            <a:r>
              <a:rPr lang="en-US"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Stellar Properties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4575048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(1) Some are bright and some are faint</a:t>
            </a:r>
          </a:p>
          <a:p>
            <a:r>
              <a:rPr lang="en-US" dirty="0">
                <a:solidFill>
                  <a:schemeClr val="bg1"/>
                </a:solidFill>
              </a:rPr>
              <a:t>(2) They have different colors (red ones are particularly noticeable)</a:t>
            </a:r>
          </a:p>
          <a:p>
            <a:r>
              <a:rPr lang="en-US" dirty="0">
                <a:solidFill>
                  <a:schemeClr val="bg1"/>
                </a:solidFill>
              </a:rPr>
              <a:t>(3) What does this mean?</a:t>
            </a:r>
          </a:p>
          <a:p>
            <a:r>
              <a:rPr lang="en-US" dirty="0">
                <a:solidFill>
                  <a:schemeClr val="bg1"/>
                </a:solidFill>
              </a:rPr>
              <a:t>(4) Let’s put numbers on their brightness</a:t>
            </a:r>
          </a:p>
        </p:txBody>
      </p:sp>
    </p:spTree>
    <p:extLst>
      <p:ext uri="{BB962C8B-B14F-4D97-AF65-F5344CB8AC3E}">
        <p14:creationId xmlns:p14="http://schemas.microsoft.com/office/powerpoint/2010/main" val="35688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System we still use today (with modifications) </a:t>
            </a:r>
            <a:r>
              <a:rPr lang="is-I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… </a:t>
            </a:r>
            <a:r>
              <a:rPr lang="is-IS" sz="3200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stellar magnitude system</a:t>
            </a:r>
            <a:endParaRPr lang="en-US" sz="3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55592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Developed by Hipparchus of Rhodes, 160 – 130 BCE</a:t>
            </a:r>
          </a:p>
          <a:p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Consisted of 5 – 6 classes.  Brightest stars are </a:t>
            </a:r>
            <a:r>
              <a:rPr lang="en-US" sz="2400" i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first magnitude, </a:t>
            </a:r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next brightest class </a:t>
            </a:r>
            <a:r>
              <a:rPr lang="en-US" sz="2400" i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second magnitude, </a:t>
            </a:r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down to </a:t>
            </a:r>
            <a:r>
              <a:rPr lang="en-US" sz="2400" i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sixth magnitude </a:t>
            </a:r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(barely visible by someone with really good eyes in a really dark sky)</a:t>
            </a:r>
          </a:p>
          <a:p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Check it out for yourself in the night sky; you really can see the difference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28" y="1825625"/>
            <a:ext cx="3721972" cy="37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0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What are the magnitudes of some of the stars in the night sky right now?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966027"/>
              </p:ext>
            </p:extLst>
          </p:nvPr>
        </p:nvGraphicFramePr>
        <p:xfrm>
          <a:off x="838200" y="1690688"/>
          <a:ext cx="564572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1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(not a star!)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Betelgeuse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Alpha Orionis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Rigel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Beta Orionis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Sirius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Alpha </a:t>
                      </a:r>
                      <a:r>
                        <a:rPr lang="en-US" dirty="0" err="1"/>
                        <a:t>Canis</a:t>
                      </a:r>
                      <a:r>
                        <a:rPr lang="en-US" dirty="0"/>
                        <a:t> Maj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Aldebaran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Alpha </a:t>
                      </a:r>
                      <a:r>
                        <a:rPr lang="en-US" dirty="0" err="1"/>
                        <a:t>Tauri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Gamma </a:t>
                      </a:r>
                      <a:r>
                        <a:rPr lang="en-US" dirty="0" err="1"/>
                        <a:t>Tauri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Mintaka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Delta</a:t>
                      </a:r>
                      <a:r>
                        <a:rPr lang="en-US" baseline="0" dirty="0"/>
                        <a:t> Orionis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 </a:t>
                      </a:r>
                      <a:r>
                        <a:rPr lang="en-US" dirty="0" err="1"/>
                        <a:t>Arietis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Mirzam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Beta </a:t>
                      </a:r>
                      <a:r>
                        <a:rPr lang="en-US" dirty="0" err="1"/>
                        <a:t>Canis</a:t>
                      </a:r>
                      <a:r>
                        <a:rPr lang="en-US" baseline="0" dirty="0"/>
                        <a:t> Maj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87" y="1648172"/>
            <a:ext cx="5102352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74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Stars do have different colors; usually rather subtle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04" y="1486469"/>
            <a:ext cx="5745572" cy="3933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300" y="1873568"/>
            <a:ext cx="2859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Mu </a:t>
            </a:r>
            <a:r>
              <a:rPr lang="en-US" sz="2800" dirty="0" err="1">
                <a:solidFill>
                  <a:srgbClr val="C00000"/>
                </a:solidFill>
              </a:rPr>
              <a:t>Cephei</a:t>
            </a:r>
            <a:r>
              <a:rPr lang="is-IS" sz="2800" dirty="0">
                <a:solidFill>
                  <a:srgbClr val="C00000"/>
                </a:solidFill>
              </a:rPr>
              <a:t>… “Herschel’s Garnet Star”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6454" y="5864394"/>
            <a:ext cx="7085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do different stars have different colors?</a:t>
            </a:r>
          </a:p>
        </p:txBody>
      </p:sp>
    </p:spTree>
    <p:extLst>
      <p:ext uri="{BB962C8B-B14F-4D97-AF65-F5344CB8AC3E}">
        <p14:creationId xmlns:p14="http://schemas.microsoft.com/office/powerpoint/2010/main" val="2135419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Next basic stellar property to think about: how far away are the stars?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60" y="1690688"/>
            <a:ext cx="3733107" cy="3733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845425"/>
            <a:ext cx="5629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the distances compare with that to the Sun, 1 </a:t>
            </a:r>
            <a:r>
              <a:rPr lang="en-US" sz="2800" b="1" dirty="0"/>
              <a:t>astronomical unit =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954268"/>
            <a:ext cx="5774231" cy="4539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4276" y="4056611"/>
            <a:ext cx="56481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The basic idea was realized by Aristotle about 350 BCE, but the measurement was not made until the 19</a:t>
            </a:r>
            <a:r>
              <a:rPr lang="en-US" sz="2800" baseline="30000" dirty="0">
                <a:solidFill>
                  <a:srgbClr val="C00000"/>
                </a:solidFill>
              </a:rPr>
              <a:t>th</a:t>
            </a:r>
            <a:r>
              <a:rPr lang="en-US" sz="2800" dirty="0">
                <a:solidFill>
                  <a:srgbClr val="C00000"/>
                </a:solidFill>
              </a:rPr>
              <a:t> century: </a:t>
            </a:r>
            <a:r>
              <a:rPr lang="en-US" sz="2800" b="1" dirty="0">
                <a:solidFill>
                  <a:srgbClr val="C00000"/>
                </a:solidFill>
              </a:rPr>
              <a:t>stellar parallax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8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899" y="365125"/>
            <a:ext cx="5703277" cy="94236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The light year and the parsec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61338" cy="43513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1 light year =</a:t>
            </a:r>
          </a:p>
          <a:p>
            <a:endParaRPr lang="en-US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1 parsec = </a:t>
            </a:r>
          </a:p>
          <a:p>
            <a:endParaRPr lang="en-US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Conversion between the two: 1 parsec = 3.26 light years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976" y="1690688"/>
            <a:ext cx="4223239" cy="703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30" y="2777759"/>
            <a:ext cx="3905436" cy="686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5" y="1690688"/>
            <a:ext cx="4051300" cy="293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26215" y="4994031"/>
            <a:ext cx="4051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Distance to 40 </a:t>
            </a:r>
            <a:r>
              <a:rPr lang="en-US" sz="2800" dirty="0" err="1"/>
              <a:t>Eridani</a:t>
            </a:r>
            <a:r>
              <a:rPr lang="en-US" sz="2800" dirty="0"/>
              <a:t>:</a:t>
            </a:r>
          </a:p>
          <a:p>
            <a:r>
              <a:rPr lang="en-US" sz="2800" dirty="0"/>
              <a:t>5.04 parsecs or</a:t>
            </a:r>
          </a:p>
          <a:p>
            <a:r>
              <a:rPr lang="en-US" sz="2800" dirty="0"/>
              <a:t>16.43 light years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107830" y="56865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79429" y="5606054"/>
            <a:ext cx="3833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 parsec = 206,265 astronomical units!</a:t>
            </a:r>
          </a:p>
        </p:txBody>
      </p:sp>
    </p:spTree>
    <p:extLst>
      <p:ext uri="{BB962C8B-B14F-4D97-AF65-F5344CB8AC3E}">
        <p14:creationId xmlns:p14="http://schemas.microsoft.com/office/powerpoint/2010/main" val="721114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698" y="764135"/>
            <a:ext cx="4299065" cy="13255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Let’s look at the list of the </a:t>
            </a:r>
            <a:r>
              <a:rPr lang="en-US" sz="3200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nearest </a:t>
            </a:r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stars.  It is not the same as the brightest stars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512" y="149201"/>
            <a:ext cx="5540664" cy="6559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3047" y="2374885"/>
            <a:ext cx="41563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Lots of them have funny names.  What does that mean?  Look at the apparent magnitudes of these stars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3047" y="4909173"/>
            <a:ext cx="3640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This indicates many of the stars are feeble emitters</a:t>
            </a:r>
          </a:p>
        </p:txBody>
      </p:sp>
    </p:spTree>
    <p:extLst>
      <p:ext uri="{BB962C8B-B14F-4D97-AF65-F5344CB8AC3E}">
        <p14:creationId xmlns:p14="http://schemas.microsoft.com/office/powerpoint/2010/main" val="197735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6835" y="223236"/>
            <a:ext cx="8636876" cy="1325563"/>
          </a:xfrm>
        </p:spPr>
        <p:txBody>
          <a:bodyPr>
            <a:normAutofit/>
          </a:bodyPr>
          <a:lstStyle/>
          <a:p>
            <a:r>
              <a:rPr lang="en-US" altLang="x-none" sz="32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distances to the stars are truly enormous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752600"/>
            <a:ext cx="8077200" cy="1600200"/>
          </a:xfrm>
        </p:spPr>
        <p:txBody>
          <a:bodyPr/>
          <a:lstStyle/>
          <a:p>
            <a:r>
              <a:rPr lang="en-US" altLang="x-none">
                <a:solidFill>
                  <a:srgbClr val="800000"/>
                </a:solidFill>
              </a:rPr>
              <a:t>If the distance between the Earth and Sun were shrunk to 1 cm (0.4 inches), Alpha Centauri would be 2.75 km (1.7 miles) away</a:t>
            </a:r>
          </a:p>
        </p:txBody>
      </p:sp>
      <p:pic>
        <p:nvPicPr>
          <p:cNvPr id="126980" name="Picture 4" descr="MaunaLoaSk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1"/>
            <a:ext cx="48768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7772400" cy="838200"/>
          </a:xfrm>
        </p:spPr>
        <p:txBody>
          <a:bodyPr/>
          <a:lstStyle/>
          <a:p>
            <a:r>
              <a:rPr lang="en-US" altLang="x-none" sz="3400">
                <a:solidFill>
                  <a:srgbClr val="000080"/>
                </a:solidFill>
              </a:rPr>
              <a:t>So, who are our neighbors in space?</a:t>
            </a:r>
            <a:endParaRPr lang="en-US" altLang="x-none" sz="3400">
              <a:solidFill>
                <a:srgbClr val="FFFF00"/>
              </a:solidFill>
            </a:endParaRPr>
          </a:p>
        </p:txBody>
      </p:sp>
      <p:pic>
        <p:nvPicPr>
          <p:cNvPr id="130051" name="Picture 3" descr="nearestst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0"/>
            <a:ext cx="6019800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75FBB-4544-154B-9AD5-C9D34BB9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Trip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8A18A-653A-184D-A449-4C03694E7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3038168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Carpooling good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it now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ask for a show of hands next time to judge participation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details next week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F3786-4CD1-1447-9487-3347E694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778869"/>
            <a:ext cx="5176684" cy="462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28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nearestst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7391400" cy="63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3400">
                <a:solidFill>
                  <a:srgbClr val="000080"/>
                </a:solidFill>
              </a:rPr>
              <a:t>The nearest stars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9022" y="1898072"/>
            <a:ext cx="3886200" cy="4114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x-none" dirty="0"/>
              <a:t>34 stars within 13 light years of the Sun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The 34 stars are contained in 25 star systems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Those visible to the naked eye are Alpha Centauri (A &amp; B), Sirius, Epsilon </a:t>
            </a:r>
            <a:r>
              <a:rPr lang="en-US" altLang="x-none" dirty="0" err="1"/>
              <a:t>Eridani</a:t>
            </a:r>
            <a:r>
              <a:rPr lang="en-US" altLang="x-none" dirty="0"/>
              <a:t>, Epsilon Indi, Tau </a:t>
            </a:r>
            <a:r>
              <a:rPr lang="en-US" altLang="x-none" dirty="0" err="1"/>
              <a:t>Ceti</a:t>
            </a:r>
            <a:r>
              <a:rPr lang="en-US" altLang="x-none" dirty="0"/>
              <a:t>, and Procyon</a:t>
            </a:r>
          </a:p>
        </p:txBody>
      </p:sp>
      <p:pic>
        <p:nvPicPr>
          <p:cNvPr id="132100" name="Picture 4" descr="500px-Nearby_Stars_(14ly_Radi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4330700" cy="4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x-none" sz="32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Stars we can see with our eyes that are relatively close to the Sun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Arcturus … 36 light years</a:t>
            </a:r>
          </a:p>
          <a:p>
            <a:r>
              <a:rPr lang="en-US" altLang="x-none"/>
              <a:t>Vega … 26 light years</a:t>
            </a:r>
          </a:p>
          <a:p>
            <a:r>
              <a:rPr lang="en-US" altLang="x-none"/>
              <a:t>Altair … 17 light years</a:t>
            </a:r>
          </a:p>
          <a:p>
            <a:r>
              <a:rPr lang="en-US" altLang="x-none"/>
              <a:t>Beta Canum Venaticorum .. 27 light years (a star like the Sun)</a:t>
            </a:r>
          </a:p>
          <a:p>
            <a:r>
              <a:rPr lang="en-US" altLang="x-none"/>
              <a:t>Lambda Serpentis … 38 light years (***)</a:t>
            </a:r>
          </a:p>
          <a:p>
            <a:r>
              <a:rPr lang="en-US" altLang="x-none"/>
              <a:t>72 Herculis … 47 light years (***)</a:t>
            </a:r>
          </a:p>
          <a:p>
            <a:r>
              <a:rPr lang="en-US" altLang="x-none"/>
              <a:t>18 Scorpii … 46 light years (the “Solar Twin”)</a:t>
            </a:r>
          </a:p>
        </p:txBody>
      </p:sp>
      <p:pic>
        <p:nvPicPr>
          <p:cNvPr id="135172" name="Picture 4" descr="18 Scorp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775" y="1399309"/>
            <a:ext cx="2540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5AD7C8-BD84-C74C-BEF6-CC1712638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63525"/>
            <a:ext cx="8229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and Inferred Properties of Stars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7ECDE1-FEA4-9246-BEDE-32374A348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079625"/>
            <a:ext cx="5181600" cy="28987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Observed properties</a:t>
            </a:r>
          </a:p>
          <a:p>
            <a:r>
              <a:rPr lang="en-US" dirty="0">
                <a:solidFill>
                  <a:schemeClr val="bg1"/>
                </a:solidFill>
              </a:rPr>
              <a:t>Brightness (apparent magnitude)</a:t>
            </a:r>
          </a:p>
          <a:p>
            <a:r>
              <a:rPr lang="en-US" dirty="0">
                <a:solidFill>
                  <a:schemeClr val="bg1"/>
                </a:solidFill>
              </a:rPr>
              <a:t>Distance</a:t>
            </a:r>
          </a:p>
          <a:p>
            <a:r>
              <a:rPr lang="en-US" dirty="0">
                <a:solidFill>
                  <a:schemeClr val="bg1"/>
                </a:solidFill>
              </a:rPr>
              <a:t>Spectrum or color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9698-8C7F-5D4B-9254-187649FD2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9625"/>
            <a:ext cx="5181600" cy="31019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Inferred properties</a:t>
            </a:r>
          </a:p>
          <a:p>
            <a:r>
              <a:rPr lang="en-US" dirty="0">
                <a:solidFill>
                  <a:schemeClr val="bg1"/>
                </a:solidFill>
              </a:rPr>
              <a:t>Luminosity (power output)</a:t>
            </a:r>
          </a:p>
          <a:p>
            <a:r>
              <a:rPr lang="en-US" dirty="0">
                <a:solidFill>
                  <a:schemeClr val="bg1"/>
                </a:solidFill>
              </a:rPr>
              <a:t>Surface temperature </a:t>
            </a:r>
          </a:p>
          <a:p>
            <a:r>
              <a:rPr lang="en-US" dirty="0">
                <a:solidFill>
                  <a:schemeClr val="bg1"/>
                </a:solidFill>
              </a:rPr>
              <a:t>What does “surface” of a star mean?</a:t>
            </a:r>
          </a:p>
        </p:txBody>
      </p:sp>
    </p:spTree>
    <p:extLst>
      <p:ext uri="{BB962C8B-B14F-4D97-AF65-F5344CB8AC3E}">
        <p14:creationId xmlns:p14="http://schemas.microsoft.com/office/powerpoint/2010/main" val="2457491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5989" y="241146"/>
            <a:ext cx="7644319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Some more words on the colors of stars…stellar spectra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81" y="1710144"/>
            <a:ext cx="3632199" cy="4981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63064" y="1710144"/>
            <a:ext cx="2859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“Sit up and pay attention; this </a:t>
            </a:r>
            <a:r>
              <a:rPr lang="en-US" sz="280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is important!”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179013" y="2402641"/>
            <a:ext cx="894944" cy="437836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389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3306" y="293687"/>
            <a:ext cx="8682318" cy="1325563"/>
          </a:xfrm>
        </p:spPr>
        <p:txBody>
          <a:bodyPr>
            <a:normAutofit/>
          </a:bodyPr>
          <a:lstStyle/>
          <a:p>
            <a:r>
              <a:rPr lang="en-US" altLang="x-none" sz="3200" dirty="0">
                <a:solidFill>
                  <a:srgbClr val="1B0C51"/>
                </a:solidFill>
                <a:latin typeface="Arial" charset="0"/>
                <a:ea typeface="Arial" charset="0"/>
                <a:cs typeface="Arial" charset="0"/>
              </a:rPr>
              <a:t>Starlight…application of spectroscopy to stars</a:t>
            </a:r>
            <a:endParaRPr lang="en-US" altLang="x-none" sz="32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412" name="Picture 4" descr="solar_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5" y="1619250"/>
            <a:ext cx="10522090" cy="10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C878E8-FB82-1447-BAA0-1641499C21CF}"/>
              </a:ext>
            </a:extLst>
          </p:cNvPr>
          <p:cNvSpPr txBox="1"/>
          <p:nvPr/>
        </p:nvSpPr>
        <p:spPr>
          <a:xfrm>
            <a:off x="1573306" y="3388659"/>
            <a:ext cx="8283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spectrum of the Sun; what do other stars look like?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004" y="481857"/>
            <a:ext cx="5290226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Examples </a:t>
            </a:r>
            <a:r>
              <a:rPr lang="en-US" sz="3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of stellar spectra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59" y="0"/>
            <a:ext cx="5254341" cy="6858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959251" y="57782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03898" y="5739642"/>
            <a:ext cx="377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</a:t>
            </a:r>
            <a:r>
              <a:rPr lang="en-US" sz="2800"/>
              <a:t>one is like the Sun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0588" y="1807420"/>
            <a:ext cx="5564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For different stars</a:t>
            </a:r>
            <a:r>
              <a:rPr lang="is-IS" sz="2800" dirty="0">
                <a:solidFill>
                  <a:srgbClr val="C00000"/>
                </a:solidFill>
              </a:rPr>
              <a:t>…</a:t>
            </a:r>
          </a:p>
          <a:p>
            <a:pPr marL="514350" indent="-514350">
              <a:buAutoNum type="arabicParenBoth"/>
            </a:pPr>
            <a:r>
              <a:rPr lang="en-US" sz="2800" dirty="0">
                <a:solidFill>
                  <a:srgbClr val="C00000"/>
                </a:solidFill>
              </a:rPr>
              <a:t>C</a:t>
            </a:r>
            <a:r>
              <a:rPr lang="is-IS" sz="2800" dirty="0">
                <a:solidFill>
                  <a:srgbClr val="C00000"/>
                </a:solidFill>
              </a:rPr>
              <a:t>olor changes (different amounts of blue and red light)</a:t>
            </a:r>
          </a:p>
          <a:p>
            <a:pPr marL="514350" indent="-514350">
              <a:buAutoNum type="arabicParenBoth"/>
            </a:pPr>
            <a:r>
              <a:rPr lang="en-US" sz="2800" dirty="0">
                <a:solidFill>
                  <a:srgbClr val="C00000"/>
                </a:solidFill>
              </a:rPr>
              <a:t>D</a:t>
            </a:r>
            <a:r>
              <a:rPr lang="is-IS" sz="2800" dirty="0">
                <a:solidFill>
                  <a:srgbClr val="C00000"/>
                </a:solidFill>
              </a:rPr>
              <a:t>ifferent spectral lines become prominent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2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781" y="481857"/>
            <a:ext cx="7897238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Classifying stars according to </a:t>
            </a:r>
            <a:r>
              <a:rPr lang="en-US" sz="3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their spectra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9852"/>
            <a:ext cx="10058400" cy="47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30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What do the spectra of stars tell us about stars (other than they are different)?  Answer: lots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2017" y="5428034"/>
            <a:ext cx="8287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The </a:t>
            </a:r>
            <a:r>
              <a:rPr lang="en-US" sz="2800" i="1" dirty="0">
                <a:solidFill>
                  <a:srgbClr val="C00000"/>
                </a:solidFill>
              </a:rPr>
              <a:t>recipe </a:t>
            </a:r>
            <a:r>
              <a:rPr lang="en-US" sz="2800" dirty="0">
                <a:solidFill>
                  <a:srgbClr val="C00000"/>
                </a:solidFill>
              </a:rPr>
              <a:t>for the Sun and stars, i.e. what elements from the Periodic Table of the Elements are present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54" y="1690688"/>
            <a:ext cx="31750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7071" y="2354093"/>
            <a:ext cx="5038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Cecilia Payne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Gaposchkin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is-IS" sz="2800" dirty="0">
                <a:latin typeface="Arial" charset="0"/>
                <a:ea typeface="Arial" charset="0"/>
                <a:cs typeface="Arial" charset="0"/>
              </a:rPr>
              <a:t>… first to apply emerging field of quantum mechanics to stellar spectra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02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41494" y="690283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altLang="x-none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With information such as temperatures and luminosities, we can look for </a:t>
            </a:r>
            <a:r>
              <a:rPr lang="en-US" altLang="x-none" sz="3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patterns </a:t>
            </a:r>
            <a:r>
              <a:rPr lang="en-US" altLang="x-none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 stellar properties</a:t>
            </a:r>
          </a:p>
        </p:txBody>
      </p:sp>
      <p:pic>
        <p:nvPicPr>
          <p:cNvPr id="18435" name="Picture 3" descr="HR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2334639"/>
            <a:ext cx="5769307" cy="432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52" y="3669456"/>
            <a:ext cx="1102469" cy="8268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E24B-3753-A64E-BC81-3DF75D6AC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464" y="253613"/>
            <a:ext cx="7436005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from the learned assembly?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407D4-FCB7-A049-BA13-F51CFFF76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75" y="1311676"/>
            <a:ext cx="7974982" cy="526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46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altLang="x-none" sz="3300" dirty="0">
                <a:solidFill>
                  <a:srgbClr val="00008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altLang="x-none" sz="3300" dirty="0" err="1">
                <a:solidFill>
                  <a:srgbClr val="000080"/>
                </a:solidFill>
                <a:latin typeface="Arial" charset="0"/>
                <a:ea typeface="Arial" charset="0"/>
                <a:cs typeface="Arial" charset="0"/>
              </a:rPr>
              <a:t>Hertzsprung</a:t>
            </a:r>
            <a:r>
              <a:rPr lang="en-US" altLang="x-none" sz="3300" dirty="0">
                <a:solidFill>
                  <a:srgbClr val="000080"/>
                </a:solidFill>
                <a:latin typeface="Arial" charset="0"/>
                <a:ea typeface="Arial" charset="0"/>
                <a:cs typeface="Arial" charset="0"/>
              </a:rPr>
              <a:t>-Russell diagram and the nature of stars</a:t>
            </a:r>
          </a:p>
        </p:txBody>
      </p:sp>
      <p:pic>
        <p:nvPicPr>
          <p:cNvPr id="2053" name="Picture 5" descr="HN-russ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247" y="1622610"/>
            <a:ext cx="3352520" cy="486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823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28409" y="1219200"/>
            <a:ext cx="4053191" cy="1143000"/>
          </a:xfrm>
        </p:spPr>
        <p:txBody>
          <a:bodyPr anchor="ctr">
            <a:noAutofit/>
          </a:bodyPr>
          <a:lstStyle/>
          <a:p>
            <a:r>
              <a:rPr lang="en-US" altLang="x-none" sz="3200" dirty="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What the data show: the </a:t>
            </a:r>
            <a:r>
              <a:rPr lang="en-US" altLang="x-none" sz="3200" b="1" dirty="0" err="1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Hertzsprung</a:t>
            </a:r>
            <a:r>
              <a:rPr lang="en-US" altLang="x-none" sz="3200" b="1" dirty="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-Russell Diagram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276600"/>
            <a:ext cx="3429000" cy="1752600"/>
          </a:xfrm>
        </p:spPr>
        <p:txBody>
          <a:bodyPr>
            <a:normAutofit lnSpcReduction="10000"/>
          </a:bodyPr>
          <a:lstStyle/>
          <a:p>
            <a:r>
              <a:rPr lang="en-US" altLang="x-none" sz="3200">
                <a:solidFill>
                  <a:srgbClr val="800000"/>
                </a:solidFill>
              </a:rPr>
              <a:t>Highest quality data from the Hipparchus spacecraft</a:t>
            </a:r>
          </a:p>
        </p:txBody>
      </p:sp>
      <p:pic>
        <p:nvPicPr>
          <p:cNvPr id="19460" name="Picture 4" descr="Hipparcos_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2129"/>
            <a:ext cx="4572000" cy="58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14225" y="6059692"/>
            <a:ext cx="2373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Temperature</a:t>
            </a:r>
          </a:p>
        </p:txBody>
      </p:sp>
      <p:sp>
        <p:nvSpPr>
          <p:cNvPr id="3" name="Left Arrow 2"/>
          <p:cNvSpPr/>
          <p:nvPr/>
        </p:nvSpPr>
        <p:spPr>
          <a:xfrm>
            <a:off x="5881991" y="6289405"/>
            <a:ext cx="765243" cy="2230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835" y="1092220"/>
            <a:ext cx="3873802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The HR Diagram with gaudy color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46" y="152400"/>
            <a:ext cx="6350000" cy="654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345" y="2922876"/>
            <a:ext cx="38521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The Sun is </a:t>
            </a:r>
            <a:r>
              <a:rPr lang="en-US" sz="2800" i="1" dirty="0">
                <a:solidFill>
                  <a:srgbClr val="C00000"/>
                </a:solidFill>
              </a:rPr>
              <a:t>related to </a:t>
            </a:r>
            <a:r>
              <a:rPr lang="en-US" sz="2800" dirty="0">
                <a:solidFill>
                  <a:srgbClr val="C00000"/>
                </a:solidFill>
              </a:rPr>
              <a:t>most of (~80 %) stars; but most have different temperatures and luminosities than the Sun</a:t>
            </a:r>
          </a:p>
        </p:txBody>
      </p:sp>
    </p:spTree>
    <p:extLst>
      <p:ext uri="{BB962C8B-B14F-4D97-AF65-F5344CB8AC3E}">
        <p14:creationId xmlns:p14="http://schemas.microsoft.com/office/powerpoint/2010/main" val="809901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altLang="x-none" sz="3400" dirty="0">
                <a:solidFill>
                  <a:srgbClr val="000080"/>
                </a:solidFill>
                <a:latin typeface="Arial" charset="0"/>
                <a:ea typeface="Arial" charset="0"/>
                <a:cs typeface="Arial" charset="0"/>
              </a:rPr>
              <a:t>The scientific classification scheme for the Sun</a:t>
            </a:r>
          </a:p>
        </p:txBody>
      </p:sp>
      <p:pic>
        <p:nvPicPr>
          <p:cNvPr id="15363" name="Picture 3" descr="winter_solstice_piv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1"/>
            <a:ext cx="7696200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133600" y="5410201"/>
            <a:ext cx="8305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dirty="0">
                <a:solidFill>
                  <a:srgbClr val="800040"/>
                </a:solidFill>
              </a:rPr>
              <a:t>The Sun is a class G2V star…a main sequence, spectral class G star…the Galaxy probably has a billion of them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What are the stars we can see in the night sky?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Sirius</a:t>
            </a:r>
            <a:r>
              <a:rPr lang="is-I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… A1 ... 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is-I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ain sequence</a:t>
            </a:r>
          </a:p>
          <a:p>
            <a:r>
              <a:rPr lang="is-I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Procyon... F5... 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is-I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ain sequence</a:t>
            </a:r>
          </a:p>
          <a:p>
            <a:r>
              <a:rPr lang="is-I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Aldebaran...K5 ... 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is-I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iant (III)</a:t>
            </a:r>
          </a:p>
          <a:p>
            <a:r>
              <a:rPr lang="is-I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Capella ...G8... Giant (III)</a:t>
            </a:r>
          </a:p>
          <a:p>
            <a:r>
              <a:rPr lang="is-I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Betelgeuse... M2 ...Supergiant</a:t>
            </a:r>
          </a:p>
          <a:p>
            <a:r>
              <a:rPr lang="is-I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Rigel... B8... Supergiant</a:t>
            </a:r>
          </a:p>
          <a:p>
            <a:r>
              <a:rPr lang="is-I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Regulus...B7...Main sequence</a:t>
            </a:r>
            <a:endParaRPr lang="en-US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98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2DD411-AA31-9C4E-A70C-9DBE01089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searching for planets outside the solar system, certainly the 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Type Stars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Analogs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seem to be the most intriguing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7252A3-BFB1-FA41-9C6F-6E7522BD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38" y="2266827"/>
            <a:ext cx="4577862" cy="251777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Beta </a:t>
            </a:r>
            <a:r>
              <a:rPr lang="en-US" dirty="0" err="1">
                <a:solidFill>
                  <a:srgbClr val="C00000"/>
                </a:solidFill>
              </a:rPr>
              <a:t>Canum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Venaticorum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Spectral type G0V</a:t>
            </a:r>
          </a:p>
          <a:p>
            <a:r>
              <a:rPr lang="en-US" dirty="0">
                <a:solidFill>
                  <a:srgbClr val="C00000"/>
                </a:solidFill>
              </a:rPr>
              <a:t>Apparent magnitude = 4.26</a:t>
            </a:r>
          </a:p>
          <a:p>
            <a:r>
              <a:rPr lang="en-US" dirty="0">
                <a:solidFill>
                  <a:srgbClr val="C00000"/>
                </a:solidFill>
              </a:rPr>
              <a:t>Distance = 27.5 light years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30BE3-4C03-5147-9601-A78CA1F0F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415" y="1463544"/>
            <a:ext cx="5438701" cy="50755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A8F781-CF06-654D-9AB8-E0B3EE79D303}"/>
              </a:ext>
            </a:extLst>
          </p:cNvPr>
          <p:cNvCxnSpPr/>
          <p:nvPr/>
        </p:nvCxnSpPr>
        <p:spPr>
          <a:xfrm flipH="1">
            <a:off x="9144000" y="3393831"/>
            <a:ext cx="2479431" cy="263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120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F3187CC-D567-514F-8011-6FF87F5F9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838200"/>
            <a:ext cx="77724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000080"/>
                </a:solidFill>
              </a:rPr>
              <a:t>A solar type star must have a spectrum like the Sun</a:t>
            </a:r>
          </a:p>
        </p:txBody>
      </p:sp>
      <p:pic>
        <p:nvPicPr>
          <p:cNvPr id="8196" name="Picture 4" descr="solar_spectrum">
            <a:extLst>
              <a:ext uri="{FF2B5EF4-FFF2-40B4-BE49-F238E27FC236}">
                <a16:creationId xmlns:a16="http://schemas.microsoft.com/office/drawing/2014/main" id="{CBDB59D4-BFFF-E84B-BD8A-BFBA6EF6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801"/>
            <a:ext cx="81089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017FE97-6188-6244-82FF-64551A2209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709246"/>
            <a:ext cx="7772400" cy="1143000"/>
          </a:xfrm>
        </p:spPr>
        <p:txBody>
          <a:bodyPr>
            <a:no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Classes of Solar Type Stars</a:t>
            </a:r>
            <a:b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(109 stars)</a:t>
            </a:r>
            <a:b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Cayrel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Strobel, A&amp;A Rev. 1996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EB29D0D-C072-9341-AD44-CC172F358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92569" y="2479431"/>
            <a:ext cx="7772400" cy="2866292"/>
          </a:xfrm>
        </p:spPr>
        <p:txBody>
          <a:bodyPr/>
          <a:lstStyle/>
          <a:p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Type Stars…roughly the same color, temperature, and brightness as the Sun</a:t>
            </a:r>
          </a:p>
          <a:p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Analogs…rarer, more similar stars</a:t>
            </a:r>
          </a:p>
          <a:p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Twins…if powerful aliens swapped them, you couldn’t tell the difference!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935F7522-E81F-124D-9F8D-75A0537A4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1" y="263769"/>
            <a:ext cx="7086600" cy="1143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winner is….18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Scorpii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b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(HR6060)</a:t>
            </a:r>
          </a:p>
        </p:txBody>
      </p:sp>
      <p:pic>
        <p:nvPicPr>
          <p:cNvPr id="56323" name="Picture 3" descr="PdM_abstract">
            <a:extLst>
              <a:ext uri="{FF2B5EF4-FFF2-40B4-BE49-F238E27FC236}">
                <a16:creationId xmlns:a16="http://schemas.microsoft.com/office/drawing/2014/main" id="{E89C5F80-DEFB-8C48-97A2-9090C7C23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6" y="1622547"/>
            <a:ext cx="10641363" cy="454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2D6CD85A-8B61-7F43-93AD-C9D442357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21684" y="304800"/>
            <a:ext cx="6283569" cy="762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18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the Sun stack up</a:t>
            </a:r>
          </a:p>
        </p:txBody>
      </p:sp>
      <p:pic>
        <p:nvPicPr>
          <p:cNvPr id="57347" name="Picture 3" descr="PdM_HR1">
            <a:extLst>
              <a:ext uri="{FF2B5EF4-FFF2-40B4-BE49-F238E27FC236}">
                <a16:creationId xmlns:a16="http://schemas.microsoft.com/office/drawing/2014/main" id="{0A5BFC80-82B2-4446-9078-06019005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066800"/>
            <a:ext cx="531653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7773" y="365125"/>
            <a:ext cx="8796454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Starting Point: The Sun is a remarkable object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73" y="1690688"/>
            <a:ext cx="8648512" cy="4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058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9F89-067B-C04C-8640-082EE9B3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7" y="523386"/>
            <a:ext cx="3628292" cy="132556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18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Scorpii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night sky?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2AC2-2033-9D44-AF63-1A31A786F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554" y="259617"/>
            <a:ext cx="5380891" cy="651183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285902-3272-8A43-BFFA-11B1FADD284C}"/>
              </a:ext>
            </a:extLst>
          </p:cNvPr>
          <p:cNvCxnSpPr/>
          <p:nvPr/>
        </p:nvCxnSpPr>
        <p:spPr>
          <a:xfrm flipH="1">
            <a:off x="8792308" y="844062"/>
            <a:ext cx="2233246" cy="6330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9423C08-A94A-B34D-8C55-6F534A9C568F}"/>
              </a:ext>
            </a:extLst>
          </p:cNvPr>
          <p:cNvSpPr txBox="1"/>
          <p:nvPr/>
        </p:nvSpPr>
        <p:spPr>
          <a:xfrm>
            <a:off x="826477" y="2409092"/>
            <a:ext cx="39565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good position for evening viewing in late summer.  Plan on going to a Cedar Astronomers public night and see it.</a:t>
            </a:r>
          </a:p>
        </p:txBody>
      </p:sp>
    </p:spTree>
    <p:extLst>
      <p:ext uri="{BB962C8B-B14F-4D97-AF65-F5344CB8AC3E}">
        <p14:creationId xmlns:p14="http://schemas.microsoft.com/office/powerpoint/2010/main" val="39964415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A5B7-1ABB-114D-AC1F-FD42AA3E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time: how we can detect planets around other stars, and what we have  found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EC616-BCEF-F248-82A3-46F02208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630" y="1690688"/>
            <a:ext cx="5029200" cy="49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5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To get a reference object for the other stars, let’s look at our own nearby star, the Sun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9" y="1690688"/>
            <a:ext cx="5176779" cy="3882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7C754F-90C7-C24F-8ED7-17A11DF26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231" y="1690688"/>
            <a:ext cx="4649244" cy="46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5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2062264" y="0"/>
            <a:ext cx="8813259" cy="1325563"/>
          </a:xfrm>
        </p:spPr>
        <p:txBody>
          <a:bodyPr anchor="ctr">
            <a:normAutofit fontScale="90000"/>
          </a:bodyPr>
          <a:lstStyle/>
          <a:p>
            <a:r>
              <a:rPr lang="en-US" altLang="x-none" sz="3200" dirty="0">
                <a:solidFill>
                  <a:srgbClr val="000080"/>
                </a:solidFill>
                <a:latin typeface="Arial" charset="0"/>
                <a:ea typeface="Arial" charset="0"/>
                <a:cs typeface="Arial" charset="0"/>
              </a:rPr>
              <a:t>The importance of the Sun as an astronomical object has been recognized through human history</a:t>
            </a:r>
          </a:p>
        </p:txBody>
      </p:sp>
      <p:pic>
        <p:nvPicPr>
          <p:cNvPr id="2054" name="Picture 6" descr="a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1" y="1325563"/>
            <a:ext cx="4946752" cy="53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00CCB8-81E9-EC42-928F-D3DD36CE2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954" y="1325563"/>
            <a:ext cx="3370385" cy="3432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3144" y="228938"/>
            <a:ext cx="9064557" cy="1325563"/>
          </a:xfrm>
        </p:spPr>
        <p:txBody>
          <a:bodyPr>
            <a:normAutofit/>
          </a:bodyPr>
          <a:lstStyle/>
          <a:p>
            <a:r>
              <a:rPr lang="en-US" altLang="x-none" sz="3200" dirty="0">
                <a:solidFill>
                  <a:srgbClr val="281371"/>
                </a:solidFill>
                <a:latin typeface="Arial" charset="0"/>
                <a:ea typeface="Arial" charset="0"/>
                <a:cs typeface="Arial" charset="0"/>
              </a:rPr>
              <a:t>The Sun</a:t>
            </a:r>
            <a:r>
              <a:rPr lang="en-US" altLang="x-none" sz="3200">
                <a:solidFill>
                  <a:srgbClr val="281371"/>
                </a:solidFill>
                <a:latin typeface="Arial" charset="0"/>
                <a:ea typeface="Arial" charset="0"/>
                <a:cs typeface="Arial" charset="0"/>
              </a:rPr>
              <a:t>: summary of basic </a:t>
            </a:r>
            <a:r>
              <a:rPr lang="en-US" altLang="x-none" sz="3200" dirty="0">
                <a:solidFill>
                  <a:srgbClr val="281371"/>
                </a:solidFill>
                <a:latin typeface="Arial" charset="0"/>
                <a:ea typeface="Arial" charset="0"/>
                <a:cs typeface="Arial" charset="0"/>
              </a:rPr>
              <a:t>physical properties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33143" y="1676400"/>
            <a:ext cx="2905763" cy="463519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400" dirty="0">
                <a:solidFill>
                  <a:srgbClr val="5A060C"/>
                </a:solidFill>
              </a:rPr>
              <a:t>Mass: 1.989E+30 kg (330,000 mass of Earth)</a:t>
            </a:r>
          </a:p>
          <a:p>
            <a:pPr>
              <a:lnSpc>
                <a:spcPct val="90000"/>
              </a:lnSpc>
            </a:pPr>
            <a:r>
              <a:rPr lang="en-US" altLang="x-none" sz="2400" dirty="0">
                <a:solidFill>
                  <a:srgbClr val="5A060C"/>
                </a:solidFill>
              </a:rPr>
              <a:t>Radius: 696,000 km (109 times than of Earth)</a:t>
            </a:r>
          </a:p>
          <a:p>
            <a:pPr>
              <a:lnSpc>
                <a:spcPct val="90000"/>
              </a:lnSpc>
            </a:pPr>
            <a:r>
              <a:rPr lang="en-US" altLang="x-none" sz="2400" dirty="0">
                <a:solidFill>
                  <a:srgbClr val="5A060C"/>
                </a:solidFill>
              </a:rPr>
              <a:t>Density: 1.5 g/cc</a:t>
            </a:r>
          </a:p>
          <a:p>
            <a:pPr>
              <a:lnSpc>
                <a:spcPct val="90000"/>
              </a:lnSpc>
            </a:pPr>
            <a:r>
              <a:rPr lang="en-US" altLang="x-none" sz="2400" dirty="0">
                <a:solidFill>
                  <a:srgbClr val="5A060C"/>
                </a:solidFill>
              </a:rPr>
              <a:t>Surface temperature 10,000 degrees F</a:t>
            </a:r>
          </a:p>
        </p:txBody>
      </p:sp>
      <p:pic>
        <p:nvPicPr>
          <p:cNvPr id="9220" name="Picture 4" descr="Sun_0927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4814888" cy="481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B0B1A-728D-7449-B2FD-308D78481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Sun: 330,000 times the mass and 109 times the diameter of the Earth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5ACDC4-C1DE-3743-A4C1-8108DCFE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067" y="1292812"/>
            <a:ext cx="5575317" cy="5336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887DB-7375-1241-A750-FA4E96507116}"/>
              </a:ext>
            </a:extLst>
          </p:cNvPr>
          <p:cNvSpPr txBox="1"/>
          <p:nvPr/>
        </p:nvSpPr>
        <p:spPr>
          <a:xfrm>
            <a:off x="1037492" y="2321169"/>
            <a:ext cx="3903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picture is worth a thousand words…”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39DCE3-EC72-D147-969C-38B05C9AC44B}"/>
              </a:ext>
            </a:extLst>
          </p:cNvPr>
          <p:cNvSpPr txBox="1"/>
          <p:nvPr/>
        </p:nvSpPr>
        <p:spPr>
          <a:xfrm>
            <a:off x="838200" y="4255477"/>
            <a:ext cx="4103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relative scale of a planet and a star</a:t>
            </a:r>
          </a:p>
        </p:txBody>
      </p:sp>
    </p:spTree>
    <p:extLst>
      <p:ext uri="{BB962C8B-B14F-4D97-AF65-F5344CB8AC3E}">
        <p14:creationId xmlns:p14="http://schemas.microsoft.com/office/powerpoint/2010/main" val="480680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1491</Words>
  <Application>Microsoft Macintosh PowerPoint</Application>
  <PresentationFormat>Widescreen</PresentationFormat>
  <Paragraphs>179</Paragraphs>
  <Slides>51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Office Theme</vt:lpstr>
      <vt:lpstr>The Stars: Hosts for Other Planetary Systems</vt:lpstr>
      <vt:lpstr>Field Trip for Other Worlds …</vt:lpstr>
      <vt:lpstr>Field Trip (continued)</vt:lpstr>
      <vt:lpstr>Questions from the learned assembly?</vt:lpstr>
      <vt:lpstr>Starting Point: The Sun is a remarkable object</vt:lpstr>
      <vt:lpstr>To get a reference object for the other stars, let’s look at our own nearby star, the Sun</vt:lpstr>
      <vt:lpstr>The importance of the Sun as an astronomical object has been recognized through human history</vt:lpstr>
      <vt:lpstr>The Sun: summary of basic physical properties</vt:lpstr>
      <vt:lpstr>The Sun: 330,000 times the mass and 109 times the diameter of the Earth</vt:lpstr>
      <vt:lpstr>Further properties of the Sun</vt:lpstr>
      <vt:lpstr>The luminosity of the Sun is just right</vt:lpstr>
      <vt:lpstr>The Sun is (apparently) constant in its power output</vt:lpstr>
      <vt:lpstr>The “light curve” of the Sun, precisely measured by a spacecraft</vt:lpstr>
      <vt:lpstr>The Sun has been shining at this constant power for 4.5 billion years</vt:lpstr>
      <vt:lpstr>The Structure of the Sun…The Powerhouse</vt:lpstr>
      <vt:lpstr>Another important attribute of the Sun</vt:lpstr>
      <vt:lpstr>The Solar Spectrum as an astronomer would study it</vt:lpstr>
      <vt:lpstr>The spectrum of the Sun’s light is a direct consequence of its surface temperature</vt:lpstr>
      <vt:lpstr>The Sun seems so perfect for making the Earth the way it is; could any other stars be just as suitable, or more so?</vt:lpstr>
      <vt:lpstr>Basic Stellar Properties</vt:lpstr>
      <vt:lpstr>Basic Stellar Properties</vt:lpstr>
      <vt:lpstr>System we still use today (with modifications) … stellar magnitude system</vt:lpstr>
      <vt:lpstr>What are the magnitudes of some of the stars in the night sky right now?  </vt:lpstr>
      <vt:lpstr>Stars do have different colors; usually rather subtle</vt:lpstr>
      <vt:lpstr>Next basic stellar property to think about: how far away are the stars?</vt:lpstr>
      <vt:lpstr>The light year and the parsec</vt:lpstr>
      <vt:lpstr>Let’s look at the list of the nearest stars.  It is not the same as the brightest stars</vt:lpstr>
      <vt:lpstr>The distances to the stars are truly enormous</vt:lpstr>
      <vt:lpstr>So, who are our neighbors in space?</vt:lpstr>
      <vt:lpstr>PowerPoint Presentation</vt:lpstr>
      <vt:lpstr>The nearest stars</vt:lpstr>
      <vt:lpstr>Stars we can see with our eyes that are relatively close to the Sun</vt:lpstr>
      <vt:lpstr>Observed and Inferred Properties of Stars</vt:lpstr>
      <vt:lpstr>Some more words on the colors of stars…stellar spectra</vt:lpstr>
      <vt:lpstr>Starlight…application of spectroscopy to stars</vt:lpstr>
      <vt:lpstr>Examples of stellar spectra</vt:lpstr>
      <vt:lpstr>Classifying stars according to their spectra</vt:lpstr>
      <vt:lpstr>What do the spectra of stars tell us about stars (other than they are different)?  Answer: lots</vt:lpstr>
      <vt:lpstr>With information such as temperatures and luminosities, we can look for patterns in stellar properties</vt:lpstr>
      <vt:lpstr>The Hertzsprung-Russell diagram and the nature of stars</vt:lpstr>
      <vt:lpstr>What the data show: the Hertzsprung-Russell Diagram</vt:lpstr>
      <vt:lpstr>The HR Diagram with gaudy color</vt:lpstr>
      <vt:lpstr>The scientific classification scheme for the Sun</vt:lpstr>
      <vt:lpstr>What are the stars we can see in the night sky?</vt:lpstr>
      <vt:lpstr>In searching for planets outside the solar system, certainly the Solar Type Stars, or Solar Analogs would seem to be the most intriguing</vt:lpstr>
      <vt:lpstr>A solar type star must have a spectrum like the Sun</vt:lpstr>
      <vt:lpstr>Classes of Solar Type Stars (109 stars) Cayrel de Strobel, A&amp;A Rev. 1996</vt:lpstr>
      <vt:lpstr>And the winner is….18 Scorpii!!! (HR6060)</vt:lpstr>
      <vt:lpstr>How 18 Sco &amp; the Sun stack up</vt:lpstr>
      <vt:lpstr>Where is 18 Scorpii in the night sky?</vt:lpstr>
      <vt:lpstr>Next time: how we can detect planets around other stars, and what we have  found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Stars: Hosts for Other Planetary Systems</dc:title>
  <dc:creator>Spangler, Steven R</dc:creator>
  <cp:lastModifiedBy>Spangler, Steven R</cp:lastModifiedBy>
  <cp:revision>47</cp:revision>
  <dcterms:created xsi:type="dcterms:W3CDTF">2018-04-03T01:43:04Z</dcterms:created>
  <dcterms:modified xsi:type="dcterms:W3CDTF">2018-04-05T02:14:01Z</dcterms:modified>
</cp:coreProperties>
</file>