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455" r:id="rId2"/>
    <p:sldId id="457" r:id="rId3"/>
    <p:sldId id="458" r:id="rId4"/>
    <p:sldId id="456" r:id="rId5"/>
    <p:sldId id="445" r:id="rId6"/>
    <p:sldId id="431" r:id="rId7"/>
    <p:sldId id="446" r:id="rId8"/>
    <p:sldId id="447" r:id="rId9"/>
    <p:sldId id="448" r:id="rId10"/>
    <p:sldId id="433" r:id="rId11"/>
    <p:sldId id="449" r:id="rId12"/>
    <p:sldId id="450" r:id="rId13"/>
    <p:sldId id="451" r:id="rId14"/>
    <p:sldId id="434" r:id="rId15"/>
    <p:sldId id="435" r:id="rId16"/>
    <p:sldId id="436" r:id="rId17"/>
    <p:sldId id="437" r:id="rId18"/>
    <p:sldId id="438" r:id="rId19"/>
    <p:sldId id="439" r:id="rId20"/>
    <p:sldId id="440" r:id="rId21"/>
    <p:sldId id="411" r:id="rId22"/>
    <p:sldId id="412" r:id="rId23"/>
    <p:sldId id="452" r:id="rId24"/>
    <p:sldId id="453" r:id="rId25"/>
    <p:sldId id="442" r:id="rId26"/>
    <p:sldId id="443" r:id="rId27"/>
    <p:sldId id="419" r:id="rId28"/>
    <p:sldId id="420" r:id="rId29"/>
    <p:sldId id="421" r:id="rId30"/>
    <p:sldId id="422" r:id="rId31"/>
    <p:sldId id="423" r:id="rId32"/>
    <p:sldId id="424" r:id="rId33"/>
    <p:sldId id="425" r:id="rId34"/>
    <p:sldId id="427" r:id="rId35"/>
    <p:sldId id="426" r:id="rId36"/>
    <p:sldId id="428" r:id="rId37"/>
    <p:sldId id="459" r:id="rId38"/>
    <p:sldId id="413" r:id="rId39"/>
    <p:sldId id="454" r:id="rId40"/>
    <p:sldId id="460" r:id="rId41"/>
    <p:sldId id="44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45"/>
    <p:restoredTop sz="94656"/>
  </p:normalViewPr>
  <p:slideViewPr>
    <p:cSldViewPr snapToGrid="0" snapToObjects="1">
      <p:cViewPr varScale="1">
        <p:scale>
          <a:sx n="89" d="100"/>
          <a:sy n="89" d="100"/>
        </p:scale>
        <p:origin x="192"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2141C-0DC2-B149-8DF1-55C3C9D00F85}" type="datetimeFigureOut">
              <a:rPr lang="en-US" smtClean="0"/>
              <a:t>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5F0C7-400C-F943-82B2-3F2E4ECDD07B}" type="slidenum">
              <a:rPr lang="en-US" smtClean="0"/>
              <a:t>‹#›</a:t>
            </a:fld>
            <a:endParaRPr lang="en-US"/>
          </a:p>
        </p:txBody>
      </p:sp>
    </p:spTree>
    <p:extLst>
      <p:ext uri="{BB962C8B-B14F-4D97-AF65-F5344CB8AC3E}">
        <p14:creationId xmlns:p14="http://schemas.microsoft.com/office/powerpoint/2010/main" val="1783365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3AA590-38A5-4B45-A1FA-1B4440785AA0}" type="datetimeFigureOut">
              <a:rPr lang="en-US" smtClean="0"/>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53954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01720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31763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97991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3AA590-38A5-4B45-A1FA-1B4440785AA0}" type="datetimeFigureOut">
              <a:rPr lang="en-US" smtClean="0"/>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08453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AA590-38A5-4B45-A1FA-1B4440785AA0}" type="datetimeFigureOut">
              <a:rPr lang="en-US" smtClean="0"/>
              <a:t>4/10/18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344391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AA590-38A5-4B45-A1FA-1B4440785AA0}" type="datetimeFigureOut">
              <a:rPr lang="en-US" smtClean="0"/>
              <a:t>4/10/18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39660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AA590-38A5-4B45-A1FA-1B4440785AA0}" type="datetimeFigureOut">
              <a:rPr lang="en-US" smtClean="0"/>
              <a:t>4/10/18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72743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AA590-38A5-4B45-A1FA-1B4440785AA0}" type="datetimeFigureOut">
              <a:rPr lang="en-US" smtClean="0"/>
              <a:t>4/10/18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319039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AA590-38A5-4B45-A1FA-1B4440785AA0}" type="datetimeFigureOut">
              <a:rPr lang="en-US" smtClean="0"/>
              <a:t>4/10/18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98789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AA590-38A5-4B45-A1FA-1B4440785AA0}" type="datetimeFigureOut">
              <a:rPr lang="en-US" smtClean="0"/>
              <a:t>4/10/18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6004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AA590-38A5-4B45-A1FA-1B4440785AA0}" type="datetimeFigureOut">
              <a:rPr lang="en-US" smtClean="0"/>
              <a:t>4/10/18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27F1F-9885-B945-9F4F-60FC68A1903C}" type="slidenum">
              <a:rPr lang="en-US" smtClean="0"/>
              <a:t>‹#›</a:t>
            </a:fld>
            <a:endParaRPr lang="en-US"/>
          </a:p>
        </p:txBody>
      </p:sp>
    </p:spTree>
    <p:extLst>
      <p:ext uri="{BB962C8B-B14F-4D97-AF65-F5344CB8AC3E}">
        <p14:creationId xmlns:p14="http://schemas.microsoft.com/office/powerpoint/2010/main" val="1116295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871004" y="249016"/>
            <a:ext cx="6772934" cy="1200329"/>
          </a:xfrm>
          <a:prstGeom prst="rect">
            <a:avLst/>
          </a:prstGeom>
          <a:noFill/>
        </p:spPr>
        <p:txBody>
          <a:bodyPr wrap="square" rtlCol="0">
            <a:spAutoFit/>
          </a:bodyPr>
          <a:lstStyle/>
          <a:p>
            <a:r>
              <a:rPr lang="en-US" sz="3600" dirty="0">
                <a:solidFill>
                  <a:schemeClr val="bg1"/>
                </a:solidFill>
              </a:rPr>
              <a:t>Planets Around Other Stars: How we find them; what we’ve found</a:t>
            </a:r>
          </a:p>
        </p:txBody>
      </p:sp>
      <p:sp>
        <p:nvSpPr>
          <p:cNvPr id="3" name="TextBox 2"/>
          <p:cNvSpPr txBox="1"/>
          <p:nvPr/>
        </p:nvSpPr>
        <p:spPr>
          <a:xfrm>
            <a:off x="1871004" y="5064369"/>
            <a:ext cx="6063176" cy="523220"/>
          </a:xfrm>
          <a:prstGeom prst="rect">
            <a:avLst/>
          </a:prstGeom>
          <a:noFill/>
        </p:spPr>
        <p:txBody>
          <a:bodyPr wrap="square" rtlCol="0">
            <a:spAutoFit/>
          </a:bodyPr>
          <a:lstStyle/>
          <a:p>
            <a:r>
              <a:rPr lang="en-US" sz="2800" dirty="0">
                <a:solidFill>
                  <a:schemeClr val="bg1"/>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04" y="249016"/>
            <a:ext cx="1410972" cy="1410972"/>
          </a:xfrm>
          <a:prstGeom prst="rect">
            <a:avLst/>
          </a:prstGeom>
        </p:spPr>
      </p:pic>
    </p:spTree>
    <p:extLst>
      <p:ext uri="{BB962C8B-B14F-4D97-AF65-F5344CB8AC3E}">
        <p14:creationId xmlns:p14="http://schemas.microsoft.com/office/powerpoint/2010/main" val="411030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444389"/>
            <a:ext cx="8764172" cy="755872"/>
          </a:xfrm>
        </p:spPr>
        <p:txBody>
          <a:bodyPr>
            <a:normAutofit fontScale="90000"/>
          </a:bodyPr>
          <a:lstStyle/>
          <a:p>
            <a:br>
              <a:rPr lang="en-US" sz="2700" dirty="0">
                <a:solidFill>
                  <a:srgbClr val="000080"/>
                </a:solidFill>
              </a:rPr>
            </a:br>
            <a:r>
              <a:rPr lang="en-US" sz="3200" dirty="0">
                <a:solidFill>
                  <a:srgbClr val="C00000"/>
                </a:solidFill>
              </a:rPr>
              <a:t>Technique 1: Radial velocity measurements </a:t>
            </a:r>
          </a:p>
        </p:txBody>
      </p:sp>
      <p:pic>
        <p:nvPicPr>
          <p:cNvPr id="13315" name="Picture 3" descr="27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52600"/>
            <a:ext cx="3784600" cy="4683125"/>
          </a:xfrm>
          <a:prstGeom prst="rect">
            <a:avLst/>
          </a:prstGeom>
          <a:noFill/>
          <a:extLst>
            <a:ext uri="{909E8E84-426E-40dd-AFC4-6F175D3DCCD1}">
              <a14:hiddenFill xmlns="" xmlns:a14="http://schemas.microsoft.com/office/drawing/2010/main">
                <a:solidFill>
                  <a:srgbClr val="FFFFFF"/>
                </a:solidFill>
              </a14:hiddenFill>
            </a:ext>
          </a:extLst>
        </p:spPr>
      </p:pic>
      <p:sp>
        <p:nvSpPr>
          <p:cNvPr id="13317" name="AutoShape 5"/>
          <p:cNvSpPr>
            <a:spLocks noChangeArrowheads="1"/>
          </p:cNvSpPr>
          <p:nvPr/>
        </p:nvSpPr>
        <p:spPr bwMode="auto">
          <a:xfrm>
            <a:off x="1326356" y="3870325"/>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492250" y="5286375"/>
            <a:ext cx="1056481" cy="523220"/>
          </a:xfrm>
          <a:prstGeom prst="rect">
            <a:avLst/>
          </a:prstGeom>
          <a:noFill/>
        </p:spPr>
        <p:txBody>
          <a:bodyPr wrap="square" rtlCol="0">
            <a:spAutoFit/>
          </a:bodyPr>
          <a:lstStyle/>
          <a:p>
            <a:r>
              <a:rPr lang="en-US" sz="2800" dirty="0">
                <a:solidFill>
                  <a:srgbClr val="FF0000"/>
                </a:solidFill>
              </a:rPr>
              <a:t>demo</a:t>
            </a:r>
          </a:p>
        </p:txBody>
      </p:sp>
    </p:spTree>
    <p:extLst>
      <p:ext uri="{BB962C8B-B14F-4D97-AF65-F5344CB8AC3E}">
        <p14:creationId xmlns:p14="http://schemas.microsoft.com/office/powerpoint/2010/main" val="1477924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18DC-E608-F74D-98DA-11BB7200E885}"/>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How big would this be for the Sun moving around the Earth-Sun center of mass?</a:t>
            </a:r>
          </a:p>
        </p:txBody>
      </p:sp>
      <p:sp>
        <p:nvSpPr>
          <p:cNvPr id="3" name="TextBox 2">
            <a:extLst>
              <a:ext uri="{FF2B5EF4-FFF2-40B4-BE49-F238E27FC236}">
                <a16:creationId xmlns:a16="http://schemas.microsoft.com/office/drawing/2014/main" id="{3A061F16-24AD-B249-9F5F-EA4D2371A964}"/>
              </a:ext>
            </a:extLst>
          </p:cNvPr>
          <p:cNvSpPr txBox="1"/>
          <p:nvPr/>
        </p:nvSpPr>
        <p:spPr>
          <a:xfrm>
            <a:off x="1871330" y="2381693"/>
            <a:ext cx="6103089"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0.1 meters/sec = 0.22 mph !</a:t>
            </a:r>
          </a:p>
        </p:txBody>
      </p:sp>
    </p:spTree>
    <p:extLst>
      <p:ext uri="{BB962C8B-B14F-4D97-AF65-F5344CB8AC3E}">
        <p14:creationId xmlns:p14="http://schemas.microsoft.com/office/powerpoint/2010/main" val="4280289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C9A4B-98A5-4C48-8F20-24FF7D645CFC}"/>
              </a:ext>
            </a:extLst>
          </p:cNvPr>
          <p:cNvSpPr>
            <a:spLocks noGrp="1"/>
          </p:cNvSpPr>
          <p:nvPr>
            <p:ph type="title"/>
          </p:nvPr>
        </p:nvSpPr>
        <p:spPr/>
        <p:txBody>
          <a:bodyPr/>
          <a:lstStyle/>
          <a:p>
            <a:r>
              <a:rPr lang="en-US" b="1" dirty="0">
                <a:solidFill>
                  <a:srgbClr val="002060"/>
                </a:solidFill>
                <a:latin typeface="Arial" panose="020B0604020202020204" pitchFamily="34" charset="0"/>
                <a:cs typeface="Arial" panose="020B0604020202020204" pitchFamily="34" charset="0"/>
              </a:rPr>
              <a:t>Give Up!</a:t>
            </a:r>
          </a:p>
        </p:txBody>
      </p:sp>
      <p:pic>
        <p:nvPicPr>
          <p:cNvPr id="4" name="Picture 3">
            <a:extLst>
              <a:ext uri="{FF2B5EF4-FFF2-40B4-BE49-F238E27FC236}">
                <a16:creationId xmlns:a16="http://schemas.microsoft.com/office/drawing/2014/main" id="{E1724CA3-3AA8-A845-89A6-A7827C865794}"/>
              </a:ext>
            </a:extLst>
          </p:cNvPr>
          <p:cNvPicPr>
            <a:picLocks noChangeAspect="1"/>
          </p:cNvPicPr>
          <p:nvPr/>
        </p:nvPicPr>
        <p:blipFill>
          <a:blip r:embed="rId2"/>
          <a:stretch>
            <a:fillRect/>
          </a:stretch>
        </p:blipFill>
        <p:spPr>
          <a:xfrm>
            <a:off x="3124200" y="1598133"/>
            <a:ext cx="2895600" cy="4597400"/>
          </a:xfrm>
          <a:prstGeom prst="rect">
            <a:avLst/>
          </a:prstGeom>
        </p:spPr>
      </p:pic>
    </p:spTree>
    <p:extLst>
      <p:ext uri="{BB962C8B-B14F-4D97-AF65-F5344CB8AC3E}">
        <p14:creationId xmlns:p14="http://schemas.microsoft.com/office/powerpoint/2010/main" val="106364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DB28-077F-9E4F-95C7-BFACCA51F213}"/>
              </a:ext>
            </a:extLst>
          </p:cNvPr>
          <p:cNvSpPr>
            <a:spLocks noGrp="1"/>
          </p:cNvSpPr>
          <p:nvPr>
            <p:ph type="title"/>
          </p:nvPr>
        </p:nvSpPr>
        <p:spPr>
          <a:xfrm>
            <a:off x="1158950" y="338434"/>
            <a:ext cx="7687339" cy="1143000"/>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“You can always look…” </a:t>
            </a:r>
            <a:br>
              <a:rPr lang="en-US" sz="3200" dirty="0">
                <a:solidFill>
                  <a:srgbClr val="002060"/>
                </a:solidFill>
                <a:latin typeface="Arial" panose="020B0604020202020204" pitchFamily="34" charset="0"/>
                <a:cs typeface="Arial" panose="020B0604020202020204" pitchFamily="34" charset="0"/>
              </a:rPr>
            </a:br>
            <a:r>
              <a:rPr lang="en-US" sz="3200" dirty="0">
                <a:solidFill>
                  <a:srgbClr val="002060"/>
                </a:solidFill>
                <a:latin typeface="Arial" panose="020B0604020202020204" pitchFamily="34" charset="0"/>
                <a:cs typeface="Arial" panose="020B0604020202020204" pitchFamily="34" charset="0"/>
              </a:rPr>
              <a:t>Carl </a:t>
            </a:r>
            <a:r>
              <a:rPr lang="en-US" sz="3200" dirty="0" err="1">
                <a:solidFill>
                  <a:srgbClr val="002060"/>
                </a:solidFill>
                <a:latin typeface="Arial" panose="020B0604020202020204" pitchFamily="34" charset="0"/>
                <a:cs typeface="Arial" panose="020B0604020202020204" pitchFamily="34" charset="0"/>
              </a:rPr>
              <a:t>Heiles</a:t>
            </a:r>
            <a:r>
              <a:rPr lang="en-US" sz="3200" dirty="0">
                <a:solidFill>
                  <a:srgbClr val="002060"/>
                </a:solidFill>
                <a:latin typeface="Arial" panose="020B0604020202020204" pitchFamily="34" charset="0"/>
                <a:cs typeface="Arial" panose="020B0604020202020204" pitchFamily="34" charset="0"/>
              </a:rPr>
              <a:t>, University of California</a:t>
            </a:r>
          </a:p>
        </p:txBody>
      </p:sp>
      <p:pic>
        <p:nvPicPr>
          <p:cNvPr id="4" name="Picture 3">
            <a:extLst>
              <a:ext uri="{FF2B5EF4-FFF2-40B4-BE49-F238E27FC236}">
                <a16:creationId xmlns:a16="http://schemas.microsoft.com/office/drawing/2014/main" id="{D775F446-D7F9-8E4A-8F8A-A1FEEB1F72A1}"/>
              </a:ext>
            </a:extLst>
          </p:cNvPr>
          <p:cNvPicPr>
            <a:picLocks noChangeAspect="1"/>
          </p:cNvPicPr>
          <p:nvPr/>
        </p:nvPicPr>
        <p:blipFill>
          <a:blip r:embed="rId2"/>
          <a:stretch>
            <a:fillRect/>
          </a:stretch>
        </p:blipFill>
        <p:spPr>
          <a:xfrm>
            <a:off x="2677042" y="1861229"/>
            <a:ext cx="6169247" cy="4781166"/>
          </a:xfrm>
          <a:prstGeom prst="rect">
            <a:avLst/>
          </a:prstGeom>
        </p:spPr>
      </p:pic>
      <p:sp>
        <p:nvSpPr>
          <p:cNvPr id="5" name="TextBox 4">
            <a:extLst>
              <a:ext uri="{FF2B5EF4-FFF2-40B4-BE49-F238E27FC236}">
                <a16:creationId xmlns:a16="http://schemas.microsoft.com/office/drawing/2014/main" id="{B6819E30-8A05-F445-B715-5451101234B1}"/>
              </a:ext>
            </a:extLst>
          </p:cNvPr>
          <p:cNvSpPr txBox="1"/>
          <p:nvPr/>
        </p:nvSpPr>
        <p:spPr>
          <a:xfrm>
            <a:off x="404037" y="2445488"/>
            <a:ext cx="2062716" cy="2677656"/>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Doppler shift larger, period shorter than we expected</a:t>
            </a:r>
          </a:p>
        </p:txBody>
      </p:sp>
    </p:spTree>
    <p:extLst>
      <p:ext uri="{BB962C8B-B14F-4D97-AF65-F5344CB8AC3E}">
        <p14:creationId xmlns:p14="http://schemas.microsoft.com/office/powerpoint/2010/main" val="164434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990600" y="1080516"/>
            <a:ext cx="7162800" cy="22467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dirty="0">
                <a:solidFill>
                  <a:srgbClr val="800040"/>
                </a:solidFill>
              </a:rPr>
              <a:t>The </a:t>
            </a:r>
            <a:r>
              <a:rPr lang="en-US" sz="2800" b="1" dirty="0">
                <a:solidFill>
                  <a:srgbClr val="800040"/>
                </a:solidFill>
              </a:rPr>
              <a:t>surprise </a:t>
            </a:r>
            <a:r>
              <a:rPr lang="en-US" sz="2800" dirty="0">
                <a:solidFill>
                  <a:srgbClr val="800040"/>
                </a:solidFill>
              </a:rPr>
              <a:t>came because to produce radial velocity variations as large as observed (and with such a short period), a planet would have to be as large as Jupiter, but much, much closer to the star than Mercury is to the Sun</a:t>
            </a:r>
          </a:p>
        </p:txBody>
      </p:sp>
      <p:sp>
        <p:nvSpPr>
          <p:cNvPr id="16388" name="Text Box 4"/>
          <p:cNvSpPr txBox="1">
            <a:spLocks noChangeArrowheads="1"/>
          </p:cNvSpPr>
          <p:nvPr/>
        </p:nvSpPr>
        <p:spPr bwMode="auto">
          <a:xfrm>
            <a:off x="3915145" y="3920019"/>
            <a:ext cx="2590800"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dirty="0">
                <a:solidFill>
                  <a:srgbClr val="FF0000"/>
                </a:solidFill>
              </a:rPr>
              <a:t>HOT JUPITERS!</a:t>
            </a:r>
          </a:p>
        </p:txBody>
      </p:sp>
      <p:sp>
        <p:nvSpPr>
          <p:cNvPr id="16389" name="AutoShape 5"/>
          <p:cNvSpPr>
            <a:spLocks noChangeArrowheads="1"/>
          </p:cNvSpPr>
          <p:nvPr/>
        </p:nvSpPr>
        <p:spPr bwMode="auto">
          <a:xfrm>
            <a:off x="2287333" y="3938742"/>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838200" y="5054696"/>
            <a:ext cx="7851775" cy="954107"/>
          </a:xfrm>
          <a:prstGeom prst="rect">
            <a:avLst/>
          </a:prstGeom>
          <a:noFill/>
        </p:spPr>
        <p:txBody>
          <a:bodyPr wrap="square" rtlCol="0">
            <a:spAutoFit/>
          </a:bodyPr>
          <a:lstStyle/>
          <a:p>
            <a:r>
              <a:rPr lang="en-US" sz="2800" dirty="0"/>
              <a:t>Planets in other solar systems could be (and are) different from those in our solar system</a:t>
            </a:r>
          </a:p>
        </p:txBody>
      </p:sp>
    </p:spTree>
    <p:extLst>
      <p:ext uri="{BB962C8B-B14F-4D97-AF65-F5344CB8AC3E}">
        <p14:creationId xmlns:p14="http://schemas.microsoft.com/office/powerpoint/2010/main" val="181108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1015" y="232435"/>
            <a:ext cx="8637563" cy="1143000"/>
          </a:xfrm>
        </p:spPr>
        <p:txBody>
          <a:bodyPr>
            <a:noAutofit/>
          </a:bodyPr>
          <a:lstStyle/>
          <a:p>
            <a:r>
              <a:rPr lang="en-US" sz="2400" dirty="0">
                <a:solidFill>
                  <a:srgbClr val="000080"/>
                </a:solidFill>
                <a:latin typeface="Arial" panose="020B0604020202020204" pitchFamily="34" charset="0"/>
                <a:cs typeface="Arial" panose="020B0604020202020204" pitchFamily="34" charset="0"/>
              </a:rPr>
              <a:t>The existence of planets with the mass of Jupiter, so close to the star challenged (nice way of saying it’s wrong!)  the picture of solar system formation we thought was well-established</a:t>
            </a:r>
          </a:p>
        </p:txBody>
      </p:sp>
      <p:pic>
        <p:nvPicPr>
          <p:cNvPr id="22532" name="Picture 4" descr="ups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1719263"/>
            <a:ext cx="6811963" cy="49037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85878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3112"/>
          </a:xfrm>
        </p:spPr>
        <p:txBody>
          <a:bodyPr>
            <a:normAutofit/>
          </a:bodyPr>
          <a:lstStyle/>
          <a:p>
            <a:r>
              <a:rPr lang="en-US" sz="3200" dirty="0">
                <a:solidFill>
                  <a:srgbClr val="000090"/>
                </a:solidFill>
                <a:latin typeface="Arial" panose="020B0604020202020204" pitchFamily="34" charset="0"/>
                <a:cs typeface="Arial" panose="020B0604020202020204" pitchFamily="34" charset="0"/>
              </a:rPr>
              <a:t>Technique 2: planetary transits</a:t>
            </a:r>
          </a:p>
        </p:txBody>
      </p:sp>
      <p:pic>
        <p:nvPicPr>
          <p:cNvPr id="3" name="Picture 2" descr="transit_of_ve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85874"/>
            <a:ext cx="7488238" cy="4238625"/>
          </a:xfrm>
          <a:prstGeom prst="rect">
            <a:avLst/>
          </a:prstGeom>
        </p:spPr>
      </p:pic>
      <p:sp>
        <p:nvSpPr>
          <p:cNvPr id="4" name="TextBox 3"/>
          <p:cNvSpPr txBox="1"/>
          <p:nvPr/>
        </p:nvSpPr>
        <p:spPr>
          <a:xfrm>
            <a:off x="2126142" y="6006140"/>
            <a:ext cx="4891715" cy="523220"/>
          </a:xfrm>
          <a:prstGeom prst="rect">
            <a:avLst/>
          </a:prstGeom>
          <a:noFill/>
        </p:spPr>
        <p:txBody>
          <a:bodyPr wrap="square" rtlCol="0">
            <a:spAutoFit/>
          </a:bodyPr>
          <a:lstStyle/>
          <a:p>
            <a:r>
              <a:rPr lang="en-US" sz="2800" dirty="0">
                <a:solidFill>
                  <a:srgbClr val="800000"/>
                </a:solidFill>
              </a:rPr>
              <a:t>Transit of Venus: June, 2012</a:t>
            </a:r>
          </a:p>
        </p:txBody>
      </p:sp>
    </p:spTree>
    <p:extLst>
      <p:ext uri="{BB962C8B-B14F-4D97-AF65-F5344CB8AC3E}">
        <p14:creationId xmlns:p14="http://schemas.microsoft.com/office/powerpoint/2010/main" val="27721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3112"/>
          </a:xfrm>
        </p:spPr>
        <p:txBody>
          <a:bodyPr>
            <a:normAutofit/>
          </a:bodyPr>
          <a:lstStyle/>
          <a:p>
            <a:r>
              <a:rPr lang="en-US" sz="3200" dirty="0">
                <a:solidFill>
                  <a:srgbClr val="000090"/>
                </a:solidFill>
              </a:rPr>
              <a:t>Technique 2: planetary transits</a:t>
            </a:r>
          </a:p>
        </p:txBody>
      </p:sp>
      <p:pic>
        <p:nvPicPr>
          <p:cNvPr id="3" name="Picture 2" descr="transit_of_ve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47750"/>
            <a:ext cx="7488238" cy="4238625"/>
          </a:xfrm>
          <a:prstGeom prst="rect">
            <a:avLst/>
          </a:prstGeom>
        </p:spPr>
      </p:pic>
      <p:sp>
        <p:nvSpPr>
          <p:cNvPr id="4" name="TextBox 3"/>
          <p:cNvSpPr txBox="1"/>
          <p:nvPr/>
        </p:nvSpPr>
        <p:spPr>
          <a:xfrm>
            <a:off x="762000" y="5473005"/>
            <a:ext cx="7634287" cy="1200329"/>
          </a:xfrm>
          <a:prstGeom prst="rect">
            <a:avLst/>
          </a:prstGeom>
          <a:noFill/>
        </p:spPr>
        <p:txBody>
          <a:bodyPr wrap="square" rtlCol="0">
            <a:spAutoFit/>
          </a:bodyPr>
          <a:lstStyle/>
          <a:p>
            <a:r>
              <a:rPr lang="en-US" sz="2400" dirty="0">
                <a:solidFill>
                  <a:srgbClr val="800000"/>
                </a:solidFill>
                <a:latin typeface="Arial" panose="020B0604020202020204" pitchFamily="34" charset="0"/>
                <a:cs typeface="Arial" panose="020B0604020202020204" pitchFamily="34" charset="0"/>
              </a:rPr>
              <a:t>A very distant observer would see a tiny drop in the brightness of the Sun, even though the Sun appeared as a point of light</a:t>
            </a:r>
          </a:p>
        </p:txBody>
      </p:sp>
    </p:spTree>
    <p:extLst>
      <p:ext uri="{BB962C8B-B14F-4D97-AF65-F5344CB8AC3E}">
        <p14:creationId xmlns:p14="http://schemas.microsoft.com/office/powerpoint/2010/main" val="119407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375" y="387180"/>
            <a:ext cx="5797550" cy="892980"/>
          </a:xfrm>
        </p:spPr>
        <p:txBody>
          <a:bodyPr>
            <a:normAutofit/>
          </a:bodyPr>
          <a:lstStyle/>
          <a:p>
            <a:r>
              <a:rPr lang="en-US" sz="3200">
                <a:solidFill>
                  <a:srgbClr val="000090"/>
                </a:solidFill>
              </a:rPr>
              <a:t>Planetary Transits</a:t>
            </a:r>
            <a:endParaRPr lang="en-US" sz="3200" dirty="0">
              <a:solidFill>
                <a:srgbClr val="000090"/>
              </a:solidFill>
            </a:endParaRPr>
          </a:p>
        </p:txBody>
      </p:sp>
      <p:sp>
        <p:nvSpPr>
          <p:cNvPr id="3" name="TextBox 2"/>
          <p:cNvSpPr txBox="1"/>
          <p:nvPr/>
        </p:nvSpPr>
        <p:spPr>
          <a:xfrm>
            <a:off x="841374" y="1599115"/>
            <a:ext cx="4778375" cy="1815882"/>
          </a:xfrm>
          <a:prstGeom prst="rect">
            <a:avLst/>
          </a:prstGeom>
          <a:noFill/>
        </p:spPr>
        <p:txBody>
          <a:bodyPr wrap="square" rtlCol="0">
            <a:spAutoFit/>
          </a:bodyPr>
          <a:lstStyle/>
          <a:p>
            <a:r>
              <a:rPr lang="en-US" sz="2800" dirty="0">
                <a:solidFill>
                  <a:srgbClr val="800000"/>
                </a:solidFill>
              </a:rPr>
              <a:t>If you know the property of the star, transit observations give the size of the planet and its orbital period</a:t>
            </a:r>
          </a:p>
        </p:txBody>
      </p:sp>
      <p:sp>
        <p:nvSpPr>
          <p:cNvPr id="4" name="TextBox 3"/>
          <p:cNvSpPr txBox="1"/>
          <p:nvPr/>
        </p:nvSpPr>
        <p:spPr>
          <a:xfrm>
            <a:off x="841373" y="3823587"/>
            <a:ext cx="4778375" cy="2246769"/>
          </a:xfrm>
          <a:prstGeom prst="rect">
            <a:avLst/>
          </a:prstGeom>
          <a:noFill/>
        </p:spPr>
        <p:txBody>
          <a:bodyPr wrap="square" rtlCol="0">
            <a:spAutoFit/>
          </a:bodyPr>
          <a:lstStyle/>
          <a:p>
            <a:r>
              <a:rPr lang="en-US" sz="2800" dirty="0">
                <a:solidFill>
                  <a:srgbClr val="0000FF"/>
                </a:solidFill>
              </a:rPr>
              <a:t>The drop in light is really tiny, so you need a very precise measurement of the stellar brightness.  That can only be done in space</a:t>
            </a:r>
          </a:p>
        </p:txBody>
      </p:sp>
      <p:pic>
        <p:nvPicPr>
          <p:cNvPr id="5" name="Picture 4" descr="planetary_trans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0" y="1280160"/>
            <a:ext cx="3016250" cy="2262188"/>
          </a:xfrm>
          <a:prstGeom prst="rect">
            <a:avLst/>
          </a:prstGeom>
        </p:spPr>
      </p:pic>
      <p:sp>
        <p:nvSpPr>
          <p:cNvPr id="6" name="TextBox 5">
            <a:extLst>
              <a:ext uri="{FF2B5EF4-FFF2-40B4-BE49-F238E27FC236}">
                <a16:creationId xmlns:a16="http://schemas.microsoft.com/office/drawing/2014/main" id="{A7F57376-0AEA-B449-89D7-257BB94F482A}"/>
              </a:ext>
            </a:extLst>
          </p:cNvPr>
          <p:cNvSpPr txBox="1"/>
          <p:nvPr/>
        </p:nvSpPr>
        <p:spPr>
          <a:xfrm>
            <a:off x="5801241" y="4193802"/>
            <a:ext cx="3184009"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Earth transiting in front of the Sun would cause a drop of 1 part in 10,000!</a:t>
            </a:r>
          </a:p>
        </p:txBody>
      </p:sp>
    </p:spTree>
    <p:extLst>
      <p:ext uri="{BB962C8B-B14F-4D97-AF65-F5344CB8AC3E}">
        <p14:creationId xmlns:p14="http://schemas.microsoft.com/office/powerpoint/2010/main" val="50317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txBody>
          <a:bodyPr>
            <a:normAutofit/>
          </a:bodyPr>
          <a:lstStyle/>
          <a:p>
            <a:r>
              <a:rPr lang="en-US" sz="3200" dirty="0">
                <a:solidFill>
                  <a:srgbClr val="000090"/>
                </a:solidFill>
              </a:rPr>
              <a:t>The </a:t>
            </a:r>
            <a:r>
              <a:rPr lang="en-US" sz="3200" dirty="0" err="1">
                <a:solidFill>
                  <a:srgbClr val="000090"/>
                </a:solidFill>
              </a:rPr>
              <a:t>Kepler</a:t>
            </a:r>
            <a:r>
              <a:rPr lang="en-US" sz="3200" dirty="0">
                <a:solidFill>
                  <a:srgbClr val="000090"/>
                </a:solidFill>
              </a:rPr>
              <a:t> spacecraft</a:t>
            </a:r>
          </a:p>
        </p:txBody>
      </p:sp>
      <p:pic>
        <p:nvPicPr>
          <p:cNvPr id="3" name="Picture 2" descr="kepler_spacecr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06500"/>
            <a:ext cx="8128000" cy="4445000"/>
          </a:xfrm>
          <a:prstGeom prst="rect">
            <a:avLst/>
          </a:prstGeom>
        </p:spPr>
      </p:pic>
      <p:sp>
        <p:nvSpPr>
          <p:cNvPr id="4" name="TextBox 3"/>
          <p:cNvSpPr txBox="1"/>
          <p:nvPr/>
        </p:nvSpPr>
        <p:spPr>
          <a:xfrm>
            <a:off x="457201" y="5953125"/>
            <a:ext cx="3289300" cy="523220"/>
          </a:xfrm>
          <a:prstGeom prst="rect">
            <a:avLst/>
          </a:prstGeom>
          <a:noFill/>
        </p:spPr>
        <p:txBody>
          <a:bodyPr wrap="square" rtlCol="0">
            <a:spAutoFit/>
          </a:bodyPr>
          <a:lstStyle/>
          <a:p>
            <a:r>
              <a:rPr lang="en-US" sz="2800" dirty="0">
                <a:solidFill>
                  <a:srgbClr val="800000"/>
                </a:solidFill>
              </a:rPr>
              <a:t>Launch: March 2009</a:t>
            </a:r>
          </a:p>
        </p:txBody>
      </p:sp>
      <p:sp>
        <p:nvSpPr>
          <p:cNvPr id="5" name="TextBox 4"/>
          <p:cNvSpPr txBox="1"/>
          <p:nvPr/>
        </p:nvSpPr>
        <p:spPr>
          <a:xfrm>
            <a:off x="3921125" y="5783847"/>
            <a:ext cx="5016500" cy="954107"/>
          </a:xfrm>
          <a:prstGeom prst="rect">
            <a:avLst/>
          </a:prstGeom>
          <a:noFill/>
        </p:spPr>
        <p:txBody>
          <a:bodyPr wrap="square" rtlCol="0">
            <a:spAutoFit/>
          </a:bodyPr>
          <a:lstStyle/>
          <a:p>
            <a:r>
              <a:rPr lang="en-US" sz="2800" dirty="0">
                <a:solidFill>
                  <a:srgbClr val="000090"/>
                </a:solidFill>
              </a:rPr>
              <a:t>Kepler continually watched 145,000 stars in its field of view</a:t>
            </a:r>
          </a:p>
        </p:txBody>
      </p:sp>
      <p:pic>
        <p:nvPicPr>
          <p:cNvPr id="6" name="Picture 5" descr="Johannes_Kepler_16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654" y="139700"/>
            <a:ext cx="1019545" cy="1400175"/>
          </a:xfrm>
          <a:prstGeom prst="rect">
            <a:avLst/>
          </a:prstGeom>
        </p:spPr>
      </p:pic>
    </p:spTree>
    <p:extLst>
      <p:ext uri="{BB962C8B-B14F-4D97-AF65-F5344CB8AC3E}">
        <p14:creationId xmlns:p14="http://schemas.microsoft.com/office/powerpoint/2010/main" val="41765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8A8D-963C-574E-90FB-17A159852C7C}"/>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Questions from last time?</a:t>
            </a:r>
          </a:p>
        </p:txBody>
      </p:sp>
      <p:pic>
        <p:nvPicPr>
          <p:cNvPr id="4" name="Picture 3">
            <a:extLst>
              <a:ext uri="{FF2B5EF4-FFF2-40B4-BE49-F238E27FC236}">
                <a16:creationId xmlns:a16="http://schemas.microsoft.com/office/drawing/2014/main" id="{8BE398FC-9BAE-BD47-918B-97EF4D51194A}"/>
              </a:ext>
            </a:extLst>
          </p:cNvPr>
          <p:cNvPicPr>
            <a:picLocks noChangeAspect="1"/>
          </p:cNvPicPr>
          <p:nvPr/>
        </p:nvPicPr>
        <p:blipFill>
          <a:blip r:embed="rId2"/>
          <a:stretch>
            <a:fillRect/>
          </a:stretch>
        </p:blipFill>
        <p:spPr>
          <a:xfrm>
            <a:off x="1128135" y="1417638"/>
            <a:ext cx="6887730" cy="5133975"/>
          </a:xfrm>
          <a:prstGeom prst="rect">
            <a:avLst/>
          </a:prstGeom>
        </p:spPr>
      </p:pic>
    </p:spTree>
    <p:extLst>
      <p:ext uri="{BB962C8B-B14F-4D97-AF65-F5344CB8AC3E}">
        <p14:creationId xmlns:p14="http://schemas.microsoft.com/office/powerpoint/2010/main" val="1634092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txBody>
          <a:bodyPr>
            <a:normAutofit fontScale="90000"/>
          </a:bodyPr>
          <a:lstStyle/>
          <a:p>
            <a:r>
              <a:rPr lang="en-US" sz="3200" dirty="0">
                <a:solidFill>
                  <a:srgbClr val="000090"/>
                </a:solidFill>
              </a:rPr>
              <a:t>It sees the tiny dips in light associated with planets around other stars!</a:t>
            </a:r>
          </a:p>
        </p:txBody>
      </p:sp>
      <p:pic>
        <p:nvPicPr>
          <p:cNvPr id="3" name="Picture 2" descr="kepler100_pla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1317625"/>
            <a:ext cx="4082805" cy="5307647"/>
          </a:xfrm>
          <a:prstGeom prst="rect">
            <a:avLst/>
          </a:prstGeom>
        </p:spPr>
      </p:pic>
    </p:spTree>
    <p:extLst>
      <p:ext uri="{BB962C8B-B14F-4D97-AF65-F5344CB8AC3E}">
        <p14:creationId xmlns:p14="http://schemas.microsoft.com/office/powerpoint/2010/main" val="162319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Current status of search for </a:t>
            </a:r>
            <a:r>
              <a:rPr lang="en-US" sz="3200" dirty="0" err="1">
                <a:solidFill>
                  <a:srgbClr val="000090"/>
                </a:solidFill>
              </a:rPr>
              <a:t>exoplanets</a:t>
            </a:r>
            <a:endParaRPr lang="en-US" sz="3200" dirty="0">
              <a:solidFill>
                <a:srgbClr val="000090"/>
              </a:solidFill>
            </a:endParaRPr>
          </a:p>
        </p:txBody>
      </p:sp>
      <p:sp>
        <p:nvSpPr>
          <p:cNvPr id="3" name="Content Placeholder 2"/>
          <p:cNvSpPr>
            <a:spLocks noGrp="1"/>
          </p:cNvSpPr>
          <p:nvPr>
            <p:ph idx="1"/>
          </p:nvPr>
        </p:nvSpPr>
        <p:spPr>
          <a:xfrm>
            <a:off x="457200" y="1600200"/>
            <a:ext cx="3892550" cy="4525963"/>
          </a:xfrm>
        </p:spPr>
        <p:txBody>
          <a:bodyPr>
            <a:normAutofit/>
          </a:bodyPr>
          <a:lstStyle/>
          <a:p>
            <a:r>
              <a:rPr lang="en-US" sz="2800" dirty="0">
                <a:solidFill>
                  <a:srgbClr val="800000"/>
                </a:solidFill>
              </a:rPr>
              <a:t>2337 candidate planets (sometimes more than one per star)</a:t>
            </a:r>
          </a:p>
          <a:p>
            <a:r>
              <a:rPr lang="en-US" sz="2800" dirty="0">
                <a:solidFill>
                  <a:srgbClr val="800000"/>
                </a:solidFill>
              </a:rPr>
              <a:t>2950 </a:t>
            </a:r>
            <a:r>
              <a:rPr lang="en-US" sz="2800" b="1" dirty="0">
                <a:solidFill>
                  <a:srgbClr val="800000"/>
                </a:solidFill>
              </a:rPr>
              <a:t>confirmed </a:t>
            </a:r>
            <a:r>
              <a:rPr lang="en-US" sz="2800" dirty="0">
                <a:solidFill>
                  <a:srgbClr val="800000"/>
                </a:solidFill>
              </a:rPr>
              <a:t>planets</a:t>
            </a:r>
          </a:p>
          <a:p>
            <a:r>
              <a:rPr lang="en-US" sz="2800" dirty="0">
                <a:solidFill>
                  <a:srgbClr val="800000"/>
                </a:solidFill>
              </a:rPr>
              <a:t>5287 total number of planets</a:t>
            </a:r>
          </a:p>
          <a:p>
            <a:r>
              <a:rPr lang="en-US" sz="2800" dirty="0">
                <a:solidFill>
                  <a:srgbClr val="800000"/>
                </a:solidFill>
              </a:rPr>
              <a:t>30 confirmed in </a:t>
            </a:r>
            <a:r>
              <a:rPr lang="en-US" sz="2800" i="1" dirty="0">
                <a:solidFill>
                  <a:srgbClr val="800000"/>
                </a:solidFill>
              </a:rPr>
              <a:t>habitable zone</a:t>
            </a:r>
            <a:endParaRPr lang="en-US" sz="2800" dirty="0">
              <a:solidFill>
                <a:srgbClr val="800000"/>
              </a:solidFill>
            </a:endParaRPr>
          </a:p>
        </p:txBody>
      </p:sp>
      <p:pic>
        <p:nvPicPr>
          <p:cNvPr id="4" name="Picture 3" descr="55Cancr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1858300"/>
            <a:ext cx="4222750" cy="2727193"/>
          </a:xfrm>
          <a:prstGeom prst="rect">
            <a:avLst/>
          </a:prstGeom>
        </p:spPr>
      </p:pic>
      <p:sp>
        <p:nvSpPr>
          <p:cNvPr id="5" name="TextBox 4"/>
          <p:cNvSpPr txBox="1"/>
          <p:nvPr/>
        </p:nvSpPr>
        <p:spPr>
          <a:xfrm>
            <a:off x="4699000" y="5026155"/>
            <a:ext cx="3657600" cy="954107"/>
          </a:xfrm>
          <a:prstGeom prst="rect">
            <a:avLst/>
          </a:prstGeom>
          <a:noFill/>
        </p:spPr>
        <p:txBody>
          <a:bodyPr wrap="square" rtlCol="0">
            <a:spAutoFit/>
          </a:bodyPr>
          <a:lstStyle/>
          <a:p>
            <a:r>
              <a:rPr lang="en-US" sz="2800" dirty="0">
                <a:solidFill>
                  <a:srgbClr val="C00000"/>
                </a:solidFill>
              </a:rPr>
              <a:t>A planet of 55 </a:t>
            </a:r>
            <a:r>
              <a:rPr lang="en-US" sz="2800" dirty="0" err="1">
                <a:solidFill>
                  <a:srgbClr val="C00000"/>
                </a:solidFill>
              </a:rPr>
              <a:t>Cancri</a:t>
            </a:r>
            <a:r>
              <a:rPr lang="en-US" sz="2800" dirty="0">
                <a:solidFill>
                  <a:srgbClr val="C00000"/>
                </a:solidFill>
              </a:rPr>
              <a:t> </a:t>
            </a:r>
          </a:p>
          <a:p>
            <a:r>
              <a:rPr lang="en-US" sz="2800" dirty="0">
                <a:solidFill>
                  <a:srgbClr val="C00000"/>
                </a:solidFill>
              </a:rPr>
              <a:t>(1 of 5 confirmed)</a:t>
            </a:r>
          </a:p>
        </p:txBody>
      </p:sp>
    </p:spTree>
    <p:extLst>
      <p:ext uri="{BB962C8B-B14F-4D97-AF65-F5344CB8AC3E}">
        <p14:creationId xmlns:p14="http://schemas.microsoft.com/office/powerpoint/2010/main" val="254747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7639"/>
            <a:ext cx="8229600" cy="550862"/>
          </a:xfrm>
        </p:spPr>
        <p:txBody>
          <a:bodyPr>
            <a:normAutofit fontScale="90000"/>
          </a:bodyPr>
          <a:lstStyle/>
          <a:p>
            <a:r>
              <a:rPr lang="en-US" sz="3200" dirty="0">
                <a:solidFill>
                  <a:srgbClr val="000090"/>
                </a:solidFill>
              </a:rPr>
              <a:t>Current status of </a:t>
            </a:r>
            <a:r>
              <a:rPr lang="en-US" sz="3200" dirty="0" err="1">
                <a:solidFill>
                  <a:srgbClr val="000090"/>
                </a:solidFill>
              </a:rPr>
              <a:t>exoplanets</a:t>
            </a:r>
            <a:endParaRPr lang="en-US" sz="3200" dirty="0">
              <a:solidFill>
                <a:srgbClr val="000090"/>
              </a:solidFill>
            </a:endParaRPr>
          </a:p>
        </p:txBody>
      </p:sp>
      <p:sp>
        <p:nvSpPr>
          <p:cNvPr id="6" name="TextBox 5"/>
          <p:cNvSpPr txBox="1"/>
          <p:nvPr/>
        </p:nvSpPr>
        <p:spPr>
          <a:xfrm>
            <a:off x="127000" y="1555750"/>
            <a:ext cx="1111250" cy="1200328"/>
          </a:xfrm>
          <a:prstGeom prst="rect">
            <a:avLst/>
          </a:prstGeom>
          <a:noFill/>
        </p:spPr>
        <p:txBody>
          <a:bodyPr wrap="square" rtlCol="0">
            <a:spAutoFit/>
          </a:bodyPr>
          <a:lstStyle/>
          <a:p>
            <a:r>
              <a:rPr lang="en-US" sz="2400" dirty="0"/>
              <a:t>Each dot is a planet!</a:t>
            </a:r>
          </a:p>
        </p:txBody>
      </p:sp>
      <p:pic>
        <p:nvPicPr>
          <p:cNvPr id="3" name="Picture 2">
            <a:extLst>
              <a:ext uri="{FF2B5EF4-FFF2-40B4-BE49-F238E27FC236}">
                <a16:creationId xmlns:a16="http://schemas.microsoft.com/office/drawing/2014/main" id="{B6B7B14A-911C-B24A-9C7B-244F18D4678E}"/>
              </a:ext>
            </a:extLst>
          </p:cNvPr>
          <p:cNvPicPr>
            <a:picLocks noChangeAspect="1"/>
          </p:cNvPicPr>
          <p:nvPr/>
        </p:nvPicPr>
        <p:blipFill>
          <a:blip r:embed="rId2"/>
          <a:stretch>
            <a:fillRect/>
          </a:stretch>
        </p:blipFill>
        <p:spPr>
          <a:xfrm>
            <a:off x="1310251" y="1310762"/>
            <a:ext cx="7528233" cy="4234631"/>
          </a:xfrm>
          <a:prstGeom prst="rect">
            <a:avLst/>
          </a:prstGeom>
        </p:spPr>
      </p:pic>
    </p:spTree>
    <p:extLst>
      <p:ext uri="{BB962C8B-B14F-4D97-AF65-F5344CB8AC3E}">
        <p14:creationId xmlns:p14="http://schemas.microsoft.com/office/powerpoint/2010/main" val="127113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B6347-645F-1742-B4C9-AF8BDB58845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900158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CFDC-8087-6C48-9DC5-8CE93EA92C3F}"/>
              </a:ext>
            </a:extLst>
          </p:cNvPr>
          <p:cNvSpPr>
            <a:spLocks noGrp="1"/>
          </p:cNvSpPr>
          <p:nvPr>
            <p:ph type="title"/>
          </p:nvPr>
        </p:nvSpPr>
        <p:spPr>
          <a:xfrm>
            <a:off x="457200" y="488951"/>
            <a:ext cx="8229600" cy="1143000"/>
          </a:xfrm>
        </p:spPr>
        <p:txBody>
          <a:bodyPr>
            <a:normAutofit fontScale="90000"/>
          </a:bodyPr>
          <a:lstStyle/>
          <a:p>
            <a:r>
              <a:rPr lang="en-US" sz="3200" dirty="0">
                <a:solidFill>
                  <a:srgbClr val="002060"/>
                </a:solidFill>
                <a:latin typeface="Arial" panose="020B0604020202020204" pitchFamily="34" charset="0"/>
                <a:cs typeface="Arial" panose="020B0604020202020204" pitchFamily="34" charset="0"/>
              </a:rPr>
              <a:t>What are the exoplanets like?  We don’t know.  </a:t>
            </a:r>
            <a:r>
              <a:rPr lang="en-US" sz="3200" i="1" dirty="0">
                <a:solidFill>
                  <a:srgbClr val="002060"/>
                </a:solidFill>
                <a:latin typeface="Arial" panose="020B0604020202020204" pitchFamily="34" charset="0"/>
                <a:cs typeface="Arial" panose="020B0604020202020204" pitchFamily="34" charset="0"/>
              </a:rPr>
              <a:t>Nearly </a:t>
            </a:r>
            <a:r>
              <a:rPr lang="en-US" sz="3200" dirty="0">
                <a:solidFill>
                  <a:srgbClr val="002060"/>
                </a:solidFill>
                <a:latin typeface="Arial" panose="020B0604020202020204" pitchFamily="34" charset="0"/>
                <a:cs typeface="Arial" panose="020B0604020202020204" pitchFamily="34" charset="0"/>
              </a:rPr>
              <a:t>all the information we have is diameters and masses, sometimes not even both</a:t>
            </a:r>
          </a:p>
        </p:txBody>
      </p:sp>
      <p:pic>
        <p:nvPicPr>
          <p:cNvPr id="4" name="Picture 3">
            <a:extLst>
              <a:ext uri="{FF2B5EF4-FFF2-40B4-BE49-F238E27FC236}">
                <a16:creationId xmlns:a16="http://schemas.microsoft.com/office/drawing/2014/main" id="{9A14AC94-FEB7-6E46-A22B-F3235B8CFC59}"/>
              </a:ext>
            </a:extLst>
          </p:cNvPr>
          <p:cNvPicPr>
            <a:picLocks noChangeAspect="1"/>
          </p:cNvPicPr>
          <p:nvPr/>
        </p:nvPicPr>
        <p:blipFill>
          <a:blip r:embed="rId2"/>
          <a:stretch>
            <a:fillRect/>
          </a:stretch>
        </p:blipFill>
        <p:spPr>
          <a:xfrm>
            <a:off x="2367338" y="1935796"/>
            <a:ext cx="4409323" cy="4750753"/>
          </a:xfrm>
          <a:prstGeom prst="rect">
            <a:avLst/>
          </a:prstGeom>
        </p:spPr>
      </p:pic>
    </p:spTree>
    <p:extLst>
      <p:ext uri="{BB962C8B-B14F-4D97-AF65-F5344CB8AC3E}">
        <p14:creationId xmlns:p14="http://schemas.microsoft.com/office/powerpoint/2010/main" val="454382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What are the Kepler planets like?  Speculations on some particularly interesting examples</a:t>
            </a:r>
          </a:p>
        </p:txBody>
      </p:sp>
      <p:pic>
        <p:nvPicPr>
          <p:cNvPr id="4" name="Picture 3" descr="Kepler20_pla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74" y="1576388"/>
            <a:ext cx="7689495" cy="4943247"/>
          </a:xfrm>
          <a:prstGeom prst="rect">
            <a:avLst/>
          </a:prstGeom>
        </p:spPr>
      </p:pic>
    </p:spTree>
    <p:extLst>
      <p:ext uri="{BB962C8B-B14F-4D97-AF65-F5344CB8AC3E}">
        <p14:creationId xmlns:p14="http://schemas.microsoft.com/office/powerpoint/2010/main" val="38715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63513"/>
            <a:ext cx="8528050" cy="1143000"/>
          </a:xfrm>
        </p:spPr>
        <p:txBody>
          <a:bodyPr>
            <a:normAutofit/>
          </a:bodyPr>
          <a:lstStyle/>
          <a:p>
            <a:r>
              <a:rPr lang="en-US" sz="3200" dirty="0">
                <a:solidFill>
                  <a:srgbClr val="000090"/>
                </a:solidFill>
              </a:rPr>
              <a:t>There is particular interest in Earth-sized planets in the </a:t>
            </a:r>
            <a:r>
              <a:rPr lang="en-US" sz="3200" i="1" dirty="0">
                <a:solidFill>
                  <a:srgbClr val="000090"/>
                </a:solidFill>
              </a:rPr>
              <a:t>habitable zone </a:t>
            </a:r>
            <a:r>
              <a:rPr lang="en-US" sz="3200" dirty="0">
                <a:solidFill>
                  <a:srgbClr val="000090"/>
                </a:solidFill>
              </a:rPr>
              <a:t>of the central star</a:t>
            </a:r>
          </a:p>
        </p:txBody>
      </p:sp>
      <p:pic>
        <p:nvPicPr>
          <p:cNvPr id="3" name="Picture 2" descr="kepler22_H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392" y="1306512"/>
            <a:ext cx="6740922" cy="5392737"/>
          </a:xfrm>
          <a:prstGeom prst="rect">
            <a:avLst/>
          </a:prstGeom>
        </p:spPr>
      </p:pic>
    </p:spTree>
    <p:extLst>
      <p:ext uri="{BB962C8B-B14F-4D97-AF65-F5344CB8AC3E}">
        <p14:creationId xmlns:p14="http://schemas.microsoft.com/office/powerpoint/2010/main" val="6098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50608"/>
            <a:ext cx="7886700" cy="994172"/>
          </a:xfrm>
        </p:spPr>
        <p:txBody>
          <a:bodyPr>
            <a:normAutofit/>
          </a:bodyPr>
          <a:lstStyle/>
          <a:p>
            <a:r>
              <a:rPr lang="en-US" sz="2400" dirty="0">
                <a:solidFill>
                  <a:srgbClr val="002060"/>
                </a:solidFill>
                <a:latin typeface="Arial" charset="0"/>
                <a:ea typeface="Arial" charset="0"/>
                <a:cs typeface="Arial" charset="0"/>
              </a:rPr>
              <a:t>A brief diversion: astronomy in the news; Earthlike planets in habitable zone </a:t>
            </a:r>
            <a:r>
              <a:rPr lang="en-US" sz="2400">
                <a:solidFill>
                  <a:srgbClr val="002060"/>
                </a:solidFill>
                <a:latin typeface="Arial" charset="0"/>
                <a:ea typeface="Arial" charset="0"/>
                <a:cs typeface="Arial" charset="0"/>
              </a:rPr>
              <a:t>of another star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50" y="1782403"/>
            <a:ext cx="7633097" cy="4365177"/>
          </a:xfrm>
          <a:prstGeom prst="rect">
            <a:avLst/>
          </a:prstGeom>
        </p:spPr>
      </p:pic>
    </p:spTree>
    <p:extLst>
      <p:ext uri="{BB962C8B-B14F-4D97-AF65-F5344CB8AC3E}">
        <p14:creationId xmlns:p14="http://schemas.microsoft.com/office/powerpoint/2010/main" val="123424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solidFill>
                  <a:srgbClr val="002060"/>
                </a:solidFill>
                <a:latin typeface="Arial" charset="0"/>
                <a:ea typeface="Arial" charset="0"/>
                <a:cs typeface="Arial" charset="0"/>
              </a:rPr>
              <a:t>how are planets detected around other stars?  In most cases via </a:t>
            </a:r>
            <a:r>
              <a:rPr lang="en-US" sz="2400" i="1" dirty="0">
                <a:solidFill>
                  <a:srgbClr val="002060"/>
                </a:solidFill>
                <a:latin typeface="Arial" charset="0"/>
                <a:ea typeface="Arial" charset="0"/>
                <a:cs typeface="Arial" charset="0"/>
              </a:rPr>
              <a:t>transit technique; </a:t>
            </a:r>
            <a:r>
              <a:rPr lang="en-US" sz="2400" dirty="0">
                <a:solidFill>
                  <a:srgbClr val="002060"/>
                </a:solidFill>
                <a:latin typeface="Arial" charset="0"/>
                <a:ea typeface="Arial" charset="0"/>
                <a:cs typeface="Arial" charset="0"/>
              </a:rPr>
              <a:t>little eclipses when planet moves across face of the star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22" y="1867737"/>
            <a:ext cx="4159385" cy="3957915"/>
          </a:xfrm>
          <a:prstGeom prst="rect">
            <a:avLst/>
          </a:prstGeom>
        </p:spPr>
      </p:pic>
    </p:spTree>
    <p:extLst>
      <p:ext uri="{BB962C8B-B14F-4D97-AF65-F5344CB8AC3E}">
        <p14:creationId xmlns:p14="http://schemas.microsoft.com/office/powerpoint/2010/main" val="2259274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2060"/>
                </a:solidFill>
                <a:latin typeface="Arial" charset="0"/>
                <a:ea typeface="Arial" charset="0"/>
                <a:cs typeface="Arial" charset="0"/>
              </a:rPr>
              <a:t>Orbits of planets in “Trappist-1”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259" y="1533969"/>
            <a:ext cx="5215558" cy="5150363"/>
          </a:xfrm>
          <a:prstGeom prst="rect">
            <a:avLst/>
          </a:prstGeom>
        </p:spPr>
      </p:pic>
      <p:sp>
        <p:nvSpPr>
          <p:cNvPr id="5" name="TextBox 4"/>
          <p:cNvSpPr txBox="1"/>
          <p:nvPr/>
        </p:nvSpPr>
        <p:spPr>
          <a:xfrm>
            <a:off x="7076049" y="2813538"/>
            <a:ext cx="1828800" cy="1815882"/>
          </a:xfrm>
          <a:prstGeom prst="rect">
            <a:avLst/>
          </a:prstGeom>
          <a:noFill/>
        </p:spPr>
        <p:txBody>
          <a:bodyPr wrap="square" rtlCol="0">
            <a:spAutoFit/>
          </a:bodyPr>
          <a:lstStyle/>
          <a:p>
            <a:r>
              <a:rPr lang="en-US" sz="2800" dirty="0">
                <a:solidFill>
                  <a:srgbClr val="FF0000"/>
                </a:solidFill>
              </a:rPr>
              <a:t>“habitable zone” for this star system</a:t>
            </a:r>
          </a:p>
        </p:txBody>
      </p:sp>
      <p:cxnSp>
        <p:nvCxnSpPr>
          <p:cNvPr id="7" name="Straight Arrow Connector 6"/>
          <p:cNvCxnSpPr/>
          <p:nvPr/>
        </p:nvCxnSpPr>
        <p:spPr>
          <a:xfrm flipH="1">
            <a:off x="5514535" y="3263705"/>
            <a:ext cx="1280160" cy="42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9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CD96-3883-6B49-AE79-5BD9E55B3E05}"/>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Question from Week 3 about “most distant star in the universe” </a:t>
            </a:r>
          </a:p>
        </p:txBody>
      </p:sp>
      <p:pic>
        <p:nvPicPr>
          <p:cNvPr id="4" name="Picture 3">
            <a:extLst>
              <a:ext uri="{FF2B5EF4-FFF2-40B4-BE49-F238E27FC236}">
                <a16:creationId xmlns:a16="http://schemas.microsoft.com/office/drawing/2014/main" id="{A2576DE1-3FA6-084B-8815-2B9A137DC6BD}"/>
              </a:ext>
            </a:extLst>
          </p:cNvPr>
          <p:cNvPicPr>
            <a:picLocks noChangeAspect="1"/>
          </p:cNvPicPr>
          <p:nvPr/>
        </p:nvPicPr>
        <p:blipFill>
          <a:blip r:embed="rId2"/>
          <a:stretch>
            <a:fillRect/>
          </a:stretch>
        </p:blipFill>
        <p:spPr>
          <a:xfrm>
            <a:off x="242888" y="1785936"/>
            <a:ext cx="5915027" cy="3943352"/>
          </a:xfrm>
          <a:prstGeom prst="rect">
            <a:avLst/>
          </a:prstGeom>
        </p:spPr>
      </p:pic>
      <p:sp>
        <p:nvSpPr>
          <p:cNvPr id="5" name="TextBox 4">
            <a:extLst>
              <a:ext uri="{FF2B5EF4-FFF2-40B4-BE49-F238E27FC236}">
                <a16:creationId xmlns:a16="http://schemas.microsoft.com/office/drawing/2014/main" id="{19EBF3AA-D464-8B4F-A0F7-420A16C6A31B}"/>
              </a:ext>
            </a:extLst>
          </p:cNvPr>
          <p:cNvSpPr txBox="1"/>
          <p:nvPr/>
        </p:nvSpPr>
        <p:spPr>
          <a:xfrm>
            <a:off x="6300787" y="1800222"/>
            <a:ext cx="2657475" cy="2554545"/>
          </a:xfrm>
          <a:prstGeom prst="rect">
            <a:avLst/>
          </a:prstGeom>
          <a:noFill/>
        </p:spPr>
        <p:txBody>
          <a:bodyPr wrap="square" rtlCol="0">
            <a:spAutoFit/>
          </a:bodyPr>
          <a:lstStyle/>
          <a:p>
            <a:r>
              <a:rPr lang="en-US" sz="2000" dirty="0">
                <a:solidFill>
                  <a:srgbClr val="C00000"/>
                </a:solidFill>
                <a:latin typeface="Arial" panose="020B0604020202020204" pitchFamily="34" charset="0"/>
                <a:cs typeface="Arial" panose="020B0604020202020204" pitchFamily="34" charset="0"/>
              </a:rPr>
              <a:t>Interpreted as result of 2 episodes of gravitational lensing; total magnification by a factor of 2000.  Star existed when the universe was only 30% of its current age</a:t>
            </a:r>
          </a:p>
        </p:txBody>
      </p:sp>
    </p:spTree>
    <p:extLst>
      <p:ext uri="{BB962C8B-B14F-4D97-AF65-F5344CB8AC3E}">
        <p14:creationId xmlns:p14="http://schemas.microsoft.com/office/powerpoint/2010/main" val="235369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663" y="1028954"/>
            <a:ext cx="6360674" cy="994172"/>
          </a:xfrm>
        </p:spPr>
        <p:txBody>
          <a:bodyPr>
            <a:normAutofit/>
          </a:bodyPr>
          <a:lstStyle/>
          <a:p>
            <a:r>
              <a:rPr lang="en-US" sz="2400" dirty="0">
                <a:solidFill>
                  <a:srgbClr val="002060"/>
                </a:solidFill>
                <a:latin typeface="Arial" charset="0"/>
                <a:ea typeface="Arial" charset="0"/>
                <a:cs typeface="Arial" charset="0"/>
              </a:rPr>
              <a:t>Why the big deal and the press conference?</a:t>
            </a:r>
          </a:p>
        </p:txBody>
      </p:sp>
      <p:sp>
        <p:nvSpPr>
          <p:cNvPr id="3" name="Content Placeholder 2"/>
          <p:cNvSpPr>
            <a:spLocks noGrp="1"/>
          </p:cNvSpPr>
          <p:nvPr>
            <p:ph idx="1"/>
          </p:nvPr>
        </p:nvSpPr>
        <p:spPr>
          <a:xfrm>
            <a:off x="541101" y="2023126"/>
            <a:ext cx="3836346" cy="3263504"/>
          </a:xfrm>
        </p:spPr>
        <p:txBody>
          <a:bodyPr>
            <a:normAutofit fontScale="70000" lnSpcReduction="20000"/>
          </a:bodyPr>
          <a:lstStyle/>
          <a:p>
            <a:r>
              <a:rPr lang="en-US" dirty="0">
                <a:solidFill>
                  <a:srgbClr val="C00000"/>
                </a:solidFill>
              </a:rPr>
              <a:t>Planets have roughly the size and mass of the Earth (similar to terrestrial planets in solar system)</a:t>
            </a:r>
          </a:p>
          <a:p>
            <a:r>
              <a:rPr lang="en-US" dirty="0">
                <a:solidFill>
                  <a:srgbClr val="C00000"/>
                </a:solidFill>
              </a:rPr>
              <a:t>The orbits of 4 of them are in the </a:t>
            </a:r>
            <a:r>
              <a:rPr lang="en-US" i="1" dirty="0">
                <a:solidFill>
                  <a:srgbClr val="C00000"/>
                </a:solidFill>
              </a:rPr>
              <a:t>habitable zone</a:t>
            </a:r>
            <a:r>
              <a:rPr lang="en-US" dirty="0">
                <a:solidFill>
                  <a:srgbClr val="C00000"/>
                </a:solidFill>
              </a:rPr>
              <a:t>, where liquid water is possible </a:t>
            </a:r>
          </a:p>
          <a:p>
            <a:r>
              <a:rPr lang="en-US" dirty="0">
                <a:solidFill>
                  <a:srgbClr val="C00000"/>
                </a:solidFill>
              </a:rPr>
              <a:t>Combination of two attributes is unusual in study of </a:t>
            </a:r>
            <a:r>
              <a:rPr lang="en-US" b="1" dirty="0">
                <a:solidFill>
                  <a:srgbClr val="C00000"/>
                </a:solidFill>
              </a:rPr>
              <a:t>exoplanets</a:t>
            </a:r>
            <a:endParaRPr lang="en-US"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868" y="2153512"/>
            <a:ext cx="4289897" cy="24130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868" y="4696964"/>
            <a:ext cx="1579327" cy="1168702"/>
          </a:xfrm>
          <a:prstGeom prst="rect">
            <a:avLst/>
          </a:prstGeom>
        </p:spPr>
      </p:pic>
    </p:spTree>
    <p:extLst>
      <p:ext uri="{BB962C8B-B14F-4D97-AF65-F5344CB8AC3E}">
        <p14:creationId xmlns:p14="http://schemas.microsoft.com/office/powerpoint/2010/main" val="2445732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46" y="1061531"/>
            <a:ext cx="8378757" cy="4713051"/>
          </a:xfrm>
          <a:prstGeom prst="rect">
            <a:avLst/>
          </a:prstGeom>
        </p:spPr>
      </p:pic>
    </p:spTree>
    <p:extLst>
      <p:ext uri="{BB962C8B-B14F-4D97-AF65-F5344CB8AC3E}">
        <p14:creationId xmlns:p14="http://schemas.microsoft.com/office/powerpoint/2010/main" val="179898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0" y="589303"/>
            <a:ext cx="7090248" cy="994172"/>
          </a:xfrm>
        </p:spPr>
        <p:txBody>
          <a:bodyPr>
            <a:normAutofit/>
          </a:bodyPr>
          <a:lstStyle/>
          <a:p>
            <a:r>
              <a:rPr lang="en-US" sz="2400" dirty="0">
                <a:solidFill>
                  <a:srgbClr val="002060"/>
                </a:solidFill>
                <a:latin typeface="Arial" charset="0"/>
                <a:ea typeface="Arial" charset="0"/>
                <a:cs typeface="Arial" charset="0"/>
              </a:rPr>
              <a:t>So, why isn’t there even </a:t>
            </a:r>
            <a:r>
              <a:rPr lang="en-US" sz="2400">
                <a:solidFill>
                  <a:srgbClr val="002060"/>
                </a:solidFill>
                <a:latin typeface="Arial" charset="0"/>
                <a:ea typeface="Arial" charset="0"/>
                <a:cs typeface="Arial" charset="0"/>
              </a:rPr>
              <a:t>more excitement?</a:t>
            </a:r>
            <a:endParaRPr lang="en-US" sz="2400" dirty="0">
              <a:solidFill>
                <a:srgbClr val="002060"/>
              </a:solidFill>
              <a:latin typeface="Arial" charset="0"/>
              <a:ea typeface="Arial" charset="0"/>
              <a:cs typeface="Arial" charset="0"/>
            </a:endParaRPr>
          </a:p>
        </p:txBody>
      </p:sp>
      <p:sp>
        <p:nvSpPr>
          <p:cNvPr id="3" name="TextBox 2"/>
          <p:cNvSpPr txBox="1"/>
          <p:nvPr/>
        </p:nvSpPr>
        <p:spPr>
          <a:xfrm>
            <a:off x="311903" y="2184157"/>
            <a:ext cx="1618439" cy="1708160"/>
          </a:xfrm>
          <a:prstGeom prst="rect">
            <a:avLst/>
          </a:prstGeom>
          <a:noFill/>
        </p:spPr>
        <p:txBody>
          <a:bodyPr wrap="square" rtlCol="0">
            <a:spAutoFit/>
          </a:bodyPr>
          <a:lstStyle/>
          <a:p>
            <a:r>
              <a:rPr lang="en-US" sz="2100" dirty="0">
                <a:solidFill>
                  <a:srgbClr val="C00000"/>
                </a:solidFill>
              </a:rPr>
              <a:t>the host star is an M8 </a:t>
            </a:r>
            <a:r>
              <a:rPr lang="en-US" sz="2100">
                <a:solidFill>
                  <a:srgbClr val="C00000"/>
                </a:solidFill>
              </a:rPr>
              <a:t>Main Sequence Star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342" y="1875433"/>
            <a:ext cx="5491170" cy="3140262"/>
          </a:xfrm>
          <a:prstGeom prst="rect">
            <a:avLst/>
          </a:prstGeom>
        </p:spPr>
      </p:pic>
      <p:sp>
        <p:nvSpPr>
          <p:cNvPr id="5" name="TextBox 4"/>
          <p:cNvSpPr txBox="1"/>
          <p:nvPr/>
        </p:nvSpPr>
        <p:spPr>
          <a:xfrm>
            <a:off x="1627558" y="5307654"/>
            <a:ext cx="6639128" cy="415498"/>
          </a:xfrm>
          <a:prstGeom prst="rect">
            <a:avLst/>
          </a:prstGeom>
          <a:noFill/>
        </p:spPr>
        <p:txBody>
          <a:bodyPr wrap="square" rtlCol="0">
            <a:spAutoFit/>
          </a:bodyPr>
          <a:lstStyle/>
          <a:p>
            <a:r>
              <a:rPr lang="en-US" sz="2100" dirty="0"/>
              <a:t>So what?  It had to be some kind of star, didn’t it?</a:t>
            </a:r>
          </a:p>
        </p:txBody>
      </p:sp>
    </p:spTree>
    <p:extLst>
      <p:ext uri="{BB962C8B-B14F-4D97-AF65-F5344CB8AC3E}">
        <p14:creationId xmlns:p14="http://schemas.microsoft.com/office/powerpoint/2010/main" val="3797179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40" y="1116502"/>
            <a:ext cx="3632065" cy="994172"/>
          </a:xfrm>
        </p:spPr>
        <p:txBody>
          <a:bodyPr>
            <a:normAutofit fontScale="90000"/>
          </a:bodyPr>
          <a:lstStyle/>
          <a:p>
            <a:r>
              <a:rPr lang="en-US" sz="2400" dirty="0">
                <a:solidFill>
                  <a:srgbClr val="002060"/>
                </a:solidFill>
                <a:latin typeface="Arial" charset="0"/>
                <a:ea typeface="Arial" charset="0"/>
                <a:cs typeface="Arial" charset="0"/>
              </a:rPr>
              <a:t>Let’s remind ourselves of what an M8 </a:t>
            </a:r>
            <a:r>
              <a:rPr lang="en-US" sz="2400">
                <a:solidFill>
                  <a:srgbClr val="002060"/>
                </a:solidFill>
                <a:latin typeface="Arial" charset="0"/>
                <a:ea typeface="Arial" charset="0"/>
                <a:cs typeface="Arial" charset="0"/>
              </a:rPr>
              <a:t>main sequence star is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235" y="986142"/>
            <a:ext cx="4762500" cy="4905375"/>
          </a:xfrm>
          <a:prstGeom prst="rect">
            <a:avLst/>
          </a:prstGeom>
        </p:spPr>
      </p:pic>
    </p:spTree>
    <p:extLst>
      <p:ext uri="{BB962C8B-B14F-4D97-AF65-F5344CB8AC3E}">
        <p14:creationId xmlns:p14="http://schemas.microsoft.com/office/powerpoint/2010/main" val="1811932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37" y="1058137"/>
            <a:ext cx="8063014" cy="994172"/>
          </a:xfrm>
        </p:spPr>
        <p:txBody>
          <a:bodyPr>
            <a:normAutofit/>
          </a:bodyPr>
          <a:lstStyle/>
          <a:p>
            <a:r>
              <a:rPr lang="en-US" sz="2400" dirty="0">
                <a:solidFill>
                  <a:srgbClr val="002060"/>
                </a:solidFill>
                <a:latin typeface="Arial" charset="0"/>
                <a:ea typeface="Arial" charset="0"/>
                <a:cs typeface="Arial" charset="0"/>
              </a:rPr>
              <a:t>What stars </a:t>
            </a:r>
            <a:r>
              <a:rPr lang="en-US" sz="2400">
                <a:solidFill>
                  <a:srgbClr val="002060"/>
                </a:solidFill>
                <a:latin typeface="Arial" charset="0"/>
                <a:ea typeface="Arial" charset="0"/>
                <a:cs typeface="Arial" charset="0"/>
              </a:rPr>
              <a:t>are like on the lower end of the Main Sequence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39" y="1890408"/>
            <a:ext cx="3698804" cy="38403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174" y="1890409"/>
            <a:ext cx="4475077" cy="3212966"/>
          </a:xfrm>
          <a:prstGeom prst="rect">
            <a:avLst/>
          </a:prstGeom>
        </p:spPr>
      </p:pic>
    </p:spTree>
    <p:extLst>
      <p:ext uri="{BB962C8B-B14F-4D97-AF65-F5344CB8AC3E}">
        <p14:creationId xmlns:p14="http://schemas.microsoft.com/office/powerpoint/2010/main" val="3225366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595" y="2064949"/>
            <a:ext cx="3456967" cy="994172"/>
          </a:xfrm>
        </p:spPr>
        <p:txBody>
          <a:bodyPr>
            <a:normAutofit fontScale="90000"/>
          </a:bodyPr>
          <a:lstStyle/>
          <a:p>
            <a:r>
              <a:rPr lang="en-US" sz="2400" dirty="0">
                <a:solidFill>
                  <a:srgbClr val="002060"/>
                </a:solidFill>
                <a:latin typeface="Arial" charset="0"/>
                <a:ea typeface="Arial" charset="0"/>
                <a:cs typeface="Arial" charset="0"/>
              </a:rPr>
              <a:t>An M8 Main Sequence star is the “end of the line”; extremely non-luminous and with (relatively) low surface temperatures.  To be warm enough to allow liquid water, the planets have to be </a:t>
            </a:r>
            <a:r>
              <a:rPr lang="en-US" sz="2400" i="1" dirty="0">
                <a:solidFill>
                  <a:srgbClr val="002060"/>
                </a:solidFill>
                <a:latin typeface="Arial" charset="0"/>
                <a:ea typeface="Arial" charset="0"/>
                <a:cs typeface="Arial" charset="0"/>
              </a:rPr>
              <a:t>extremely close </a:t>
            </a:r>
            <a:r>
              <a:rPr lang="en-US" sz="2400" dirty="0">
                <a:solidFill>
                  <a:srgbClr val="002060"/>
                </a:solidFill>
                <a:latin typeface="Arial" charset="0"/>
                <a:ea typeface="Arial" charset="0"/>
                <a:cs typeface="Arial" charset="0"/>
              </a:rPr>
              <a:t>to the star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593" y="1105305"/>
            <a:ext cx="4853979" cy="4793304"/>
          </a:xfrm>
          <a:prstGeom prst="rect">
            <a:avLst/>
          </a:prstGeom>
        </p:spPr>
      </p:pic>
      <p:sp>
        <p:nvSpPr>
          <p:cNvPr id="4" name="TextBox 3"/>
          <p:cNvSpPr txBox="1"/>
          <p:nvPr/>
        </p:nvSpPr>
        <p:spPr>
          <a:xfrm>
            <a:off x="380595" y="4359208"/>
            <a:ext cx="3456967" cy="1061829"/>
          </a:xfrm>
          <a:prstGeom prst="rect">
            <a:avLst/>
          </a:prstGeom>
          <a:noFill/>
        </p:spPr>
        <p:txBody>
          <a:bodyPr wrap="square" rtlCol="0">
            <a:spAutoFit/>
          </a:bodyPr>
          <a:lstStyle/>
          <a:p>
            <a:r>
              <a:rPr lang="en-US" sz="2100" dirty="0">
                <a:solidFill>
                  <a:srgbClr val="C00000"/>
                </a:solidFill>
                <a:latin typeface="Arial" charset="0"/>
                <a:ea typeface="Arial" charset="0"/>
                <a:cs typeface="Arial" charset="0"/>
              </a:rPr>
              <a:t>Final word: this system isn’t </a:t>
            </a:r>
            <a:r>
              <a:rPr lang="en-US" sz="2100" i="1" dirty="0">
                <a:solidFill>
                  <a:srgbClr val="C00000"/>
                </a:solidFill>
                <a:latin typeface="Arial" charset="0"/>
                <a:ea typeface="Arial" charset="0"/>
                <a:cs typeface="Arial" charset="0"/>
              </a:rPr>
              <a:t>that </a:t>
            </a:r>
            <a:r>
              <a:rPr lang="en-US" sz="2100" dirty="0">
                <a:solidFill>
                  <a:srgbClr val="C00000"/>
                </a:solidFill>
                <a:latin typeface="Arial" charset="0"/>
                <a:ea typeface="Arial" charset="0"/>
                <a:cs typeface="Arial" charset="0"/>
              </a:rPr>
              <a:t>similar to the solar system</a:t>
            </a:r>
          </a:p>
        </p:txBody>
      </p:sp>
    </p:spTree>
    <p:extLst>
      <p:ext uri="{BB962C8B-B14F-4D97-AF65-F5344CB8AC3E}">
        <p14:creationId xmlns:p14="http://schemas.microsoft.com/office/powerpoint/2010/main" val="4074349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711535"/>
            <a:ext cx="7886700" cy="994172"/>
          </a:xfrm>
        </p:spPr>
        <p:txBody>
          <a:bodyPr>
            <a:normAutofit/>
          </a:bodyPr>
          <a:lstStyle/>
          <a:p>
            <a:r>
              <a:rPr lang="en-US" sz="2400" dirty="0">
                <a:solidFill>
                  <a:srgbClr val="002060"/>
                </a:solidFill>
                <a:latin typeface="Arial" charset="0"/>
                <a:ea typeface="Arial" charset="0"/>
                <a:cs typeface="Arial" charset="0"/>
              </a:rPr>
              <a:t>Want to know where it is?  You’ll have to wait a few months to see it in the pre-dawn sky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723" y="1885071"/>
            <a:ext cx="4751823" cy="4428848"/>
          </a:xfrm>
          <a:prstGeom prst="rect">
            <a:avLst/>
          </a:prstGeom>
        </p:spPr>
      </p:pic>
    </p:spTree>
    <p:extLst>
      <p:ext uri="{BB962C8B-B14F-4D97-AF65-F5344CB8AC3E}">
        <p14:creationId xmlns:p14="http://schemas.microsoft.com/office/powerpoint/2010/main" val="3747006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5498-5C78-6748-8953-8D00FC5F2C2F}"/>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The 5000 planets we have found so far are all in our neighborhood in the Milky Way</a:t>
            </a:r>
          </a:p>
        </p:txBody>
      </p:sp>
      <p:pic>
        <p:nvPicPr>
          <p:cNvPr id="4" name="Picture 3">
            <a:extLst>
              <a:ext uri="{FF2B5EF4-FFF2-40B4-BE49-F238E27FC236}">
                <a16:creationId xmlns:a16="http://schemas.microsoft.com/office/drawing/2014/main" id="{0FDF021B-B82F-0546-B009-7B2028168942}"/>
              </a:ext>
            </a:extLst>
          </p:cNvPr>
          <p:cNvPicPr>
            <a:picLocks noChangeAspect="1"/>
          </p:cNvPicPr>
          <p:nvPr/>
        </p:nvPicPr>
        <p:blipFill>
          <a:blip r:embed="rId2"/>
          <a:stretch>
            <a:fillRect/>
          </a:stretch>
        </p:blipFill>
        <p:spPr>
          <a:xfrm>
            <a:off x="1743075" y="1787417"/>
            <a:ext cx="6943725" cy="4637416"/>
          </a:xfrm>
          <a:prstGeom prst="rect">
            <a:avLst/>
          </a:prstGeom>
        </p:spPr>
      </p:pic>
      <p:sp>
        <p:nvSpPr>
          <p:cNvPr id="5" name="TextBox 4">
            <a:extLst>
              <a:ext uri="{FF2B5EF4-FFF2-40B4-BE49-F238E27FC236}">
                <a16:creationId xmlns:a16="http://schemas.microsoft.com/office/drawing/2014/main" id="{53DB02F9-67D0-EB4F-8DD9-17C7FADD0D1E}"/>
              </a:ext>
            </a:extLst>
          </p:cNvPr>
          <p:cNvSpPr txBox="1"/>
          <p:nvPr/>
        </p:nvSpPr>
        <p:spPr>
          <a:xfrm>
            <a:off x="142875" y="1785938"/>
            <a:ext cx="1385888" cy="2677656"/>
          </a:xfrm>
          <a:prstGeom prst="rect">
            <a:avLst/>
          </a:prstGeom>
          <a:no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We know of millions of galaxies in the universe</a:t>
            </a:r>
          </a:p>
        </p:txBody>
      </p:sp>
      <p:sp>
        <p:nvSpPr>
          <p:cNvPr id="6" name="TextBox 5">
            <a:extLst>
              <a:ext uri="{FF2B5EF4-FFF2-40B4-BE49-F238E27FC236}">
                <a16:creationId xmlns:a16="http://schemas.microsoft.com/office/drawing/2014/main" id="{6BE208BB-E983-5748-9FC4-647B1495837B}"/>
              </a:ext>
            </a:extLst>
          </p:cNvPr>
          <p:cNvSpPr txBox="1"/>
          <p:nvPr/>
        </p:nvSpPr>
        <p:spPr>
          <a:xfrm>
            <a:off x="257175" y="4743450"/>
            <a:ext cx="1271588" cy="1200329"/>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Messier 65 in Leo</a:t>
            </a:r>
          </a:p>
        </p:txBody>
      </p:sp>
    </p:spTree>
    <p:extLst>
      <p:ext uri="{BB962C8B-B14F-4D97-AF65-F5344CB8AC3E}">
        <p14:creationId xmlns:p14="http://schemas.microsoft.com/office/powerpoint/2010/main" val="1939787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3" y="274638"/>
            <a:ext cx="8785809" cy="1143000"/>
          </a:xfrm>
        </p:spPr>
        <p:txBody>
          <a:bodyPr>
            <a:noAutofit/>
          </a:bodyPr>
          <a:lstStyle/>
          <a:p>
            <a:r>
              <a:rPr lang="en-US" sz="2800" dirty="0">
                <a:solidFill>
                  <a:srgbClr val="000090"/>
                </a:solidFill>
              </a:rPr>
              <a:t>The future: within the next few years, it is virtually inevitable that Earthlike planets in ~1 </a:t>
            </a:r>
            <a:r>
              <a:rPr lang="en-US" sz="2800" dirty="0" err="1">
                <a:solidFill>
                  <a:srgbClr val="000090"/>
                </a:solidFill>
              </a:rPr>
              <a:t>a.u</a:t>
            </a:r>
            <a:r>
              <a:rPr lang="en-US" sz="2800" dirty="0">
                <a:solidFill>
                  <a:srgbClr val="000090"/>
                </a:solidFill>
              </a:rPr>
              <a:t>. orbits will emerge from the Kepler data and new spacecraft missions</a:t>
            </a:r>
          </a:p>
        </p:txBody>
      </p:sp>
      <p:pic>
        <p:nvPicPr>
          <p:cNvPr id="3" name="Picture 2" descr="earthlike_exoplanet_by_nethskie-d6xx3x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54" y="1948494"/>
            <a:ext cx="4340717" cy="2441881"/>
          </a:xfrm>
          <a:prstGeom prst="rect">
            <a:avLst/>
          </a:prstGeom>
        </p:spPr>
      </p:pic>
      <p:pic>
        <p:nvPicPr>
          <p:cNvPr id="4" name="Picture 3" descr="alien_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911" y="1958460"/>
            <a:ext cx="4472055" cy="2510314"/>
          </a:xfrm>
          <a:prstGeom prst="rect">
            <a:avLst/>
          </a:prstGeom>
        </p:spPr>
      </p:pic>
      <p:sp>
        <p:nvSpPr>
          <p:cNvPr id="5" name="TextBox 4"/>
          <p:cNvSpPr txBox="1"/>
          <p:nvPr/>
        </p:nvSpPr>
        <p:spPr>
          <a:xfrm>
            <a:off x="799561" y="4923491"/>
            <a:ext cx="7887239" cy="1384995"/>
          </a:xfrm>
          <a:prstGeom prst="rect">
            <a:avLst/>
          </a:prstGeom>
          <a:noFill/>
        </p:spPr>
        <p:txBody>
          <a:bodyPr wrap="square" rtlCol="0">
            <a:spAutoFit/>
          </a:bodyPr>
          <a:lstStyle/>
          <a:p>
            <a:r>
              <a:rPr lang="en-US" sz="2800" dirty="0">
                <a:solidFill>
                  <a:srgbClr val="800000"/>
                </a:solidFill>
              </a:rPr>
              <a:t>Subsequent spacecraft (e.g. TESS, April 16 2018 launch!) and ground-based observations will find many more and tell us more about these planets</a:t>
            </a:r>
          </a:p>
        </p:txBody>
      </p:sp>
    </p:spTree>
    <p:extLst>
      <p:ext uri="{BB962C8B-B14F-4D97-AF65-F5344CB8AC3E}">
        <p14:creationId xmlns:p14="http://schemas.microsoft.com/office/powerpoint/2010/main" val="998978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31F57-EA99-BD44-84FA-B6A3BB93F00B}"/>
              </a:ext>
            </a:extLst>
          </p:cNvPr>
          <p:cNvSpPr>
            <a:spLocks noGrp="1"/>
          </p:cNvSpPr>
          <p:nvPr>
            <p:ph type="ctrTitle"/>
          </p:nvPr>
        </p:nvSpPr>
        <p:spPr>
          <a:xfrm>
            <a:off x="385763" y="244475"/>
            <a:ext cx="8329612" cy="1470025"/>
          </a:xfrm>
        </p:spPr>
        <p:txBody>
          <a:bodyPr>
            <a:normAutofit fontScale="90000"/>
          </a:bodyPr>
          <a:lstStyle/>
          <a:p>
            <a:r>
              <a:rPr lang="en-US" sz="3200" dirty="0">
                <a:solidFill>
                  <a:srgbClr val="002060"/>
                </a:solidFill>
                <a:latin typeface="Arial" panose="020B0604020202020204" pitchFamily="34" charset="0"/>
                <a:cs typeface="Arial" panose="020B0604020202020204" pitchFamily="34" charset="0"/>
              </a:rPr>
              <a:t>An exciting time to be thinking about exoplanets: launch of TESS on Monday, April 16</a:t>
            </a:r>
          </a:p>
        </p:txBody>
      </p:sp>
      <p:sp>
        <p:nvSpPr>
          <p:cNvPr id="4" name="Subtitle 3">
            <a:extLst>
              <a:ext uri="{FF2B5EF4-FFF2-40B4-BE49-F238E27FC236}">
                <a16:creationId xmlns:a16="http://schemas.microsoft.com/office/drawing/2014/main" id="{BE09E42E-0365-244B-B231-C84984B8149C}"/>
              </a:ext>
            </a:extLst>
          </p:cNvPr>
          <p:cNvSpPr>
            <a:spLocks noGrp="1"/>
          </p:cNvSpPr>
          <p:nvPr>
            <p:ph type="subTitle" idx="1"/>
          </p:nvPr>
        </p:nvSpPr>
        <p:spPr>
          <a:xfrm>
            <a:off x="942975" y="5091111"/>
            <a:ext cx="7508081" cy="1752600"/>
          </a:xfrm>
        </p:spPr>
        <p:txBody>
          <a:bodyPr>
            <a:normAutofit/>
          </a:bodyPr>
          <a:lstStyle/>
          <a:p>
            <a:r>
              <a:rPr lang="en-US" sz="2800" dirty="0">
                <a:solidFill>
                  <a:srgbClr val="C00000"/>
                </a:solidFill>
                <a:latin typeface="Arial" panose="020B0604020202020204" pitchFamily="34" charset="0"/>
                <a:cs typeface="Arial" panose="020B0604020202020204" pitchFamily="34" charset="0"/>
              </a:rPr>
              <a:t>TESS: </a:t>
            </a:r>
            <a:r>
              <a:rPr lang="en-US" sz="2800" i="1" dirty="0">
                <a:solidFill>
                  <a:srgbClr val="C00000"/>
                </a:solidFill>
                <a:latin typeface="Arial" panose="020B0604020202020204" pitchFamily="34" charset="0"/>
                <a:cs typeface="Arial" panose="020B0604020202020204" pitchFamily="34" charset="0"/>
              </a:rPr>
              <a:t>Transiting Exoplanet Survey Satellite… </a:t>
            </a:r>
            <a:r>
              <a:rPr lang="en-US" sz="2800" dirty="0">
                <a:solidFill>
                  <a:srgbClr val="C00000"/>
                </a:solidFill>
                <a:latin typeface="Arial" panose="020B0604020202020204" pitchFamily="34" charset="0"/>
                <a:cs typeface="Arial" panose="020B0604020202020204" pitchFamily="34" charset="0"/>
              </a:rPr>
              <a:t>“will discover thousands of exoplanets in orbit around the brightest stars in the sky”</a:t>
            </a:r>
          </a:p>
        </p:txBody>
      </p:sp>
      <p:pic>
        <p:nvPicPr>
          <p:cNvPr id="6" name="Picture 5">
            <a:extLst>
              <a:ext uri="{FF2B5EF4-FFF2-40B4-BE49-F238E27FC236}">
                <a16:creationId xmlns:a16="http://schemas.microsoft.com/office/drawing/2014/main" id="{DC0B8228-8162-F844-8DEB-18B9C6442754}"/>
              </a:ext>
            </a:extLst>
          </p:cNvPr>
          <p:cNvPicPr>
            <a:picLocks noChangeAspect="1"/>
          </p:cNvPicPr>
          <p:nvPr/>
        </p:nvPicPr>
        <p:blipFill>
          <a:blip r:embed="rId2"/>
          <a:stretch>
            <a:fillRect/>
          </a:stretch>
        </p:blipFill>
        <p:spPr>
          <a:xfrm>
            <a:off x="2557463" y="1608347"/>
            <a:ext cx="4609306" cy="3277977"/>
          </a:xfrm>
          <a:prstGeom prst="rect">
            <a:avLst/>
          </a:prstGeom>
        </p:spPr>
      </p:pic>
      <p:sp>
        <p:nvSpPr>
          <p:cNvPr id="7" name="TextBox 6">
            <a:extLst>
              <a:ext uri="{FF2B5EF4-FFF2-40B4-BE49-F238E27FC236}">
                <a16:creationId xmlns:a16="http://schemas.microsoft.com/office/drawing/2014/main" id="{0BC9AE8E-A9A4-3C49-8518-BF131AC2B6F7}"/>
              </a:ext>
            </a:extLst>
          </p:cNvPr>
          <p:cNvSpPr txBox="1"/>
          <p:nvPr/>
        </p:nvSpPr>
        <p:spPr>
          <a:xfrm>
            <a:off x="385763" y="2080230"/>
            <a:ext cx="1828799"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NASA has the countdown clock running!</a:t>
            </a:r>
          </a:p>
        </p:txBody>
      </p:sp>
    </p:spTree>
    <p:extLst>
      <p:ext uri="{BB962C8B-B14F-4D97-AF65-F5344CB8AC3E}">
        <p14:creationId xmlns:p14="http://schemas.microsoft.com/office/powerpoint/2010/main" val="3658700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285217" y="406179"/>
            <a:ext cx="6772934" cy="1200329"/>
          </a:xfrm>
          <a:prstGeom prst="rect">
            <a:avLst/>
          </a:prstGeom>
          <a:noFill/>
        </p:spPr>
        <p:txBody>
          <a:bodyPr wrap="square" rtlCol="0">
            <a:spAutoFit/>
          </a:bodyPr>
          <a:lstStyle/>
          <a:p>
            <a:r>
              <a:rPr lang="en-US" sz="3600" dirty="0">
                <a:solidFill>
                  <a:schemeClr val="bg1"/>
                </a:solidFill>
              </a:rPr>
              <a:t>Planets Around Other Stars: How we find them; what we’ve found</a:t>
            </a:r>
          </a:p>
        </p:txBody>
      </p:sp>
      <p:sp>
        <p:nvSpPr>
          <p:cNvPr id="3" name="TextBox 2"/>
          <p:cNvSpPr txBox="1"/>
          <p:nvPr/>
        </p:nvSpPr>
        <p:spPr>
          <a:xfrm>
            <a:off x="1871004" y="5064369"/>
            <a:ext cx="6063176" cy="523220"/>
          </a:xfrm>
          <a:prstGeom prst="rect">
            <a:avLst/>
          </a:prstGeom>
          <a:noFill/>
        </p:spPr>
        <p:txBody>
          <a:bodyPr wrap="square" rtlCol="0">
            <a:spAutoFit/>
          </a:bodyPr>
          <a:lstStyle/>
          <a:p>
            <a:r>
              <a:rPr lang="en-US" sz="2800" dirty="0">
                <a:solidFill>
                  <a:schemeClr val="bg1"/>
                </a:solidFill>
              </a:rPr>
              <a:t>            </a:t>
            </a:r>
          </a:p>
        </p:txBody>
      </p:sp>
    </p:spTree>
    <p:extLst>
      <p:ext uri="{BB962C8B-B14F-4D97-AF65-F5344CB8AC3E}">
        <p14:creationId xmlns:p14="http://schemas.microsoft.com/office/powerpoint/2010/main" val="1121903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54029D-B68E-D04D-AB54-6B5778E8FB6C}"/>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On the longer exoplanet timeframe…</a:t>
            </a:r>
            <a:r>
              <a:rPr lang="en-US" sz="3200" b="1" dirty="0">
                <a:solidFill>
                  <a:srgbClr val="002060"/>
                </a:solidFill>
                <a:latin typeface="Arial" panose="020B0604020202020204" pitchFamily="34" charset="0"/>
                <a:cs typeface="Arial" panose="020B0604020202020204" pitchFamily="34" charset="0"/>
              </a:rPr>
              <a:t>Ariel </a:t>
            </a:r>
            <a:r>
              <a:rPr lang="en-US" sz="3200" dirty="0">
                <a:solidFill>
                  <a:srgbClr val="002060"/>
                </a:solidFill>
                <a:latin typeface="Arial" panose="020B0604020202020204" pitchFamily="34" charset="0"/>
                <a:cs typeface="Arial" panose="020B0604020202020204" pitchFamily="34" charset="0"/>
              </a:rPr>
              <a:t>(ESA mission just selected)</a:t>
            </a:r>
          </a:p>
        </p:txBody>
      </p:sp>
      <p:pic>
        <p:nvPicPr>
          <p:cNvPr id="6" name="Picture 5">
            <a:extLst>
              <a:ext uri="{FF2B5EF4-FFF2-40B4-BE49-F238E27FC236}">
                <a16:creationId xmlns:a16="http://schemas.microsoft.com/office/drawing/2014/main" id="{075BD05D-9AFB-EF4B-97A2-75365B2FA449}"/>
              </a:ext>
            </a:extLst>
          </p:cNvPr>
          <p:cNvPicPr>
            <a:picLocks noChangeAspect="1"/>
          </p:cNvPicPr>
          <p:nvPr/>
        </p:nvPicPr>
        <p:blipFill>
          <a:blip r:embed="rId2"/>
          <a:stretch>
            <a:fillRect/>
          </a:stretch>
        </p:blipFill>
        <p:spPr>
          <a:xfrm>
            <a:off x="1564207" y="1517652"/>
            <a:ext cx="6521909" cy="4568824"/>
          </a:xfrm>
          <a:prstGeom prst="rect">
            <a:avLst/>
          </a:prstGeom>
        </p:spPr>
      </p:pic>
      <p:sp>
        <p:nvSpPr>
          <p:cNvPr id="7" name="TextBox 6">
            <a:extLst>
              <a:ext uri="{FF2B5EF4-FFF2-40B4-BE49-F238E27FC236}">
                <a16:creationId xmlns:a16="http://schemas.microsoft.com/office/drawing/2014/main" id="{A2F2E84F-77C4-DE4A-8937-B235078DE740}"/>
              </a:ext>
            </a:extLst>
          </p:cNvPr>
          <p:cNvSpPr txBox="1"/>
          <p:nvPr/>
        </p:nvSpPr>
        <p:spPr>
          <a:xfrm>
            <a:off x="371475" y="6186490"/>
            <a:ext cx="8401050" cy="461665"/>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Launch in 2028; evidence of atmospheres on 1000 planets</a:t>
            </a:r>
          </a:p>
        </p:txBody>
      </p:sp>
    </p:spTree>
    <p:extLst>
      <p:ext uri="{BB962C8B-B14F-4D97-AF65-F5344CB8AC3E}">
        <p14:creationId xmlns:p14="http://schemas.microsoft.com/office/powerpoint/2010/main" val="169561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2060"/>
                </a:solidFill>
              </a:rPr>
              <a:t>A great exoplanet star for these evenings: 55 </a:t>
            </a:r>
            <a:r>
              <a:rPr lang="en-US" sz="3200" dirty="0" err="1">
                <a:solidFill>
                  <a:srgbClr val="002060"/>
                </a:solidFill>
              </a:rPr>
              <a:t>Cancri</a:t>
            </a:r>
            <a:r>
              <a:rPr lang="en-US" sz="3200" dirty="0">
                <a:solidFill>
                  <a:srgbClr val="002060"/>
                </a:solidFill>
              </a:rPr>
              <a:t> has 5 planets!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154" y="1417638"/>
            <a:ext cx="5920154" cy="5328139"/>
          </a:xfrm>
          <a:prstGeom prst="rect">
            <a:avLst/>
          </a:prstGeom>
        </p:spPr>
      </p:pic>
      <p:sp>
        <p:nvSpPr>
          <p:cNvPr id="4" name="TextBox 3"/>
          <p:cNvSpPr txBox="1"/>
          <p:nvPr/>
        </p:nvSpPr>
        <p:spPr>
          <a:xfrm>
            <a:off x="457200" y="2011680"/>
            <a:ext cx="2257865" cy="2677656"/>
          </a:xfrm>
          <a:prstGeom prst="rect">
            <a:avLst/>
          </a:prstGeom>
          <a:noFill/>
        </p:spPr>
        <p:txBody>
          <a:bodyPr wrap="square" rtlCol="0">
            <a:spAutoFit/>
          </a:bodyPr>
          <a:lstStyle/>
          <a:p>
            <a:r>
              <a:rPr lang="en-US" sz="2400" dirty="0">
                <a:solidFill>
                  <a:srgbClr val="C00000"/>
                </a:solidFill>
              </a:rPr>
              <a:t>55 </a:t>
            </a:r>
            <a:r>
              <a:rPr lang="en-US" sz="2400" dirty="0" err="1">
                <a:solidFill>
                  <a:srgbClr val="C00000"/>
                </a:solidFill>
              </a:rPr>
              <a:t>Cancri</a:t>
            </a:r>
            <a:r>
              <a:rPr lang="en-US" sz="2400" dirty="0">
                <a:solidFill>
                  <a:srgbClr val="C00000"/>
                </a:solidFill>
              </a:rPr>
              <a:t>:</a:t>
            </a:r>
          </a:p>
          <a:p>
            <a:r>
              <a:rPr lang="en-US" sz="2400" dirty="0">
                <a:solidFill>
                  <a:srgbClr val="C00000"/>
                </a:solidFill>
              </a:rPr>
              <a:t>Star type: G8V (very similar to Sun; probably older)</a:t>
            </a:r>
          </a:p>
          <a:p>
            <a:r>
              <a:rPr lang="en-US" sz="2400" dirty="0">
                <a:solidFill>
                  <a:srgbClr val="C00000"/>
                </a:solidFill>
              </a:rPr>
              <a:t>Distance: 40.2 light years</a:t>
            </a:r>
          </a:p>
        </p:txBody>
      </p:sp>
      <p:cxnSp>
        <p:nvCxnSpPr>
          <p:cNvPr id="6" name="Straight Arrow Connector 5"/>
          <p:cNvCxnSpPr/>
          <p:nvPr/>
        </p:nvCxnSpPr>
        <p:spPr>
          <a:xfrm>
            <a:off x="2011680" y="2124222"/>
            <a:ext cx="3235569" cy="844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43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965E3-C004-1845-BCFC-A205F47A34B6}"/>
              </a:ext>
            </a:extLst>
          </p:cNvPr>
          <p:cNvSpPr txBox="1"/>
          <p:nvPr/>
        </p:nvSpPr>
        <p:spPr>
          <a:xfrm>
            <a:off x="4444409" y="574158"/>
            <a:ext cx="4019107" cy="954107"/>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Stars with planets are out there</a:t>
            </a:r>
          </a:p>
        </p:txBody>
      </p:sp>
    </p:spTree>
    <p:extLst>
      <p:ext uri="{BB962C8B-B14F-4D97-AF65-F5344CB8AC3E}">
        <p14:creationId xmlns:p14="http://schemas.microsoft.com/office/powerpoint/2010/main" val="50654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3554" y="344956"/>
            <a:ext cx="8498668" cy="1207353"/>
          </a:xfrm>
        </p:spPr>
        <p:txBody>
          <a:bodyPr>
            <a:normAutofit/>
          </a:bodyPr>
          <a:lstStyle/>
          <a:p>
            <a:r>
              <a:rPr lang="en-US" sz="2800" dirty="0">
                <a:solidFill>
                  <a:srgbClr val="000080"/>
                </a:solidFill>
              </a:rPr>
              <a:t>It seems almost impossible to detect a solar system-like planet in orbit around a nearby, solar-type star</a:t>
            </a:r>
          </a:p>
        </p:txBody>
      </p:sp>
      <p:sp>
        <p:nvSpPr>
          <p:cNvPr id="10244" name="Text Box 4"/>
          <p:cNvSpPr txBox="1">
            <a:spLocks noChangeArrowheads="1"/>
          </p:cNvSpPr>
          <p:nvPr/>
        </p:nvSpPr>
        <p:spPr bwMode="auto">
          <a:xfrm>
            <a:off x="940660" y="3200400"/>
            <a:ext cx="2259740" cy="954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800" dirty="0"/>
              <a:t>Beta </a:t>
            </a:r>
            <a:r>
              <a:rPr lang="en-US" sz="2800" dirty="0" err="1"/>
              <a:t>Canum</a:t>
            </a:r>
            <a:r>
              <a:rPr lang="en-US" sz="2800" dirty="0"/>
              <a:t> </a:t>
            </a:r>
            <a:r>
              <a:rPr lang="en-US" sz="2800" dirty="0" err="1"/>
              <a:t>Venaticorum</a:t>
            </a:r>
            <a:endParaRPr lang="en-US" sz="2800" dirty="0"/>
          </a:p>
        </p:txBody>
      </p:sp>
      <p:pic>
        <p:nvPicPr>
          <p:cNvPr id="10245" name="Picture 5" descr="cvn_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905000"/>
            <a:ext cx="4271963"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12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3554" y="344956"/>
            <a:ext cx="8498668" cy="1207353"/>
          </a:xfrm>
        </p:spPr>
        <p:txBody>
          <a:bodyPr>
            <a:normAutofit/>
          </a:bodyPr>
          <a:lstStyle/>
          <a:p>
            <a:r>
              <a:rPr lang="en-US" sz="2800" dirty="0">
                <a:solidFill>
                  <a:srgbClr val="000080"/>
                </a:solidFill>
              </a:rPr>
              <a:t>An Earthlike planet around Beta </a:t>
            </a:r>
            <a:r>
              <a:rPr lang="en-US" sz="2800" dirty="0" err="1">
                <a:solidFill>
                  <a:srgbClr val="000080"/>
                </a:solidFill>
              </a:rPr>
              <a:t>CVn</a:t>
            </a:r>
            <a:r>
              <a:rPr lang="en-US" sz="2800" dirty="0">
                <a:solidFill>
                  <a:srgbClr val="000080"/>
                </a:solidFill>
              </a:rPr>
              <a:t> would be a billion times fainter than the star</a:t>
            </a:r>
          </a:p>
        </p:txBody>
      </p:sp>
      <p:sp>
        <p:nvSpPr>
          <p:cNvPr id="10244" name="Text Box 4"/>
          <p:cNvSpPr txBox="1">
            <a:spLocks noChangeArrowheads="1"/>
          </p:cNvSpPr>
          <p:nvPr/>
        </p:nvSpPr>
        <p:spPr bwMode="auto">
          <a:xfrm>
            <a:off x="834334" y="1905000"/>
            <a:ext cx="2259740" cy="44012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800" dirty="0">
                <a:solidFill>
                  <a:srgbClr val="C00000"/>
                </a:solidFill>
                <a:latin typeface="Arial" panose="020B0604020202020204" pitchFamily="34" charset="0"/>
                <a:cs typeface="Arial" panose="020B0604020202020204" pitchFamily="34" charset="0"/>
              </a:rPr>
              <a:t>the angular separation (dark sky) between star and planet would be angle subtended by a dime at 10 miles!</a:t>
            </a:r>
          </a:p>
        </p:txBody>
      </p:sp>
      <p:pic>
        <p:nvPicPr>
          <p:cNvPr id="10245" name="Picture 5" descr="cvn_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905000"/>
            <a:ext cx="4271963"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94198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C9A4B-98A5-4C48-8F20-24FF7D645CFC}"/>
              </a:ext>
            </a:extLst>
          </p:cNvPr>
          <p:cNvSpPr>
            <a:spLocks noGrp="1"/>
          </p:cNvSpPr>
          <p:nvPr>
            <p:ph type="title"/>
          </p:nvPr>
        </p:nvSpPr>
        <p:spPr/>
        <p:txBody>
          <a:bodyPr/>
          <a:lstStyle/>
          <a:p>
            <a:r>
              <a:rPr lang="en-US" b="1" dirty="0">
                <a:solidFill>
                  <a:srgbClr val="002060"/>
                </a:solidFill>
                <a:latin typeface="Arial" panose="020B0604020202020204" pitchFamily="34" charset="0"/>
                <a:cs typeface="Arial" panose="020B0604020202020204" pitchFamily="34" charset="0"/>
              </a:rPr>
              <a:t>Give Up!</a:t>
            </a:r>
          </a:p>
        </p:txBody>
      </p:sp>
      <p:pic>
        <p:nvPicPr>
          <p:cNvPr id="4" name="Picture 3">
            <a:extLst>
              <a:ext uri="{FF2B5EF4-FFF2-40B4-BE49-F238E27FC236}">
                <a16:creationId xmlns:a16="http://schemas.microsoft.com/office/drawing/2014/main" id="{E1724CA3-3AA8-A845-89A6-A7827C865794}"/>
              </a:ext>
            </a:extLst>
          </p:cNvPr>
          <p:cNvPicPr>
            <a:picLocks noChangeAspect="1"/>
          </p:cNvPicPr>
          <p:nvPr/>
        </p:nvPicPr>
        <p:blipFill>
          <a:blip r:embed="rId2"/>
          <a:stretch>
            <a:fillRect/>
          </a:stretch>
        </p:blipFill>
        <p:spPr>
          <a:xfrm>
            <a:off x="3124200" y="1598133"/>
            <a:ext cx="2895600" cy="4597400"/>
          </a:xfrm>
          <a:prstGeom prst="rect">
            <a:avLst/>
          </a:prstGeom>
        </p:spPr>
      </p:pic>
    </p:spTree>
    <p:extLst>
      <p:ext uri="{BB962C8B-B14F-4D97-AF65-F5344CB8AC3E}">
        <p14:creationId xmlns:p14="http://schemas.microsoft.com/office/powerpoint/2010/main" val="3361258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F315-0349-5D4B-86B8-9F5EDA332238}"/>
              </a:ext>
            </a:extLst>
          </p:cNvPr>
          <p:cNvSpPr>
            <a:spLocks noGrp="1"/>
          </p:cNvSpPr>
          <p:nvPr>
            <p:ph type="title"/>
          </p:nvPr>
        </p:nvSpPr>
        <p:spPr/>
        <p:txBody>
          <a:bodyPr>
            <a:normAutofit/>
          </a:bodyPr>
          <a:lstStyle/>
          <a:p>
            <a:r>
              <a:rPr lang="en-US" sz="3200" dirty="0">
                <a:solidFill>
                  <a:schemeClr val="bg1"/>
                </a:solidFill>
                <a:latin typeface="Arial" panose="020B0604020202020204" pitchFamily="34" charset="0"/>
                <a:cs typeface="Arial" panose="020B0604020202020204" pitchFamily="34" charset="0"/>
              </a:rPr>
              <a:t>And yet we have found them.  How?</a:t>
            </a:r>
          </a:p>
        </p:txBody>
      </p:sp>
      <p:sp>
        <p:nvSpPr>
          <p:cNvPr id="3" name="TextBox 2">
            <a:extLst>
              <a:ext uri="{FF2B5EF4-FFF2-40B4-BE49-F238E27FC236}">
                <a16:creationId xmlns:a16="http://schemas.microsoft.com/office/drawing/2014/main" id="{6DAF1EB1-E758-B44D-97AF-65576BB7C46D}"/>
              </a:ext>
            </a:extLst>
          </p:cNvPr>
          <p:cNvSpPr txBox="1"/>
          <p:nvPr/>
        </p:nvSpPr>
        <p:spPr>
          <a:xfrm>
            <a:off x="6113721" y="2636874"/>
            <a:ext cx="2573079" cy="523220"/>
          </a:xfrm>
          <a:prstGeom prst="rect">
            <a:avLst/>
          </a:prstGeom>
          <a:noFill/>
        </p:spPr>
        <p:txBody>
          <a:bodyPr wrap="square" rtlCol="0">
            <a:spAutoFit/>
          </a:bodyPr>
          <a:lstStyle/>
          <a:p>
            <a:r>
              <a:rPr lang="en-US" sz="2800" dirty="0"/>
              <a:t>2</a:t>
            </a:r>
            <a:r>
              <a:rPr lang="en-US" sz="2800" dirty="0">
                <a:solidFill>
                  <a:schemeClr val="bg1"/>
                </a:solidFill>
              </a:rPr>
              <a:t>2 techniques</a:t>
            </a:r>
            <a:endParaRPr lang="en-US" sz="2800" dirty="0"/>
          </a:p>
        </p:txBody>
      </p:sp>
    </p:spTree>
    <p:extLst>
      <p:ext uri="{BB962C8B-B14F-4D97-AF65-F5344CB8AC3E}">
        <p14:creationId xmlns:p14="http://schemas.microsoft.com/office/powerpoint/2010/main" val="590070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2657</TotalTime>
  <Words>987</Words>
  <Application>Microsoft Macintosh PowerPoint</Application>
  <PresentationFormat>On-screen Show (4:3)</PresentationFormat>
  <Paragraphs>80</Paragraphs>
  <Slides>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PowerPoint Presentation</vt:lpstr>
      <vt:lpstr>Questions from last time?</vt:lpstr>
      <vt:lpstr>Question from Week 3 about “most distant star in the universe” </vt:lpstr>
      <vt:lpstr>PowerPoint Presentation</vt:lpstr>
      <vt:lpstr>PowerPoint Presentation</vt:lpstr>
      <vt:lpstr>It seems almost impossible to detect a solar system-like planet in orbit around a nearby, solar-type star</vt:lpstr>
      <vt:lpstr>An Earthlike planet around Beta CVn would be a billion times fainter than the star</vt:lpstr>
      <vt:lpstr>Give Up!</vt:lpstr>
      <vt:lpstr>And yet we have found them.  How?</vt:lpstr>
      <vt:lpstr> Technique 1: Radial velocity measurements </vt:lpstr>
      <vt:lpstr>How big would this be for the Sun moving around the Earth-Sun center of mass?</vt:lpstr>
      <vt:lpstr>Give Up!</vt:lpstr>
      <vt:lpstr>“You can always look…”  Carl Heiles, University of California</vt:lpstr>
      <vt:lpstr>PowerPoint Presentation</vt:lpstr>
      <vt:lpstr>The existence of planets with the mass of Jupiter, so close to the star challenged (nice way of saying it’s wrong!)  the picture of solar system formation we thought was well-established</vt:lpstr>
      <vt:lpstr>Technique 2: planetary transits</vt:lpstr>
      <vt:lpstr>Technique 2: planetary transits</vt:lpstr>
      <vt:lpstr>Planetary Transits</vt:lpstr>
      <vt:lpstr>The Kepler spacecraft</vt:lpstr>
      <vt:lpstr>It sees the tiny dips in light associated with planets around other stars!</vt:lpstr>
      <vt:lpstr>Current status of search for exoplanets</vt:lpstr>
      <vt:lpstr>Current status of exoplanets</vt:lpstr>
      <vt:lpstr>PowerPoint Presentation</vt:lpstr>
      <vt:lpstr>What are the exoplanets like?  We don’t know.  Nearly all the information we have is diameters and masses, sometimes not even both</vt:lpstr>
      <vt:lpstr>What are the Kepler planets like?  Speculations on some particularly interesting examples</vt:lpstr>
      <vt:lpstr>There is particular interest in Earth-sized planets in the habitable zone of the central star</vt:lpstr>
      <vt:lpstr>A brief diversion: astronomy in the news; Earthlike planets in habitable zone of another star</vt:lpstr>
      <vt:lpstr>how are planets detected around other stars?  In most cases via transit technique; little eclipses when planet moves across face of the star</vt:lpstr>
      <vt:lpstr>Orbits of planets in “Trappist-1” system</vt:lpstr>
      <vt:lpstr>Why the big deal and the press conference?</vt:lpstr>
      <vt:lpstr>PowerPoint Presentation</vt:lpstr>
      <vt:lpstr>So, why isn’t there even more excitement?</vt:lpstr>
      <vt:lpstr>Let’s remind ourselves of what an M8 main sequence star is </vt:lpstr>
      <vt:lpstr>What stars are like on the lower end of the Main Sequence</vt:lpstr>
      <vt:lpstr>An M8 Main Sequence star is the “end of the line”; extremely non-luminous and with (relatively) low surface temperatures.  To be warm enough to allow liquid water, the planets have to be extremely close to the star</vt:lpstr>
      <vt:lpstr>Want to know where it is?  You’ll have to wait a few months to see it in the pre-dawn sky</vt:lpstr>
      <vt:lpstr>The 5000 planets we have found so far are all in our neighborhood in the Milky Way</vt:lpstr>
      <vt:lpstr>The future: within the next few years, it is virtually inevitable that Earthlike planets in ~1 a.u. orbits will emerge from the Kepler data and new spacecraft missions</vt:lpstr>
      <vt:lpstr>An exciting time to be thinking about exoplanets: launch of TESS on Monday, April 16</vt:lpstr>
      <vt:lpstr>On the longer exoplanet timeframe…Ariel (ESA mission just selected)</vt:lpstr>
      <vt:lpstr>A great exoplanet star for these evenings: 55 Cancri has 5 planets!</vt:lpstr>
    </vt:vector>
  </TitlesOfParts>
  <Company>The University of Iowa, Department of Physics and Astronomy</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left?</dc:title>
  <dc:creator>Steven Spangler</dc:creator>
  <cp:lastModifiedBy>Spangler, Steven R</cp:lastModifiedBy>
  <cp:revision>147</cp:revision>
  <dcterms:created xsi:type="dcterms:W3CDTF">2014-04-24T01:46:45Z</dcterms:created>
  <dcterms:modified xsi:type="dcterms:W3CDTF">2018-04-10T21:46:05Z</dcterms:modified>
</cp:coreProperties>
</file>