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theme/themeOverride1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theme/themeOverride17.xml" ContentType="application/vnd.openxmlformats-officedocument.themeOverr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21.xml" ContentType="application/vnd.openxmlformats-officedocument.presentationml.notesSlide+xml"/>
  <Override PartName="/ppt/theme/themeOverride19.xml" ContentType="application/vnd.openxmlformats-officedocument.themeOverride+xml"/>
  <Override PartName="/ppt/notesSlides/notesSlide22.xml" ContentType="application/vnd.openxmlformats-officedocument.presentationml.notesSlide+xml"/>
  <Override PartName="/ppt/theme/themeOverride20.xml" ContentType="application/vnd.openxmlformats-officedocument.themeOverride+xml"/>
  <Override PartName="/ppt/notesSlides/notesSlide23.xml" ContentType="application/vnd.openxmlformats-officedocument.presentationml.notesSlide+xml"/>
  <Override PartName="/ppt/theme/themeOverride21.xml" ContentType="application/vnd.openxmlformats-officedocument.themeOverride+xml"/>
  <Override PartName="/ppt/notesSlides/notesSlide24.xml" ContentType="application/vnd.openxmlformats-officedocument.presentationml.notesSlide+xml"/>
  <Override PartName="/ppt/theme/themeOverride22.xml" ContentType="application/vnd.openxmlformats-officedocument.themeOverride+xml"/>
  <Override PartName="/ppt/notesSlides/notesSlide25.xml" ContentType="application/vnd.openxmlformats-officedocument.presentationml.notesSlide+xml"/>
  <Override PartName="/ppt/theme/themeOverride2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4.xml" ContentType="application/vnd.openxmlformats-officedocument.themeOverride+xml"/>
  <Override PartName="/ppt/notesSlides/notesSlide28.xml" ContentType="application/vnd.openxmlformats-officedocument.presentationml.notesSlide+xml"/>
  <Override PartName="/ppt/theme/themeOverride2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6.xml" ContentType="application/vnd.openxmlformats-officedocument.themeOverride+xml"/>
  <Override PartName="/ppt/notesSlides/notesSlide31.xml" ContentType="application/vnd.openxmlformats-officedocument.presentationml.notesSlide+xml"/>
  <Override PartName="/ppt/theme/themeOverride27.xml" ContentType="application/vnd.openxmlformats-officedocument.themeOverride+xml"/>
  <Override PartName="/ppt/notesSlides/notesSlide32.xml" ContentType="application/vnd.openxmlformats-officedocument.presentationml.notesSlide+xml"/>
  <Override PartName="/ppt/theme/themeOverride2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0.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7"/>
  </p:notesMasterIdLst>
  <p:handoutMasterIdLst>
    <p:handoutMasterId r:id="rId78"/>
  </p:handoutMasterIdLst>
  <p:sldIdLst>
    <p:sldId id="387" r:id="rId3"/>
    <p:sldId id="338" r:id="rId4"/>
    <p:sldId id="340" r:id="rId5"/>
    <p:sldId id="345" r:id="rId6"/>
    <p:sldId id="336" r:id="rId7"/>
    <p:sldId id="262" r:id="rId8"/>
    <p:sldId id="278" r:id="rId9"/>
    <p:sldId id="328" r:id="rId10"/>
    <p:sldId id="314" r:id="rId11"/>
    <p:sldId id="332" r:id="rId12"/>
    <p:sldId id="353" r:id="rId13"/>
    <p:sldId id="381" r:id="rId14"/>
    <p:sldId id="354" r:id="rId15"/>
    <p:sldId id="269" r:id="rId16"/>
    <p:sldId id="304" r:id="rId17"/>
    <p:sldId id="342" r:id="rId18"/>
    <p:sldId id="272" r:id="rId19"/>
    <p:sldId id="382" r:id="rId20"/>
    <p:sldId id="308" r:id="rId21"/>
    <p:sldId id="315" r:id="rId22"/>
    <p:sldId id="371" r:id="rId23"/>
    <p:sldId id="394" r:id="rId24"/>
    <p:sldId id="397" r:id="rId25"/>
    <p:sldId id="395" r:id="rId26"/>
    <p:sldId id="396" r:id="rId27"/>
    <p:sldId id="380" r:id="rId28"/>
    <p:sldId id="383" r:id="rId29"/>
    <p:sldId id="351" r:id="rId30"/>
    <p:sldId id="309" r:id="rId31"/>
    <p:sldId id="276" r:id="rId32"/>
    <p:sldId id="365" r:id="rId33"/>
    <p:sldId id="372" r:id="rId34"/>
    <p:sldId id="366" r:id="rId35"/>
    <p:sldId id="329" r:id="rId36"/>
    <p:sldId id="330" r:id="rId37"/>
    <p:sldId id="317" r:id="rId38"/>
    <p:sldId id="318" r:id="rId39"/>
    <p:sldId id="319" r:id="rId40"/>
    <p:sldId id="320" r:id="rId41"/>
    <p:sldId id="321" r:id="rId42"/>
    <p:sldId id="300" r:id="rId43"/>
    <p:sldId id="389" r:id="rId44"/>
    <p:sldId id="292" r:id="rId45"/>
    <p:sldId id="305" r:id="rId46"/>
    <p:sldId id="334" r:id="rId47"/>
    <p:sldId id="306" r:id="rId48"/>
    <p:sldId id="341" r:id="rId49"/>
    <p:sldId id="312" r:id="rId50"/>
    <p:sldId id="384" r:id="rId51"/>
    <p:sldId id="295" r:id="rId52"/>
    <p:sldId id="393" r:id="rId53"/>
    <p:sldId id="355" r:id="rId54"/>
    <p:sldId id="356" r:id="rId55"/>
    <p:sldId id="357" r:id="rId56"/>
    <p:sldId id="358" r:id="rId57"/>
    <p:sldId id="331" r:id="rId58"/>
    <p:sldId id="348" r:id="rId59"/>
    <p:sldId id="367" r:id="rId60"/>
    <p:sldId id="378" r:id="rId61"/>
    <p:sldId id="385" r:id="rId62"/>
    <p:sldId id="352" r:id="rId63"/>
    <p:sldId id="296" r:id="rId64"/>
    <p:sldId id="290" r:id="rId65"/>
    <p:sldId id="369" r:id="rId66"/>
    <p:sldId id="275" r:id="rId67"/>
    <p:sldId id="285" r:id="rId68"/>
    <p:sldId id="343" r:id="rId69"/>
    <p:sldId id="370" r:id="rId70"/>
    <p:sldId id="390" r:id="rId71"/>
    <p:sldId id="391" r:id="rId72"/>
    <p:sldId id="280" r:id="rId73"/>
    <p:sldId id="392" r:id="rId74"/>
    <p:sldId id="311" r:id="rId75"/>
    <p:sldId id="379" r:id="rId76"/>
  </p:sldIdLst>
  <p:sldSz cx="12188825" cy="6858000"/>
  <p:notesSz cx="9144000" cy="6858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33CC"/>
    <a:srgbClr val="FFD85D"/>
    <a:srgbClr val="B6DF89"/>
    <a:srgbClr val="0099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62" autoAdjust="0"/>
    <p:restoredTop sz="68310" autoAdjust="0"/>
  </p:normalViewPr>
  <p:slideViewPr>
    <p:cSldViewPr>
      <p:cViewPr varScale="1">
        <p:scale>
          <a:sx n="61" d="100"/>
          <a:sy n="61" d="100"/>
        </p:scale>
        <p:origin x="918" y="72"/>
      </p:cViewPr>
      <p:guideLst>
        <p:guide orient="horz" pos="2160"/>
        <p:guide pos="3839"/>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63" d="100"/>
          <a:sy n="63" d="100"/>
        </p:scale>
        <p:origin x="2838" y="108"/>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emf"/><Relationship Id="rId5" Type="http://schemas.openxmlformats.org/officeDocument/2006/relationships/image" Target="../media/image27.wmf"/><Relationship Id="rId4"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E5B4EDC-59C0-49C7-8ADA-5A781B329E02}" type="datetimeFigureOut">
              <a:rPr lang="en-US"/>
              <a:t>4/23/2015</a:t>
            </a:fld>
            <a:endParaRP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2D8D46A-B586-417D-BFBD-8C8FE0AAF762}" type="datetimeFigureOut">
              <a:rPr lang="en-US"/>
              <a:t>4/23/2015</a:t>
            </a:fld>
            <a:endParaRPr/>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John Goree, and this is the first of seven short videos</a:t>
            </a:r>
            <a:r>
              <a:rPr lang="en-US" baseline="0" dirty="0" smtClean="0"/>
              <a:t>, based on a colloquium talk – the Flipping method of teaching physics and other technical subjects.</a:t>
            </a:r>
          </a:p>
          <a:p>
            <a:endParaRPr lang="en-US" baseline="0" dirty="0" smtClean="0"/>
          </a:p>
          <a:p>
            <a:r>
              <a:rPr lang="en-US" baseline="0" dirty="0" smtClean="0"/>
              <a:t>The intended viewer for these videos is an instructor in physics, chemistry, astronomy, engineering, or a similar technical topic.</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a:t>
            </a:fld>
            <a:endParaRPr lang="en-US"/>
          </a:p>
        </p:txBody>
      </p:sp>
    </p:spTree>
    <p:extLst>
      <p:ext uri="{BB962C8B-B14F-4D97-AF65-F5344CB8AC3E}">
        <p14:creationId xmlns:p14="http://schemas.microsoft.com/office/powerpoint/2010/main" val="3249877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ways to do flipping. I’ll just describe one way, that I use.</a:t>
            </a:r>
          </a:p>
          <a:p>
            <a:endParaRPr lang="en-US" dirty="0" smtClean="0"/>
          </a:p>
          <a:p>
            <a:r>
              <a:rPr lang="en-US" dirty="0" smtClean="0"/>
              <a:t>It’s not a radical</a:t>
            </a:r>
            <a:r>
              <a:rPr lang="en-US" baseline="0" dirty="0" smtClean="0"/>
              <a:t> change in teaching, compared to traditional lectures. So if your traditional lectures work, this is sure to work. It will just work better.</a:t>
            </a:r>
          </a:p>
          <a:p>
            <a:endParaRPr lang="en-US" baseline="0" dirty="0" smtClean="0"/>
          </a:p>
          <a:p>
            <a:r>
              <a:rPr lang="en-US" baseline="0" dirty="0" smtClean="0"/>
              <a:t>It’s also not an intense time-pressured experience for students. And this helps keep them happy. That’s my approach.</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184666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make and use the videos will occupy much of this lecture. But the videos themselves are not the most important part of flipping, in my opinion. The main impact is from the way you use the </a:t>
            </a:r>
            <a:r>
              <a:rPr lang="en-US" baseline="0" dirty="0" err="1" smtClean="0"/>
              <a:t>classtime</a:t>
            </a:r>
            <a:r>
              <a:rPr lang="en-US" baseline="0" dirty="0" smtClean="0"/>
              <a:t>, for example increased discussion and examples.</a:t>
            </a:r>
          </a:p>
          <a:p>
            <a:endParaRPr lang="en-US" baseline="0" dirty="0" smtClean="0"/>
          </a:p>
          <a:p>
            <a:r>
              <a:rPr lang="en-US" baseline="0" dirty="0" smtClean="0"/>
              <a:t>In the 2</a:t>
            </a:r>
            <a:r>
              <a:rPr lang="en-US" baseline="30000" dirty="0" smtClean="0"/>
              <a:t>nd</a:t>
            </a:r>
            <a:r>
              <a:rPr lang="en-US" baseline="0" dirty="0" smtClean="0"/>
              <a:t> video I will show you three kinds of flip videos.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a:t>
            </a:fld>
            <a:endParaRPr lang="en-US"/>
          </a:p>
        </p:txBody>
      </p:sp>
    </p:spTree>
    <p:extLst>
      <p:ext uri="{BB962C8B-B14F-4D97-AF65-F5344CB8AC3E}">
        <p14:creationId xmlns:p14="http://schemas.microsoft.com/office/powerpoint/2010/main" val="255100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I’m John Goree, and this is the second of seven short videos</a:t>
            </a:r>
            <a:r>
              <a:rPr lang="en-US" baseline="0" dirty="0" smtClean="0"/>
              <a:t>, based on a colloquium talk – the Flipping method of teaching physics and other technical subjects.</a:t>
            </a:r>
          </a:p>
          <a:p>
            <a:pPr marL="0" marR="0" indent="0" algn="l" defTabSz="1218987"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12</a:t>
            </a:fld>
            <a:endParaRPr lang="en-US"/>
          </a:p>
        </p:txBody>
      </p:sp>
    </p:spTree>
    <p:extLst>
      <p:ext uri="{BB962C8B-B14F-4D97-AF65-F5344CB8AC3E}">
        <p14:creationId xmlns:p14="http://schemas.microsoft.com/office/powerpoint/2010/main" val="2277856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smtClean="0"/>
              <a:t>Let’s watch three example videos.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1308344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example, I use handwritten lecture notes. In previous</a:t>
            </a:r>
            <a:r>
              <a:rPr lang="en-US" baseline="0" dirty="0" smtClean="0"/>
              <a:t> years I copied them onto a chalkboard, in a traditional lecture. Now I’ll take exactly the same handwritten notes, and just scan them to make a PDF file, which I’ll read while sitting in front of my desktop computer. Let’s watch.</a:t>
            </a:r>
          </a:p>
          <a:p>
            <a:endParaRPr lang="en-US" baseline="0" dirty="0" smtClean="0"/>
          </a:p>
          <a:p>
            <a:r>
              <a:rPr lang="en-US" baseline="0" dirty="0" smtClean="0"/>
              <a:t>You can see all the elements of a flip video. The screen is mostly filled with my notes. In the lower corner there’s a talking head. You see my face, so you connect with me. And you hear my voice. Even with my poor handwriting, you can watch this video on the small display of a smartphone, and it works okay.</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a:t>
            </a:fld>
            <a:endParaRPr lang="en-US"/>
          </a:p>
        </p:txBody>
      </p:sp>
    </p:spTree>
    <p:extLst>
      <p:ext uri="{BB962C8B-B14F-4D97-AF65-F5344CB8AC3E}">
        <p14:creationId xmlns:p14="http://schemas.microsoft.com/office/powerpoint/2010/main" val="263276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second example is from a different class,</a:t>
            </a:r>
            <a:r>
              <a:rPr lang="en-US" baseline="0" dirty="0" smtClean="0"/>
              <a:t> when I used </a:t>
            </a:r>
            <a:r>
              <a:rPr lang="en-US" baseline="0" dirty="0" err="1" smtClean="0"/>
              <a:t>Powerpoint</a:t>
            </a:r>
            <a:r>
              <a:rPr lang="en-US" baseline="0" dirty="0" smtClean="0"/>
              <a:t> Slides. I like to joke that the most important difference between </a:t>
            </a:r>
            <a:r>
              <a:rPr lang="en-US" baseline="0" dirty="0" err="1" smtClean="0"/>
              <a:t>Powerpoint</a:t>
            </a:r>
            <a:r>
              <a:rPr lang="en-US" baseline="0" dirty="0" smtClean="0"/>
              <a:t> and PDF is that </a:t>
            </a:r>
            <a:r>
              <a:rPr lang="en-US" baseline="0" dirty="0" err="1" smtClean="0"/>
              <a:t>Powerpoint</a:t>
            </a:r>
            <a:r>
              <a:rPr lang="en-US" baseline="0" dirty="0" smtClean="0"/>
              <a:t> is high class. You can see that because with </a:t>
            </a:r>
            <a:r>
              <a:rPr lang="en-US" baseline="0" dirty="0" err="1" smtClean="0"/>
              <a:t>Powerpoint</a:t>
            </a:r>
            <a:r>
              <a:rPr lang="en-US" baseline="0" dirty="0" smtClean="0"/>
              <a:t> you have to shave!</a:t>
            </a:r>
          </a:p>
          <a:p>
            <a:endParaRPr lang="en-US" baseline="0" dirty="0" smtClean="0"/>
          </a:p>
          <a:p>
            <a:r>
              <a:rPr lang="en-US" baseline="0" dirty="0" smtClean="0"/>
              <a:t>Let’s watch a little of this video, which came from a general education class on physics:</a:t>
            </a:r>
          </a:p>
          <a:p>
            <a:endParaRPr lang="en-US" baseline="0" dirty="0" smtClean="0"/>
          </a:p>
        </p:txBody>
      </p:sp>
      <p:sp>
        <p:nvSpPr>
          <p:cNvPr id="4" name="Slide Number Placeholder 3"/>
          <p:cNvSpPr>
            <a:spLocks noGrp="1"/>
          </p:cNvSpPr>
          <p:nvPr>
            <p:ph type="sldNum" sz="quarter" idx="10"/>
          </p:nvPr>
        </p:nvSpPr>
        <p:spPr/>
        <p:txBody>
          <a:bodyPr/>
          <a:lstStyle/>
          <a:p>
            <a:fld id="{3EBA5BD7-F043-4D1B-AA17-CD412FC534DE}" type="slidenum">
              <a:rPr lang="en-US" smtClean="0"/>
              <a:t>15</a:t>
            </a:fld>
            <a:endParaRPr lang="en-US"/>
          </a:p>
        </p:txBody>
      </p:sp>
    </p:spTree>
    <p:extLst>
      <p:ext uri="{BB962C8B-B14F-4D97-AF65-F5344CB8AC3E}">
        <p14:creationId xmlns:p14="http://schemas.microsoft.com/office/powerpoint/2010/main" val="2099873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third way of presenting is </a:t>
            </a:r>
            <a:r>
              <a:rPr lang="en-US" baseline="0" dirty="0" err="1" smtClean="0"/>
              <a:t>screencasting</a:t>
            </a:r>
            <a:r>
              <a:rPr lang="en-US" baseline="0" dirty="0" smtClean="0"/>
              <a:t>. This mimics the use of a chalkboard. To do this, you use a tablet and a stylus. Like this. </a:t>
            </a:r>
          </a:p>
          <a:p>
            <a:endParaRPr lang="en-US" baseline="0" dirty="0" smtClean="0"/>
          </a:p>
          <a:p>
            <a:r>
              <a:rPr lang="en-US" baseline="0" dirty="0" smtClean="0"/>
              <a:t>This method is used with great success by the Khan Academy. Sal Khan just captures the screen of his computer monitor, while drawing using his tablet and talking. This is his video, not mine. Let’s watch a little: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16</a:t>
            </a:fld>
            <a:endParaRPr lang="en-US"/>
          </a:p>
        </p:txBody>
      </p:sp>
    </p:spTree>
    <p:extLst>
      <p:ext uri="{BB962C8B-B14F-4D97-AF65-F5344CB8AC3E}">
        <p14:creationId xmlns:p14="http://schemas.microsoft.com/office/powerpoint/2010/main" val="1604926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you’ve</a:t>
            </a:r>
            <a:r>
              <a:rPr lang="en-US" baseline="0" dirty="0" smtClean="0"/>
              <a:t> seen a video like the ones I just showed you, you might have thought I would be talking about something else. A camera in the back of a lecture hall, pointed at you during a live class. Here’s an example.</a:t>
            </a:r>
          </a:p>
          <a:p>
            <a:endParaRPr lang="en-US" baseline="0" dirty="0" smtClean="0"/>
          </a:p>
          <a:p>
            <a:r>
              <a:rPr lang="en-US" baseline="0" dirty="0" smtClean="0"/>
              <a:t>What do you think?  You probably couldn’t read anything in the first part of the video. Only in the second video, when the camera operator zoomed in, could you read the board. And the lecturer did not look at you, he did not connect with you. You can now make much better videos while sitting at your desktop. You use a camera like this. And a microphone like this. And software like Camtasia. I’ll tell you more in the next few videos.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17</a:t>
            </a:fld>
            <a:endParaRPr lang="en-US"/>
          </a:p>
        </p:txBody>
      </p:sp>
    </p:spTree>
    <p:extLst>
      <p:ext uri="{BB962C8B-B14F-4D97-AF65-F5344CB8AC3E}">
        <p14:creationId xmlns:p14="http://schemas.microsoft.com/office/powerpoint/2010/main" val="1931395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I’m John Goree, and this is the third of seven short videos</a:t>
            </a:r>
            <a:r>
              <a:rPr lang="en-US" baseline="0" dirty="0" smtClean="0"/>
              <a:t>, based on a colloquium talk – the Flipping method of teaching physics and other technical subjects.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a:t>
            </a:fld>
            <a:endParaRPr lang="en-US"/>
          </a:p>
        </p:txBody>
      </p:sp>
    </p:spTree>
    <p:extLst>
      <p:ext uri="{BB962C8B-B14F-4D97-AF65-F5344CB8AC3E}">
        <p14:creationId xmlns:p14="http://schemas.microsoft.com/office/powerpoint/2010/main" val="230167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flipped classroom improves student learning. It does this by solving two problems.</a:t>
            </a:r>
            <a:endParaRPr lang="en-US" baseline="0" dirty="0" smtClean="0"/>
          </a:p>
          <a:p>
            <a:endParaRPr lang="en-US" baseline="0" dirty="0" smtClean="0"/>
          </a:p>
          <a:p>
            <a:r>
              <a:rPr lang="en-US" baseline="0" dirty="0" smtClean="0"/>
              <a:t>The first problem that flipping solves is time. By shifting lecture content to the videos, you free up time. Lots of time. Time that you can use for more examples and discussion, for example.</a:t>
            </a:r>
          </a:p>
          <a:p>
            <a:endParaRPr lang="en-US" baseline="0" dirty="0" smtClean="0"/>
          </a:p>
          <a:p>
            <a:r>
              <a:rPr lang="en-US" baseline="0" dirty="0" smtClean="0"/>
              <a:t>The second problem that flipping solves is that a traditional lecture is long. I have trouble focusing my attention during an hour-long talk, and so do students. It’s easier to concentrate for six minutes, and that’s how long I make my lectures in a flip video.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a:t>
            </a:fld>
            <a:endParaRPr lang="en-US"/>
          </a:p>
        </p:txBody>
      </p:sp>
    </p:spTree>
    <p:extLst>
      <p:ext uri="{BB962C8B-B14F-4D97-AF65-F5344CB8AC3E}">
        <p14:creationId xmlns:p14="http://schemas.microsoft.com/office/powerpoint/2010/main" val="338191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you’ve taught such a course,</a:t>
            </a:r>
            <a:r>
              <a:rPr lang="en-US" baseline="0" dirty="0" smtClean="0"/>
              <a:t> ask yourself:</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a:t>
            </a:fld>
            <a:endParaRPr lang="en-US"/>
          </a:p>
        </p:txBody>
      </p:sp>
    </p:spTree>
    <p:extLst>
      <p:ext uri="{BB962C8B-B14F-4D97-AF65-F5344CB8AC3E}">
        <p14:creationId xmlns:p14="http://schemas.microsoft.com/office/powerpoint/2010/main" val="194023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you’ve started flipping your class. You now have lots</a:t>
            </a:r>
            <a:r>
              <a:rPr lang="en-US" baseline="0" dirty="0" smtClean="0"/>
              <a:t> more time. </a:t>
            </a:r>
            <a:r>
              <a:rPr lang="en-US" dirty="0" smtClean="0"/>
              <a:t>What do you do with it?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a:t>
            </a:fld>
            <a:endParaRPr lang="en-US"/>
          </a:p>
        </p:txBody>
      </p:sp>
    </p:spTree>
    <p:extLst>
      <p:ext uri="{BB962C8B-B14F-4D97-AF65-F5344CB8AC3E}">
        <p14:creationId xmlns:p14="http://schemas.microsoft.com/office/powerpoint/2010/main" val="265606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physical sciences and engineering, it’s great to have more example problems in class. Discussion, demonstrations and simulations are possibilities, and so is Peer instruction. Peer instruction works great with flipping, because peer instruction takes time, and flipping creates that time.</a:t>
            </a:r>
          </a:p>
          <a:p>
            <a:endParaRPr lang="en-US" baseline="0" dirty="0" smtClean="0"/>
          </a:p>
        </p:txBody>
      </p:sp>
      <p:sp>
        <p:nvSpPr>
          <p:cNvPr id="4" name="Slide Number Placeholder 3"/>
          <p:cNvSpPr>
            <a:spLocks noGrp="1"/>
          </p:cNvSpPr>
          <p:nvPr>
            <p:ph type="sldNum" sz="quarter" idx="10"/>
          </p:nvPr>
        </p:nvSpPr>
        <p:spPr/>
        <p:txBody>
          <a:bodyPr/>
          <a:lstStyle/>
          <a:p>
            <a:fld id="{3EBA5BD7-F043-4D1B-AA17-CD412FC534DE}" type="slidenum">
              <a:rPr lang="en-US" smtClean="0"/>
              <a:t>21</a:t>
            </a:fld>
            <a:endParaRPr lang="en-US"/>
          </a:p>
        </p:txBody>
      </p:sp>
    </p:spTree>
    <p:extLst>
      <p:ext uri="{BB962C8B-B14F-4D97-AF65-F5344CB8AC3E}">
        <p14:creationId xmlns:p14="http://schemas.microsoft.com/office/powerpoint/2010/main" val="1608347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smtClean="0"/>
              <a:t>When I walk into a flipped classroom, I don’t bring my lecture notes. I bring an agenda. It’s just a list of activities. Here’s an example, where I listed some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22</a:t>
            </a:fld>
            <a:endParaRPr lang="en-US"/>
          </a:p>
        </p:txBody>
      </p:sp>
    </p:spTree>
    <p:extLst>
      <p:ext uri="{BB962C8B-B14F-4D97-AF65-F5344CB8AC3E}">
        <p14:creationId xmlns:p14="http://schemas.microsoft.com/office/powerpoint/2010/main" val="111267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smtClean="0"/>
              <a:t>demonstrations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23</a:t>
            </a:fld>
            <a:endParaRPr lang="en-US"/>
          </a:p>
        </p:txBody>
      </p:sp>
    </p:spTree>
    <p:extLst>
      <p:ext uri="{BB962C8B-B14F-4D97-AF65-F5344CB8AC3E}">
        <p14:creationId xmlns:p14="http://schemas.microsoft.com/office/powerpoint/2010/main" val="2718191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smtClean="0"/>
              <a:t>simulations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24</a:t>
            </a:fld>
            <a:endParaRPr lang="en-US"/>
          </a:p>
        </p:txBody>
      </p:sp>
    </p:spTree>
    <p:extLst>
      <p:ext uri="{BB962C8B-B14F-4D97-AF65-F5344CB8AC3E}">
        <p14:creationId xmlns:p14="http://schemas.microsoft.com/office/powerpoint/2010/main" val="4022618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smtClean="0"/>
              <a:t>And discussion topics that I intended to carry out that day. My discussion topics consisted of questions, for the students to answer. That’s my way of flipping the classroom. It’s a lot like a traditional lecture, because students sit in the same traditional classroom, and activities are led by the instructor during the entire class period. But it’s not the only way.</a:t>
            </a:r>
            <a:endParaRPr lang="en-US" dirty="0" smtClean="0"/>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25</a:t>
            </a:fld>
            <a:endParaRPr lang="en-US"/>
          </a:p>
        </p:txBody>
      </p:sp>
    </p:spTree>
    <p:extLst>
      <p:ext uri="{BB962C8B-B14F-4D97-AF65-F5344CB8AC3E}">
        <p14:creationId xmlns:p14="http://schemas.microsoft.com/office/powerpoint/2010/main" val="305402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approach is</a:t>
            </a:r>
            <a:r>
              <a:rPr lang="en-US" baseline="0" dirty="0" smtClean="0"/>
              <a:t> used by my colleague at the Univ. of Iowa. Mark </a:t>
            </a:r>
            <a:r>
              <a:rPr lang="en-US" baseline="0" dirty="0" err="1" smtClean="0"/>
              <a:t>Andersland</a:t>
            </a:r>
            <a:r>
              <a:rPr lang="en-US" baseline="0" dirty="0" smtClean="0"/>
              <a:t>. After a five-minute mini lecture, the remainder of the class period is used for students to work on homework. They have a list of problems to solve before the end of the period. Students can collaborate, and they can ask for help. They use their laptops, so they need a classroom with big tables, not a lecture hall.  As I said, this is an approach that’s different from mine. In the next two videos I will provide some tips for the way that I do the flipped classroom.</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26</a:t>
            </a:fld>
            <a:endParaRPr lang="en-US"/>
          </a:p>
        </p:txBody>
      </p:sp>
    </p:spTree>
    <p:extLst>
      <p:ext uri="{BB962C8B-B14F-4D97-AF65-F5344CB8AC3E}">
        <p14:creationId xmlns:p14="http://schemas.microsoft.com/office/powerpoint/2010/main" val="4209514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John </a:t>
            </a:r>
            <a:r>
              <a:rPr lang="en-US" dirty="0" err="1" smtClean="0"/>
              <a:t>Goree</a:t>
            </a:r>
            <a:r>
              <a:rPr lang="en-US" dirty="0" smtClean="0"/>
              <a:t> from the University of Iowa, and this is the</a:t>
            </a:r>
            <a:r>
              <a:rPr lang="en-US" baseline="0" dirty="0" smtClean="0"/>
              <a:t> 4</a:t>
            </a:r>
            <a:r>
              <a:rPr lang="en-US" baseline="30000" dirty="0" smtClean="0"/>
              <a:t>th</a:t>
            </a:r>
            <a:r>
              <a:rPr lang="en-US" baseline="0" dirty="0" smtClean="0"/>
              <a:t> of 7 short videos for a lecture on the Flipping method of teaching physics and other technical subjects.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27</a:t>
            </a:fld>
            <a:endParaRPr lang="en-US"/>
          </a:p>
        </p:txBody>
      </p:sp>
    </p:spTree>
    <p:extLst>
      <p:ext uri="{BB962C8B-B14F-4D97-AF65-F5344CB8AC3E}">
        <p14:creationId xmlns:p14="http://schemas.microsoft.com/office/powerpoint/2010/main" val="3766219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4</a:t>
            </a:r>
            <a:r>
              <a:rPr lang="en-US" baseline="30000" dirty="0" smtClean="0"/>
              <a:t>th</a:t>
            </a:r>
            <a:r>
              <a:rPr lang="en-US" dirty="0" smtClean="0"/>
              <a:t> video I</a:t>
            </a:r>
            <a:r>
              <a:rPr lang="en-US" baseline="0" dirty="0" smtClean="0"/>
              <a:t> present some good practices for the flipped classroom. These include some tips on making the videos and what to do in class.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28</a:t>
            </a:fld>
            <a:endParaRPr lang="en-US"/>
          </a:p>
        </p:txBody>
      </p:sp>
    </p:spTree>
    <p:extLst>
      <p:ext uri="{BB962C8B-B14F-4D97-AF65-F5344CB8AC3E}">
        <p14:creationId xmlns:p14="http://schemas.microsoft.com/office/powerpoint/2010/main" val="3490175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a:t>
            </a:r>
            <a:r>
              <a:rPr lang="en-US" baseline="0" dirty="0" smtClean="0"/>
              <a:t> it short!  </a:t>
            </a:r>
          </a:p>
          <a:p>
            <a:r>
              <a:rPr lang="en-US" baseline="0" dirty="0" smtClean="0"/>
              <a:t>That’s the most important message, for recording flip videos.</a:t>
            </a:r>
          </a:p>
          <a:p>
            <a:r>
              <a:rPr lang="en-US" baseline="0" dirty="0" smtClean="0"/>
              <a:t>For a general education class, my videos are only 4 to 6 minutes.</a:t>
            </a:r>
          </a:p>
          <a:p>
            <a:r>
              <a:rPr lang="en-US" baseline="0" dirty="0" smtClean="0"/>
              <a:t>For an intermediate level class they are a bit longer, at 5 to 7 minutes. </a:t>
            </a:r>
          </a:p>
          <a:p>
            <a:r>
              <a:rPr lang="en-US" baseline="0" dirty="0" smtClean="0"/>
              <a:t>Sometimes shorter, sometimes longer.</a:t>
            </a:r>
          </a:p>
          <a:p>
            <a:r>
              <a:rPr lang="en-US" baseline="0" dirty="0" smtClean="0"/>
              <a:t>But never more than 10 minutes!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29</a:t>
            </a:fld>
            <a:endParaRPr lang="en-US"/>
          </a:p>
        </p:txBody>
      </p:sp>
    </p:spTree>
    <p:extLst>
      <p:ext uri="{BB962C8B-B14F-4D97-AF65-F5344CB8AC3E}">
        <p14:creationId xmlns:p14="http://schemas.microsoft.com/office/powerpoint/2010/main" val="369912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sometimes teach by writing on a chalkboard or white</a:t>
            </a:r>
            <a:r>
              <a:rPr lang="en-US" baseline="0" dirty="0" smtClean="0"/>
              <a:t>board</a:t>
            </a:r>
            <a:r>
              <a:rPr lang="en-US" dirty="0" smtClean="0"/>
              <a:t>?</a:t>
            </a:r>
          </a:p>
          <a:p>
            <a:r>
              <a:rPr lang="en-US" dirty="0" smtClean="0"/>
              <a:t>Or sometimes by showing</a:t>
            </a:r>
            <a:r>
              <a:rPr lang="en-US" baseline="0" dirty="0" smtClean="0"/>
              <a:t> slides, such as </a:t>
            </a:r>
            <a:r>
              <a:rPr lang="en-US" baseline="0" dirty="0" err="1" smtClean="0"/>
              <a:t>Powerpoint</a:t>
            </a:r>
            <a:r>
              <a:rPr lang="en-US" baseline="0" dirty="0" smtClean="0"/>
              <a:t> or PDF slides?</a:t>
            </a:r>
          </a:p>
          <a:p>
            <a:r>
              <a:rPr lang="en-US" baseline="0" dirty="0" smtClean="0"/>
              <a:t>If you answered yes, this talk is for you!</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a:t>
            </a:fld>
            <a:endParaRPr lang="en-US"/>
          </a:p>
        </p:txBody>
      </p:sp>
    </p:spTree>
    <p:extLst>
      <p:ext uri="{BB962C8B-B14F-4D97-AF65-F5344CB8AC3E}">
        <p14:creationId xmlns:p14="http://schemas.microsoft.com/office/powerpoint/2010/main" val="85146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you definitely don’t want to do is record an hour-long lecture as a single video. You can find many examples on YouTube, like this physics lecture that lasts 49 minutes. Students don’t want to watch that.</a:t>
            </a:r>
          </a:p>
          <a:p>
            <a:r>
              <a:rPr lang="en-US" baseline="0" dirty="0" smtClean="0"/>
              <a:t>And for good reason.</a:t>
            </a:r>
          </a:p>
          <a:p>
            <a:r>
              <a:rPr lang="en-US" baseline="0" dirty="0" smtClean="0"/>
              <a:t>Many of them are just as unexcited about your lecture as you would be, for watching a lecture on pathology. </a:t>
            </a:r>
          </a:p>
          <a:p>
            <a:r>
              <a:rPr lang="en-US" baseline="0" dirty="0" smtClean="0"/>
              <a:t>So which of these two videos would you be more tempted to watch? The one that lasts 9 minutes, or 114 minutes?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30</a:t>
            </a:fld>
            <a:endParaRPr lang="en-US"/>
          </a:p>
        </p:txBody>
      </p:sp>
    </p:spTree>
    <p:extLst>
      <p:ext uri="{BB962C8B-B14F-4D97-AF65-F5344CB8AC3E}">
        <p14:creationId xmlns:p14="http://schemas.microsoft.com/office/powerpoint/2010/main" val="2810477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question that instructors ask me is this:</a:t>
            </a:r>
          </a:p>
          <a:p>
            <a:r>
              <a:rPr lang="en-US" baseline="0" dirty="0" smtClean="0"/>
              <a:t>“How do you make the students watch them?”</a:t>
            </a:r>
          </a:p>
          <a:p>
            <a:r>
              <a:rPr lang="en-US" baseline="0" dirty="0" smtClean="0"/>
              <a:t>My answer is that I give them quizzes.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31</a:t>
            </a:fld>
            <a:endParaRPr lang="en-US"/>
          </a:p>
        </p:txBody>
      </p:sp>
    </p:spTree>
    <p:extLst>
      <p:ext uri="{BB962C8B-B14F-4D97-AF65-F5344CB8AC3E}">
        <p14:creationId xmlns:p14="http://schemas.microsoft.com/office/powerpoint/2010/main" val="313666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ways to implement the quiz. Two that</a:t>
            </a:r>
            <a:r>
              <a:rPr lang="en-US" baseline="0" dirty="0" smtClean="0"/>
              <a:t> I’ve used in class are clicker quizzes and paper quizzes. I’ll show you examples shortly.</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32</a:t>
            </a:fld>
            <a:endParaRPr lang="en-US"/>
          </a:p>
        </p:txBody>
      </p:sp>
    </p:spTree>
    <p:extLst>
      <p:ext uri="{BB962C8B-B14F-4D97-AF65-F5344CB8AC3E}">
        <p14:creationId xmlns:p14="http://schemas.microsoft.com/office/powerpoint/2010/main" val="3820039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a:t>
            </a:r>
            <a:r>
              <a:rPr lang="en-US" baseline="0" dirty="0" smtClean="0"/>
              <a:t> is to build the quiz into the video itself. If you create your video using Camtasia software, if you wish you can put the video in a wrapper with a Flash or HTML5 file, that includes  a quiz that you make. You can then set it up to report grades directly into your web-based grade book, such as Blackboard or ICON. I think this would work well, but I’m not advocating it because it’s more work for the instructor – my approach is to keep it simple, and to make it easy for the instructor. I’d like to see lots of instructors adopt flipping, and for that purpose it’s best for me to advocate the simplest methods, which would be quizzes that are implemented using clickers or paper. Let’s look at some examples.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33</a:t>
            </a:fld>
            <a:endParaRPr lang="en-US"/>
          </a:p>
        </p:txBody>
      </p:sp>
    </p:spTree>
    <p:extLst>
      <p:ext uri="{BB962C8B-B14F-4D97-AF65-F5344CB8AC3E}">
        <p14:creationId xmlns:p14="http://schemas.microsoft.com/office/powerpoint/2010/main" val="225033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small enrollment class, like my Electronics course for junior physics</a:t>
            </a:r>
            <a:r>
              <a:rPr lang="en-US" baseline="0" dirty="0" smtClean="0"/>
              <a:t> majors, I just distribute a paper quiz with a single multiple-choice question. One minute is enough time for a student to read and answer this question. It’s a question that’s obvious enough, so that most students will get it right, if they just watch the video once, or even better twice.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34</a:t>
            </a:fld>
            <a:endParaRPr lang="en-US"/>
          </a:p>
        </p:txBody>
      </p:sp>
    </p:spTree>
    <p:extLst>
      <p:ext uri="{BB962C8B-B14F-4D97-AF65-F5344CB8AC3E}">
        <p14:creationId xmlns:p14="http://schemas.microsoft.com/office/powerpoint/2010/main" val="3888690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large enrollment course, like my Basic Physics general</a:t>
            </a:r>
            <a:r>
              <a:rPr lang="en-US" baseline="0" dirty="0" smtClean="0"/>
              <a:t> education </a:t>
            </a:r>
            <a:r>
              <a:rPr lang="en-US" dirty="0" smtClean="0"/>
              <a:t>class at the</a:t>
            </a:r>
            <a:r>
              <a:rPr lang="en-US" baseline="0" dirty="0" smtClean="0"/>
              <a:t> University of Iowa, I use clickers for the quizzes, to motivate viewing the flip videos. In the next 5 slides I show you how I do this.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35</a:t>
            </a:fld>
            <a:endParaRPr lang="en-US"/>
          </a:p>
        </p:txBody>
      </p:sp>
    </p:spTree>
    <p:extLst>
      <p:ext uri="{BB962C8B-B14F-4D97-AF65-F5344CB8AC3E}">
        <p14:creationId xmlns:p14="http://schemas.microsoft.com/office/powerpoint/2010/main" val="16913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At this point in the lecture, I’ve already defined the concept of “half life”, and here I show a graph that illustrates it. I talk about it for a while.</a:t>
            </a:r>
          </a:p>
        </p:txBody>
      </p:sp>
      <p:sp>
        <p:nvSpPr>
          <p:cNvPr id="4" name="Slide Number Placeholder 3"/>
          <p:cNvSpPr>
            <a:spLocks noGrp="1"/>
          </p:cNvSpPr>
          <p:nvPr>
            <p:ph type="sldNum" sz="quarter" idx="5"/>
          </p:nvPr>
        </p:nvSpPr>
        <p:spPr/>
        <p:txBody>
          <a:bodyPr/>
          <a:lstStyle/>
          <a:p>
            <a:pPr>
              <a:defRPr/>
            </a:pPr>
            <a:fld id="{87CD1760-7FCC-4B18-A19D-1EA7E629DB11}" type="slidenum">
              <a:rPr lang="en-US" smtClean="0"/>
              <a:pPr>
                <a:defRPr/>
              </a:pPr>
              <a:t>36</a:t>
            </a:fld>
            <a:endParaRPr lang="en-US"/>
          </a:p>
        </p:txBody>
      </p:sp>
    </p:spTree>
    <p:extLst>
      <p:ext uri="{BB962C8B-B14F-4D97-AF65-F5344CB8AC3E}">
        <p14:creationId xmlns:p14="http://schemas.microsoft.com/office/powerpoint/2010/main" val="4227527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Then</a:t>
            </a:r>
            <a:r>
              <a:rPr lang="en-US" baseline="0" dirty="0" smtClean="0"/>
              <a:t> I have a clicker activity that I call a “poll”. Students are invited to discuss this question with their neighbor. It’s an easy peer-instruction activity.</a:t>
            </a:r>
            <a:endParaRPr lang="en-US" dirty="0" smtClean="0"/>
          </a:p>
        </p:txBody>
      </p:sp>
      <p:sp>
        <p:nvSpPr>
          <p:cNvPr id="4" name="Slide Number Placeholder 3"/>
          <p:cNvSpPr>
            <a:spLocks noGrp="1"/>
          </p:cNvSpPr>
          <p:nvPr>
            <p:ph type="sldNum" sz="quarter" idx="5"/>
          </p:nvPr>
        </p:nvSpPr>
        <p:spPr/>
        <p:txBody>
          <a:bodyPr/>
          <a:lstStyle/>
          <a:p>
            <a:pPr>
              <a:defRPr/>
            </a:pPr>
            <a:fld id="{87CD1760-7FCC-4B18-A19D-1EA7E629DB11}" type="slidenum">
              <a:rPr lang="en-US" smtClean="0"/>
              <a:pPr>
                <a:defRPr/>
              </a:pPr>
              <a:t>37</a:t>
            </a:fld>
            <a:endParaRPr lang="en-US"/>
          </a:p>
        </p:txBody>
      </p:sp>
    </p:spTree>
    <p:extLst>
      <p:ext uri="{BB962C8B-B14F-4D97-AF65-F5344CB8AC3E}">
        <p14:creationId xmlns:p14="http://schemas.microsoft.com/office/powerpoint/2010/main" val="1061288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students read the question</a:t>
            </a:r>
            <a:r>
              <a:rPr lang="en-US" baseline="0" dirty="0" smtClean="0"/>
              <a:t> shown in purple, 67% got the correct answer, A. I would then explain why answer B isn’t correct, and we move on.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38</a:t>
            </a:fld>
            <a:endParaRPr lang="en-US"/>
          </a:p>
        </p:txBody>
      </p:sp>
    </p:spTree>
    <p:extLst>
      <p:ext uri="{BB962C8B-B14F-4D97-AF65-F5344CB8AC3E}">
        <p14:creationId xmlns:p14="http://schemas.microsoft.com/office/powerpoint/2010/main" val="3484336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At this point, students have already fished their clickers from the backpacks. They already verified that they</a:t>
            </a:r>
            <a:r>
              <a:rPr lang="en-US" baseline="0" dirty="0" smtClean="0"/>
              <a:t> work. I’ve verified that my clicker receiver is working. We’re ready for the quiz, which is based on the flip video. Unlike the previous peer-instruction question, for this quiz I ask the students to not communicate with their neighbor.</a:t>
            </a:r>
            <a:endParaRPr lang="en-US" dirty="0" smtClean="0"/>
          </a:p>
        </p:txBody>
      </p:sp>
      <p:sp>
        <p:nvSpPr>
          <p:cNvPr id="4" name="Slide Number Placeholder 3"/>
          <p:cNvSpPr>
            <a:spLocks noGrp="1"/>
          </p:cNvSpPr>
          <p:nvPr>
            <p:ph type="sldNum" sz="quarter" idx="5"/>
          </p:nvPr>
        </p:nvSpPr>
        <p:spPr/>
        <p:txBody>
          <a:bodyPr/>
          <a:lstStyle/>
          <a:p>
            <a:pPr>
              <a:defRPr/>
            </a:pPr>
            <a:fld id="{87CD1760-7FCC-4B18-A19D-1EA7E629DB11}" type="slidenum">
              <a:rPr lang="en-US" smtClean="0"/>
              <a:pPr>
                <a:defRPr/>
              </a:pPr>
              <a:t>39</a:t>
            </a:fld>
            <a:endParaRPr lang="en-US"/>
          </a:p>
        </p:txBody>
      </p:sp>
    </p:spTree>
    <p:extLst>
      <p:ext uri="{BB962C8B-B14F-4D97-AF65-F5344CB8AC3E}">
        <p14:creationId xmlns:p14="http://schemas.microsoft.com/office/powerpoint/2010/main" val="294100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yourself also – do you sometimes feel you just don’t have enough time, because</a:t>
            </a:r>
            <a:r>
              <a:rPr lang="en-US" baseline="0" dirty="0" smtClean="0"/>
              <a:t> there’s too much material to cover.</a:t>
            </a:r>
          </a:p>
          <a:p>
            <a:r>
              <a:rPr lang="en-US" baseline="0" dirty="0" smtClean="0"/>
              <a:t>So you sometimes don’t have time to do enough examples?</a:t>
            </a:r>
          </a:p>
          <a:p>
            <a:r>
              <a:rPr lang="en-US" baseline="0" dirty="0" smtClean="0"/>
              <a:t>Or enough review?</a:t>
            </a:r>
          </a:p>
          <a:p>
            <a:r>
              <a:rPr lang="en-US" baseline="0" dirty="0" smtClean="0"/>
              <a:t>Or enough time to do a lot of discussion?</a:t>
            </a:r>
          </a:p>
          <a:p>
            <a:r>
              <a:rPr lang="en-US" baseline="0" dirty="0" smtClean="0"/>
              <a:t>If you answered yes, well, once again, this talk is for you. Our goal here is to solve these problems, using a method called “flipping.”</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a:t>
            </a:fld>
            <a:endParaRPr lang="en-US"/>
          </a:p>
        </p:txBody>
      </p:sp>
    </p:spTree>
    <p:extLst>
      <p:ext uri="{BB962C8B-B14F-4D97-AF65-F5344CB8AC3E}">
        <p14:creationId xmlns:p14="http://schemas.microsoft.com/office/powerpoint/2010/main" val="125152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students read a question about medical imaging. Nearly two thirds got the correct answer, H. They knew that</a:t>
            </a:r>
            <a:r>
              <a:rPr lang="en-US" baseline="0" dirty="0" smtClean="0"/>
              <a:t> in PET imaging, you detect only gamma rays, and they are produced by annihilation of an electron and proton.</a:t>
            </a:r>
          </a:p>
          <a:p>
            <a:r>
              <a:rPr lang="en-US" baseline="0" dirty="0" smtClean="0"/>
              <a:t>This general education class is taken by students majoring in business, nursing, and lots of other non-science fields. And you can see that they learned something special, something that a lot of physicists might not know. This was a success, in the learning outcome. How did they learn it? </a:t>
            </a:r>
            <a:endParaRPr lang="en-US" dirty="0"/>
          </a:p>
        </p:txBody>
      </p:sp>
      <p:sp>
        <p:nvSpPr>
          <p:cNvPr id="4" name="Slide Number Placeholder 3"/>
          <p:cNvSpPr>
            <a:spLocks noGrp="1"/>
          </p:cNvSpPr>
          <p:nvPr>
            <p:ph type="sldNum" sz="quarter" idx="10"/>
          </p:nvPr>
        </p:nvSpPr>
        <p:spPr/>
        <p:txBody>
          <a:bodyPr/>
          <a:lstStyle/>
          <a:p>
            <a:pPr>
              <a:defRPr/>
            </a:pPr>
            <a:fld id="{66EACEE3-EBC3-47DA-AAB4-E057A20430AA}" type="slidenum">
              <a:rPr lang="en-US" smtClean="0"/>
              <a:pPr>
                <a:defRPr/>
              </a:pPr>
              <a:t>40</a:t>
            </a:fld>
            <a:endParaRPr lang="en-US"/>
          </a:p>
        </p:txBody>
      </p:sp>
    </p:spTree>
    <p:extLst>
      <p:ext uri="{BB962C8B-B14F-4D97-AF65-F5344CB8AC3E}">
        <p14:creationId xmlns:p14="http://schemas.microsoft.com/office/powerpoint/2010/main" val="2113425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viewed</a:t>
            </a:r>
            <a:r>
              <a:rPr lang="en-US" baseline="0" dirty="0" smtClean="0"/>
              <a:t> this flip video before coming to class. Let’s watch a bit of it.</a:t>
            </a:r>
          </a:p>
          <a:p>
            <a:endParaRPr lang="en-US" baseline="0" dirty="0" smtClean="0"/>
          </a:p>
          <a:p>
            <a:r>
              <a:rPr lang="en-US" baseline="0" dirty="0" smtClean="0"/>
              <a:t>This topic is something I never taught previously, in this course. When I adopted partial flipping, I chose to devote some of the flip videos to what you might call “enrichment” topics. This is one of them. I find that many of these general education students really appreciate a topic on medicine. It puts physics into practice, in a way they appreciate. I couldn’t do this topic earlier, because I didn’t have the time in my lecture. Flipping is all about creating time, and now I can do it.  In the next video we’ll finish my practices with videos.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41</a:t>
            </a:fld>
            <a:endParaRPr lang="en-US"/>
          </a:p>
        </p:txBody>
      </p:sp>
    </p:spTree>
    <p:extLst>
      <p:ext uri="{BB962C8B-B14F-4D97-AF65-F5344CB8AC3E}">
        <p14:creationId xmlns:p14="http://schemas.microsoft.com/office/powerpoint/2010/main" val="742469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I’m John Goree, and this is the fifth of seven short videos</a:t>
            </a:r>
            <a:r>
              <a:rPr lang="en-US" baseline="0" dirty="0" smtClean="0"/>
              <a:t>, based on a colloquium talk – the Flipping method of teaching physics and other technical subjects.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42</a:t>
            </a:fld>
            <a:endParaRPr lang="en-US"/>
          </a:p>
        </p:txBody>
      </p:sp>
    </p:spTree>
    <p:extLst>
      <p:ext uri="{BB962C8B-B14F-4D97-AF65-F5344CB8AC3E}">
        <p14:creationId xmlns:p14="http://schemas.microsoft.com/office/powerpoint/2010/main" val="3465393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you’ve prepared short videos, and some</a:t>
            </a:r>
            <a:r>
              <a:rPr lang="en-US" baseline="0" dirty="0" smtClean="0"/>
              <a:t> quizzes to motivate the students. You ask, besides the quiz scores, is there a way to know if the students are watching the lectures?  Yes there is – if you host your video files on a web-based teaching platform such as Blackboard or ICON. Here I can see that 71 students watched the flip video before lecture number #3. If I clicked on that blue #71, I could actually see a list of the names of students who downloaded the video.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43</a:t>
            </a:fld>
            <a:endParaRPr lang="en-US"/>
          </a:p>
        </p:txBody>
      </p:sp>
    </p:spTree>
    <p:extLst>
      <p:ext uri="{BB962C8B-B14F-4D97-AF65-F5344CB8AC3E}">
        <p14:creationId xmlns:p14="http://schemas.microsoft.com/office/powerpoint/2010/main" val="2306451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started</a:t>
            </a:r>
            <a:r>
              <a:rPr lang="en-US" baseline="0" dirty="0" smtClean="0"/>
              <a:t> making my flip videos, a challenge I encountered immediately was how to direct the viewer’s attention. I’m confined to that little box in the corner, so I can just reach my hand out to point at something, the way I would in a live lecture. But the page has a lot of stuff, and the student doesn’t know where to look. So what do you do?  Well, when I use a PDF file, with my handwritten notes, I add what are called “callouts”, which are arrows or boxes to direct your attention. Let’s watch an example from my electronics class.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44</a:t>
            </a:fld>
            <a:endParaRPr lang="en-US"/>
          </a:p>
        </p:txBody>
      </p:sp>
    </p:spTree>
    <p:extLst>
      <p:ext uri="{BB962C8B-B14F-4D97-AF65-F5344CB8AC3E}">
        <p14:creationId xmlns:p14="http://schemas.microsoft.com/office/powerpoint/2010/main" val="4052164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teach using </a:t>
            </a:r>
            <a:r>
              <a:rPr lang="en-US" dirty="0" err="1" smtClean="0"/>
              <a:t>Powerpoint</a:t>
            </a:r>
            <a:r>
              <a:rPr lang="en-US" dirty="0" smtClean="0"/>
              <a:t>, everything is easier, when you prepare a flip video using Camtasia software. It’s not hard with a PDF file, but it’s ridiculously easy with </a:t>
            </a:r>
            <a:r>
              <a:rPr lang="en-US" dirty="0" err="1" smtClean="0"/>
              <a:t>Powerpoint</a:t>
            </a:r>
            <a:r>
              <a:rPr lang="en-US" dirty="0" smtClean="0"/>
              <a:t>.</a:t>
            </a:r>
            <a:r>
              <a:rPr lang="en-US" baseline="0" dirty="0" smtClean="0"/>
              <a:t> That’s because you can use animation in your </a:t>
            </a:r>
            <a:r>
              <a:rPr lang="en-US" baseline="0" dirty="0" err="1" smtClean="0"/>
              <a:t>Powerpoint</a:t>
            </a:r>
            <a:r>
              <a:rPr lang="en-US" baseline="0" dirty="0" smtClean="0"/>
              <a:t> file to control the viewer’s attention. And you can use your mouse pointer. Let’s watch an example from my general education class.</a:t>
            </a:r>
          </a:p>
          <a:p>
            <a:endParaRPr lang="en-US" baseline="0" dirty="0" smtClean="0"/>
          </a:p>
          <a:p>
            <a:r>
              <a:rPr lang="en-US" baseline="0" dirty="0" smtClean="0"/>
              <a:t>This was another example of an enrichment topic. I did it near the end of the one-semester course, which I was only partially flipping. Videos earlier in the course served different purposes, such as demonstrating how to solve a two-step problem, one that wasn’t just a one-step plug-and-chug problem. That works, too!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45</a:t>
            </a:fld>
            <a:endParaRPr lang="en-US"/>
          </a:p>
        </p:txBody>
      </p:sp>
    </p:spTree>
    <p:extLst>
      <p:ext uri="{BB962C8B-B14F-4D97-AF65-F5344CB8AC3E}">
        <p14:creationId xmlns:p14="http://schemas.microsoft.com/office/powerpoint/2010/main" val="2722033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another challenge that’s familiar to anyone who lectures</a:t>
            </a:r>
            <a:r>
              <a:rPr lang="en-US" baseline="0" dirty="0" smtClean="0"/>
              <a:t> with slides. When you change the slide, it’s gone. The student can’t look at the previous ones. And neither can you. I have a solution for this.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46</a:t>
            </a:fld>
            <a:endParaRPr lang="en-US"/>
          </a:p>
        </p:txBody>
      </p:sp>
    </p:spTree>
    <p:extLst>
      <p:ext uri="{BB962C8B-B14F-4D97-AF65-F5344CB8AC3E}">
        <p14:creationId xmlns:p14="http://schemas.microsoft.com/office/powerpoint/2010/main" val="2161467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any</a:t>
            </a:r>
            <a:r>
              <a:rPr lang="en-US" baseline="0" dirty="0" smtClean="0"/>
              <a:t> space I can find on the page, and paste something from a previous slide. Like this space circled in orange. Let’s watch.</a:t>
            </a:r>
          </a:p>
          <a:p>
            <a:endParaRPr lang="en-US" baseline="0" dirty="0" smtClean="0"/>
          </a:p>
          <a:p>
            <a:r>
              <a:rPr lang="en-US" baseline="0" dirty="0" smtClean="0"/>
              <a:t>What I did was a screenshot to capture an image from earlier in the video. I cropped it using Microsoft Paint, and I placed it in my free space, near the top. </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47</a:t>
            </a:fld>
            <a:endParaRPr lang="en-US"/>
          </a:p>
        </p:txBody>
      </p:sp>
    </p:spTree>
    <p:extLst>
      <p:ext uri="{BB962C8B-B14F-4D97-AF65-F5344CB8AC3E}">
        <p14:creationId xmlns:p14="http://schemas.microsoft.com/office/powerpoint/2010/main" val="280282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final pointer, for the videos. To</a:t>
            </a:r>
            <a:r>
              <a:rPr lang="en-US" baseline="0" dirty="0" smtClean="0"/>
              <a:t> view the video, students will usually just use a browser. That’s all the software they need.</a:t>
            </a:r>
          </a:p>
          <a:p>
            <a:endParaRPr lang="en-US" baseline="0" dirty="0" smtClean="0"/>
          </a:p>
          <a:p>
            <a:r>
              <a:rPr lang="en-US" dirty="0" smtClean="0"/>
              <a:t>If the video looks bad,</a:t>
            </a:r>
            <a:r>
              <a:rPr lang="en-US" baseline="0" dirty="0" smtClean="0"/>
              <a:t> the problem is the browser. For example, the video player most of my students use on an iPad or iPhone works poorly with Safari, but great with Chrome. So I tell them to try another browser if the video looks bad. Alternatively, they can download the video and view it with a different player.  In the next video we’ll look at teaching outcomes.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48</a:t>
            </a:fld>
            <a:endParaRPr lang="en-US"/>
          </a:p>
        </p:txBody>
      </p:sp>
    </p:spTree>
    <p:extLst>
      <p:ext uri="{BB962C8B-B14F-4D97-AF65-F5344CB8AC3E}">
        <p14:creationId xmlns:p14="http://schemas.microsoft.com/office/powerpoint/2010/main" val="589389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I’m John Goree, and this is the sixth of seven short videos</a:t>
            </a:r>
            <a:r>
              <a:rPr lang="en-US" baseline="0" dirty="0" smtClean="0"/>
              <a:t>, based on a colloquium talk – the Flipping method of teaching physics and other technical subjects.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49</a:t>
            </a:fld>
            <a:endParaRPr lang="en-US"/>
          </a:p>
        </p:txBody>
      </p:sp>
    </p:spTree>
    <p:extLst>
      <p:ext uri="{BB962C8B-B14F-4D97-AF65-F5344CB8AC3E}">
        <p14:creationId xmlns:p14="http://schemas.microsoft.com/office/powerpoint/2010/main" val="140315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a:t>
            </a:r>
            <a:r>
              <a:rPr lang="en-US" baseline="0" dirty="0" smtClean="0"/>
              <a:t> flipping, we’ll start by comparing to a traditional lecture. This was the classroom where I took Freshman physics at Caltech, and this was my professor, Ricardo Gomez. He wrote his notes on the board. Students copied them onto their notebooks. That was a traditional lecture 40 years ago. It probably looked the same way 40 years earlier, in 1935. And it still looks the same way 40 years later, in 2015. In fact, there’s only one obvious difference in this photo, compared to a traditional lecture today. And that is, of course, nobody in 1975 was looking at their phones!</a:t>
            </a:r>
          </a:p>
          <a:p>
            <a:endParaRPr lang="en-US" baseline="0" dirty="0" smtClean="0"/>
          </a:p>
          <a:p>
            <a:r>
              <a:rPr lang="en-US" baseline="0" dirty="0" smtClean="0"/>
              <a:t>Oh, you might be thinking there is another difference. The cat. That’s Duchess. She was a 200 pound mountain lion. She belonged to the student in the second row, and she came to class with him that day. You can see that she wasn’t concentrating on the lecture. And that’s actually a problem for a lot of students as well – a problem that flipping helps you to overcome.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a:t>
            </a:fld>
            <a:endParaRPr lang="en-US"/>
          </a:p>
        </p:txBody>
      </p:sp>
    </p:spTree>
    <p:extLst>
      <p:ext uri="{BB962C8B-B14F-4D97-AF65-F5344CB8AC3E}">
        <p14:creationId xmlns:p14="http://schemas.microsoft.com/office/powerpoint/2010/main" val="1912043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 flip a classroom, I’m seeking an improved teaching outcome, while minimizing the amount of extra time that I spend. And it works great!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50</a:t>
            </a:fld>
            <a:endParaRPr lang="en-US"/>
          </a:p>
        </p:txBody>
      </p:sp>
    </p:spTree>
    <p:extLst>
      <p:ext uri="{BB962C8B-B14F-4D97-AF65-F5344CB8AC3E}">
        <p14:creationId xmlns:p14="http://schemas.microsoft.com/office/powerpoint/2010/main" val="3118344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important outcome is that student</a:t>
            </a:r>
            <a:r>
              <a:rPr lang="en-US" baseline="0" dirty="0" smtClean="0"/>
              <a:t> learning is improved. My students learn more, and I’m sure that yours will too. </a:t>
            </a:r>
          </a:p>
          <a:p>
            <a:endParaRPr lang="en-US" baseline="0" dirty="0" smtClean="0"/>
          </a:p>
          <a:p>
            <a:r>
              <a:rPr lang="en-US" baseline="0" dirty="0" smtClean="0"/>
              <a:t>I also want my students to be happy. That can happen, but as you might expect, it depends on exactly what you do. Student satisfaction depends on what you do in class, to use all the time you created by flipping. It also depends on how much time you demand. More on that in a moment.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51</a:t>
            </a:fld>
            <a:endParaRPr lang="en-US"/>
          </a:p>
        </p:txBody>
      </p:sp>
    </p:spTree>
    <p:extLst>
      <p:ext uri="{BB962C8B-B14F-4D97-AF65-F5344CB8AC3E}">
        <p14:creationId xmlns:p14="http://schemas.microsoft.com/office/powerpoint/2010/main" val="2433214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my outcomes. I’ve used</a:t>
            </a:r>
            <a:r>
              <a:rPr lang="en-US" baseline="0" dirty="0" smtClean="0"/>
              <a:t> flipping in two classes. First, my general education class, Basic Physics. It was my first, so I only partially flipped this class. </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52</a:t>
            </a:fld>
            <a:endParaRPr lang="en-US"/>
          </a:p>
        </p:txBody>
      </p:sp>
    </p:spTree>
    <p:extLst>
      <p:ext uri="{BB962C8B-B14F-4D97-AF65-F5344CB8AC3E}">
        <p14:creationId xmlns:p14="http://schemas.microsoft.com/office/powerpoint/2010/main" val="2992920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class, students wrote their evaluations of my teaching,</a:t>
            </a:r>
            <a:r>
              <a:rPr lang="en-US" baseline="0" dirty="0" smtClean="0"/>
              <a:t> and six chose to comment on flipping. Four of them like it.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53</a:t>
            </a:fld>
            <a:endParaRPr lang="en-US"/>
          </a:p>
        </p:txBody>
      </p:sp>
    </p:spTree>
    <p:extLst>
      <p:ext uri="{BB962C8B-B14F-4D97-AF65-F5344CB8AC3E}">
        <p14:creationId xmlns:p14="http://schemas.microsoft.com/office/powerpoint/2010/main" val="1289534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two didn’t.</a:t>
            </a:r>
          </a:p>
          <a:p>
            <a:endParaRPr lang="en-US" dirty="0" smtClean="0"/>
          </a:p>
          <a:p>
            <a:r>
              <a:rPr lang="en-US" dirty="0" smtClean="0"/>
              <a:t>But</a:t>
            </a:r>
            <a:r>
              <a:rPr lang="en-US" baseline="0" dirty="0" smtClean="0"/>
              <a:t> their criticisms are not scathing. And I can learn from them. Most importantly, there was no rebellion against flipping, and in fact more students like it, and even praised it.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54</a:t>
            </a:fld>
            <a:endParaRPr lang="en-US"/>
          </a:p>
        </p:txBody>
      </p:sp>
    </p:spTree>
    <p:extLst>
      <p:ext uri="{BB962C8B-B14F-4D97-AF65-F5344CB8AC3E}">
        <p14:creationId xmlns:p14="http://schemas.microsoft.com/office/powerpoint/2010/main" val="2125718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class I’ve flipped is a small enrollment class for majors, Electronics. I fully flipped this class. I</a:t>
            </a:r>
            <a:r>
              <a:rPr lang="en-US" baseline="0" dirty="0" smtClean="0"/>
              <a:t> didn’t give traditional lectures. Halfway through, I polled my students, to ask whether they wanted me to continue with flip videos, or switch to traditional lectures. In this small class, almost every student asked me to continue flipping. That’s  a nice indication of student satisfaction.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55</a:t>
            </a:fld>
            <a:endParaRPr lang="en-US"/>
          </a:p>
        </p:txBody>
      </p:sp>
    </p:spTree>
    <p:extLst>
      <p:ext uri="{BB962C8B-B14F-4D97-AF65-F5344CB8AC3E}">
        <p14:creationId xmlns:p14="http://schemas.microsoft.com/office/powerpoint/2010/main" val="3087975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about learning?  In my fully flipped class, electronics,</a:t>
            </a:r>
            <a:r>
              <a:rPr lang="en-US" baseline="0" dirty="0" smtClean="0"/>
              <a:t> I gave the same midterm exam as the previous year, when I wrote on the chalkboard in a traditional lecture. The score went up. A lot, from 56% to 76%. </a:t>
            </a:r>
          </a:p>
          <a:p>
            <a:endParaRPr lang="en-US" baseline="0" dirty="0" smtClean="0"/>
          </a:p>
          <a:p>
            <a:r>
              <a:rPr lang="en-US" baseline="0" dirty="0" smtClean="0"/>
              <a:t>Now these statistics are for small numbers, with N = 9. But the t-statistics take that into account, and with a p-value of only 0.02, I am pretty confident in saying that my students performed better on my exam.</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56</a:t>
            </a:fld>
            <a:endParaRPr lang="en-US"/>
          </a:p>
        </p:txBody>
      </p:sp>
    </p:spTree>
    <p:extLst>
      <p:ext uri="{BB962C8B-B14F-4D97-AF65-F5344CB8AC3E}">
        <p14:creationId xmlns:p14="http://schemas.microsoft.com/office/powerpoint/2010/main" val="935893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that improved learning is almost certain, when you flip a class. That’s because a traditional lecture is too long, and students get tired after ten minutes. You don’t have to do a great job of making your videos to improve learning.</a:t>
            </a:r>
          </a:p>
          <a:p>
            <a:endParaRPr lang="en-US" baseline="0" dirty="0" smtClean="0"/>
          </a:p>
          <a:p>
            <a:r>
              <a:rPr lang="en-US" baseline="0" dirty="0" smtClean="0"/>
              <a:t>But what about student satisfaction? My students like the flipping. But I’ve heard of other cases where they didn’t.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57</a:t>
            </a:fld>
            <a:endParaRPr lang="en-US"/>
          </a:p>
        </p:txBody>
      </p:sp>
    </p:spTree>
    <p:extLst>
      <p:ext uri="{BB962C8B-B14F-4D97-AF65-F5344CB8AC3E}">
        <p14:creationId xmlns:p14="http://schemas.microsoft.com/office/powerpoint/2010/main" val="2455242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one paper I found in the literature.</a:t>
            </a:r>
            <a:r>
              <a:rPr lang="en-US" baseline="0" dirty="0" smtClean="0"/>
              <a:t> A nursing class was taught with a traditional lecture one year, then flipping the next. The </a:t>
            </a:r>
            <a:r>
              <a:rPr lang="en-US" baseline="0" dirty="0" err="1" smtClean="0"/>
              <a:t>classtime</a:t>
            </a:r>
            <a:r>
              <a:rPr lang="en-US" baseline="0" dirty="0" smtClean="0"/>
              <a:t> was used for things that make good sense for nursing: case studies and simulations for clinical practice. The outcome was very conclusive: the students did better on exams. But they were less satisfied. The paper didn’t elaborate much on why they were less satisfied, but it did mention that students reported that they perceived they had to do more work.</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58</a:t>
            </a:fld>
            <a:endParaRPr lang="en-US"/>
          </a:p>
        </p:txBody>
      </p:sp>
    </p:spTree>
    <p:extLst>
      <p:ext uri="{BB962C8B-B14F-4D97-AF65-F5344CB8AC3E}">
        <p14:creationId xmlns:p14="http://schemas.microsoft.com/office/powerpoint/2010/main" val="2853446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I’m John Goree, and this is the last of seven short videos</a:t>
            </a:r>
            <a:r>
              <a:rPr lang="en-US" baseline="0" dirty="0" smtClean="0"/>
              <a:t>, based on a colloquium talk – the Flipping method of teaching physics and other technical subjects.</a:t>
            </a:r>
          </a:p>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60</a:t>
            </a:fld>
            <a:endParaRPr lang="en-US"/>
          </a:p>
        </p:txBody>
      </p:sp>
    </p:spTree>
    <p:extLst>
      <p:ext uri="{BB962C8B-B14F-4D97-AF65-F5344CB8AC3E}">
        <p14:creationId xmlns:p14="http://schemas.microsoft.com/office/powerpoint/2010/main" val="194116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paradigm</a:t>
            </a:r>
            <a:r>
              <a:rPr lang="en-US" baseline="0" dirty="0" smtClean="0"/>
              <a:t> of traditional lectures, a student is supposed to prepare for class, perhaps by reading an assignment. Then attend lecture, which is mostly a passive experience for the student. After class, there’s homework, which is often the central learning experience.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a:t>
            </a:fld>
            <a:endParaRPr lang="en-US"/>
          </a:p>
        </p:txBody>
      </p:sp>
    </p:spTree>
    <p:extLst>
      <p:ext uri="{BB962C8B-B14F-4D97-AF65-F5344CB8AC3E}">
        <p14:creationId xmlns:p14="http://schemas.microsoft.com/office/powerpoint/2010/main" val="550892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video I tell you about the technical details of flipping. How to host the</a:t>
            </a:r>
            <a:r>
              <a:rPr lang="en-US" baseline="0" dirty="0" smtClean="0"/>
              <a:t> videos. How to record them. The equipment you need, and the software.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61</a:t>
            </a:fld>
            <a:endParaRPr lang="en-US"/>
          </a:p>
        </p:txBody>
      </p:sp>
    </p:spTree>
    <p:extLst>
      <p:ext uri="{BB962C8B-B14F-4D97-AF65-F5344CB8AC3E}">
        <p14:creationId xmlns:p14="http://schemas.microsoft.com/office/powerpoint/2010/main" val="1354177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an instructor, you’ll need to deliver the content to the students. The content consists of movie files that the students will watch using the internet. So you’ll need a hosting service.</a:t>
            </a:r>
          </a:p>
          <a:p>
            <a:endParaRPr lang="en-US" baseline="0" dirty="0" smtClean="0"/>
          </a:p>
          <a:p>
            <a:r>
              <a:rPr lang="en-US" baseline="0" dirty="0" smtClean="0"/>
              <a:t>At the University of Iowa I use ICON, which is an in-house version of Blackboard. That’s a teaching platform that allows you to post grades and such things. It also allows you to post computer files for students to download. And that’s what I do. </a:t>
            </a:r>
          </a:p>
          <a:p>
            <a:endParaRPr lang="en-US" baseline="0" dirty="0" smtClean="0"/>
          </a:p>
          <a:p>
            <a:r>
              <a:rPr lang="en-US" baseline="0" dirty="0" smtClean="0"/>
              <a:t>It’s password protected. Which makes it different from YouTube. You could use YouTube, but I like to include lots of copyrighted material in my videos, because it’s easy, and it improves the videos. So I can’t post them in the public domain. That’s one reason to use a password protected site, such as Blackboard.</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62</a:t>
            </a:fld>
            <a:endParaRPr lang="en-US"/>
          </a:p>
        </p:txBody>
      </p:sp>
    </p:spTree>
    <p:extLst>
      <p:ext uri="{BB962C8B-B14F-4D97-AF65-F5344CB8AC3E}">
        <p14:creationId xmlns:p14="http://schemas.microsoft.com/office/powerpoint/2010/main" val="4021211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already have the most important piece of equipment that’s required. That’s a desktop computer, or a laptop.</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63</a:t>
            </a:fld>
            <a:endParaRPr lang="en-US"/>
          </a:p>
        </p:txBody>
      </p:sp>
    </p:spTree>
    <p:extLst>
      <p:ext uri="{BB962C8B-B14F-4D97-AF65-F5344CB8AC3E}">
        <p14:creationId xmlns:p14="http://schemas.microsoft.com/office/powerpoint/2010/main" val="1137638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that,</a:t>
            </a:r>
            <a:r>
              <a:rPr lang="en-US" baseline="0" dirty="0" smtClean="0"/>
              <a:t> you’ll need a camera and a microphone. The quality of the camera doesn’t’ matter much, but the mic is crucial. You’ll be right here, in the student’s ear, and you’ll be there a long time. You want to sound good.</a:t>
            </a:r>
          </a:p>
          <a:p>
            <a:r>
              <a:rPr lang="en-US" baseline="0" dirty="0" smtClean="0"/>
              <a:t/>
            </a:r>
            <a:br>
              <a:rPr lang="en-US" baseline="0" dirty="0" smtClean="0"/>
            </a:br>
            <a:r>
              <a:rPr lang="en-US" baseline="0" dirty="0" smtClean="0"/>
              <a:t>If your computer has a built-in mic, it isn’t good enough. And it’s located too far from your mouth.</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64</a:t>
            </a:fld>
            <a:endParaRPr lang="en-US"/>
          </a:p>
        </p:txBody>
      </p:sp>
    </p:spTree>
    <p:extLst>
      <p:ext uri="{BB962C8B-B14F-4D97-AF65-F5344CB8AC3E}">
        <p14:creationId xmlns:p14="http://schemas.microsoft.com/office/powerpoint/2010/main" val="1350878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need an external microphone. The makers of Camtasia software strongly recommend</a:t>
            </a:r>
            <a:r>
              <a:rPr lang="en-US" baseline="0" dirty="0" smtClean="0"/>
              <a:t> a USB mic. And they list examples that they’ve tested. I chose the most expensive one, shown here.</a:t>
            </a:r>
          </a:p>
          <a:p>
            <a:endParaRPr lang="en-US" baseline="0" dirty="0" smtClean="0"/>
          </a:p>
          <a:p>
            <a:r>
              <a:rPr lang="en-US" baseline="0" dirty="0" smtClean="0"/>
              <a:t>This is what it looks like.</a:t>
            </a:r>
          </a:p>
          <a:p>
            <a:endParaRPr lang="en-US" baseline="0" dirty="0" smtClean="0"/>
          </a:p>
          <a:p>
            <a:r>
              <a:rPr lang="en-US" baseline="0" dirty="0" smtClean="0"/>
              <a:t>You can use a cheaper one, but don’t use a built-in mic on your computer.</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65</a:t>
            </a:fld>
            <a:endParaRPr lang="en-US"/>
          </a:p>
        </p:txBody>
      </p:sp>
    </p:spTree>
    <p:extLst>
      <p:ext uri="{BB962C8B-B14F-4D97-AF65-F5344CB8AC3E}">
        <p14:creationId xmlns:p14="http://schemas.microsoft.com/office/powerpoint/2010/main" val="3786466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camera</a:t>
            </a:r>
            <a:r>
              <a:rPr lang="en-US" baseline="0" dirty="0" smtClean="0"/>
              <a:t> is less important, because your talking head is just a little postage stamp in the corner of the screen. A built-in mic on a laptop is fine. My desktop computer doesn’t have one, so I bought this one, for $60. It clips on the top of my monitor.</a:t>
            </a:r>
          </a:p>
          <a:p>
            <a:endParaRPr lang="en-US" baseline="0" dirty="0" smtClean="0"/>
          </a:p>
          <a:p>
            <a:r>
              <a:rPr lang="en-US" baseline="0" dirty="0" smtClean="0"/>
              <a:t>Like this.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66</a:t>
            </a:fld>
            <a:endParaRPr lang="en-US"/>
          </a:p>
        </p:txBody>
      </p:sp>
    </p:spTree>
    <p:extLst>
      <p:ext uri="{BB962C8B-B14F-4D97-AF65-F5344CB8AC3E}">
        <p14:creationId xmlns:p14="http://schemas.microsoft.com/office/powerpoint/2010/main" val="2550220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item, you probably</a:t>
            </a:r>
            <a:r>
              <a:rPr lang="en-US" baseline="0" dirty="0" smtClean="0"/>
              <a:t> won’t need. Unless you want to do the whiteboard </a:t>
            </a:r>
            <a:r>
              <a:rPr lang="en-US" baseline="0" dirty="0" err="1" smtClean="0"/>
              <a:t>screencasting</a:t>
            </a:r>
            <a:r>
              <a:rPr lang="en-US" baseline="0" dirty="0" smtClean="0"/>
              <a:t>, like the Khan Academy. To do that, you need a tablet. Here’s the kind that Sal Khan uses to record instructional videos for the Khan Academy website.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67</a:t>
            </a:fld>
            <a:endParaRPr lang="en-US"/>
          </a:p>
        </p:txBody>
      </p:sp>
    </p:spTree>
    <p:extLst>
      <p:ext uri="{BB962C8B-B14F-4D97-AF65-F5344CB8AC3E}">
        <p14:creationId xmlns:p14="http://schemas.microsoft.com/office/powerpoint/2010/main" val="2926901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importantly, you’ll need software. This is what makes flipping work so well. You sit at your desktop</a:t>
            </a:r>
            <a:r>
              <a:rPr lang="en-US" baseline="0" dirty="0" smtClean="0"/>
              <a:t> and record a video while looking at your computer monitor. It’s easy, because the software is very refined.</a:t>
            </a:r>
          </a:p>
          <a:p>
            <a:endParaRPr lang="en-US" baseline="0" dirty="0" smtClean="0"/>
          </a:p>
          <a:p>
            <a:r>
              <a:rPr lang="en-US" baseline="0" dirty="0" smtClean="0"/>
              <a:t>I use Camtasia, which is the standard. It has lots of features, especially for the Windows version. The Mac version is cheaper, and has fewer features, but it’s plenty good enough. </a:t>
            </a:r>
          </a:p>
          <a:p>
            <a:endParaRPr lang="en-US" baseline="0" dirty="0" smtClean="0"/>
          </a:p>
          <a:p>
            <a:r>
              <a:rPr lang="en-US" baseline="0" dirty="0" smtClean="0"/>
              <a:t>I haven’t tried it, but you can also use a competing product, </a:t>
            </a:r>
            <a:r>
              <a:rPr lang="en-US" baseline="0" dirty="0" err="1" smtClean="0"/>
              <a:t>Panopto</a:t>
            </a:r>
            <a:r>
              <a:rPr lang="en-US" baseline="0" dirty="0" smtClean="0"/>
              <a:t>. My university has a site license for it, but I bought Camtasia anyway.</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68</a:t>
            </a:fld>
            <a:endParaRPr lang="en-US"/>
          </a:p>
        </p:txBody>
      </p:sp>
    </p:spTree>
    <p:extLst>
      <p:ext uri="{BB962C8B-B14F-4D97-AF65-F5344CB8AC3E}">
        <p14:creationId xmlns:p14="http://schemas.microsoft.com/office/powerpoint/2010/main" val="6430140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Occasionally you’ll want to paste an image of something from a webpage.</a:t>
            </a:r>
            <a:r>
              <a:rPr lang="en-US" baseline="0" dirty="0" smtClean="0"/>
              <a:t> To do that, just do a screen shot, then crop the image using something like Microsoft Paint. You can then include the image as part of your video.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69</a:t>
            </a:fld>
            <a:endParaRPr lang="en-US"/>
          </a:p>
        </p:txBody>
      </p:sp>
    </p:spTree>
    <p:extLst>
      <p:ext uri="{BB962C8B-B14F-4D97-AF65-F5344CB8AC3E}">
        <p14:creationId xmlns:p14="http://schemas.microsoft.com/office/powerpoint/2010/main" val="13629991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bit of software is something you’ll need only if you want to do the whiteboard </a:t>
            </a:r>
            <a:r>
              <a:rPr lang="en-US" baseline="0" dirty="0" err="1" smtClean="0"/>
              <a:t>screencasting</a:t>
            </a:r>
            <a:r>
              <a:rPr lang="en-US" baseline="0" dirty="0" smtClean="0"/>
              <a:t> with a tablet. You’ll need a good drawing application. The Khan Academy makes videos using Camtasia software capturing the screen of a computer monitor, while running </a:t>
            </a:r>
            <a:r>
              <a:rPr lang="en-US" baseline="0" dirty="0" err="1" smtClean="0"/>
              <a:t>SmoothDraw</a:t>
            </a:r>
            <a:r>
              <a:rPr lang="en-US" baseline="0" dirty="0" smtClean="0"/>
              <a:t>. They use the tablet to draw, the drawing appears on the computer monitor in the </a:t>
            </a:r>
            <a:r>
              <a:rPr lang="en-US" baseline="0" dirty="0" err="1" smtClean="0"/>
              <a:t>SmoothDraw</a:t>
            </a:r>
            <a:r>
              <a:rPr lang="en-US" baseline="0" dirty="0" smtClean="0"/>
              <a:t> window, and a live video capture of this is recorded in Camtasia. That’s if you want to do </a:t>
            </a:r>
            <a:r>
              <a:rPr lang="en-US" baseline="0" dirty="0" err="1" smtClean="0"/>
              <a:t>whiteboarding</a:t>
            </a:r>
            <a:r>
              <a:rPr lang="en-US" baseline="0" dirty="0" smtClean="0"/>
              <a:t>, but most lecturers probably won’t.</a:t>
            </a:r>
          </a:p>
        </p:txBody>
      </p:sp>
      <p:sp>
        <p:nvSpPr>
          <p:cNvPr id="4" name="Slide Number Placeholder 3"/>
          <p:cNvSpPr>
            <a:spLocks noGrp="1"/>
          </p:cNvSpPr>
          <p:nvPr>
            <p:ph type="sldNum" sz="quarter" idx="10"/>
          </p:nvPr>
        </p:nvSpPr>
        <p:spPr/>
        <p:txBody>
          <a:bodyPr/>
          <a:lstStyle/>
          <a:p>
            <a:fld id="{3EBA5BD7-F043-4D1B-AA17-CD412FC534DE}" type="slidenum">
              <a:rPr lang="en-US" smtClean="0"/>
              <a:t>70</a:t>
            </a:fld>
            <a:endParaRPr lang="en-US"/>
          </a:p>
        </p:txBody>
      </p:sp>
    </p:spTree>
    <p:extLst>
      <p:ext uri="{BB962C8B-B14F-4D97-AF65-F5344CB8AC3E}">
        <p14:creationId xmlns:p14="http://schemas.microsoft.com/office/powerpoint/2010/main" val="193869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flipped</a:t>
            </a:r>
            <a:r>
              <a:rPr lang="en-US" baseline="0" dirty="0" smtClean="0"/>
              <a:t> classroom, it’s different. The student watches the lecture first, before coming to class. She can actually watch it on a phone, thanks to the video-making software that I’ll show you. Now there’s lots of time available during class for something else, something that engages the student. After the class, there’s still the same homework. That’s how the flipped classroom works for me, in a technical subject such as physics.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a:t>
            </a:fld>
            <a:endParaRPr lang="en-US"/>
          </a:p>
        </p:txBody>
      </p:sp>
    </p:spTree>
    <p:extLst>
      <p:ext uri="{BB962C8B-B14F-4D97-AF65-F5344CB8AC3E}">
        <p14:creationId xmlns:p14="http://schemas.microsoft.com/office/powerpoint/2010/main" val="2367278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bad news is that</a:t>
            </a:r>
            <a:r>
              <a:rPr lang="en-US" baseline="0" dirty="0" smtClean="0"/>
              <a:t> you have to learn a new software application.</a:t>
            </a:r>
          </a:p>
          <a:p>
            <a:endParaRPr lang="en-US" baseline="0" dirty="0" smtClean="0"/>
          </a:p>
          <a:p>
            <a:r>
              <a:rPr lang="en-US" baseline="0" dirty="0" smtClean="0"/>
              <a:t>The good news is that they make it very easy for you. Camtasia is intended for making training videos. So not surprisingly, its maker offers excellent training videos. That’s how I learned, I just watched these videos once or twice. </a:t>
            </a:r>
          </a:p>
          <a:p>
            <a:endParaRPr lang="en-US" baseline="0" dirty="0" smtClean="0"/>
          </a:p>
          <a:p>
            <a:r>
              <a:rPr lang="en-US" baseline="0" dirty="0" smtClean="0"/>
              <a:t>And you’ll note that the videos are short!  Only 2 to 5 minutes.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71</a:t>
            </a:fld>
            <a:endParaRPr lang="en-US"/>
          </a:p>
        </p:txBody>
      </p:sp>
    </p:spTree>
    <p:extLst>
      <p:ext uri="{BB962C8B-B14F-4D97-AF65-F5344CB8AC3E}">
        <p14:creationId xmlns:p14="http://schemas.microsoft.com/office/powerpoint/2010/main" val="1593886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a:t>
            </a:r>
            <a:r>
              <a:rPr lang="en-US" baseline="0" dirty="0" smtClean="0"/>
              <a:t> live colloquium talk, at this point I give a demonstration of Camtasia. I ask a volunteer to read their notes or slides on my laptop, while I capture the display and record their voice using Camtasia. We do this for half a minute, and then produce the video. The audience sees how easy it really is. Unfortunately in this video version of the colloquium I can’t easily include that experience.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72</a:t>
            </a:fld>
            <a:endParaRPr lang="en-US"/>
          </a:p>
        </p:txBody>
      </p:sp>
    </p:spTree>
    <p:extLst>
      <p:ext uri="{BB962C8B-B14F-4D97-AF65-F5344CB8AC3E}">
        <p14:creationId xmlns:p14="http://schemas.microsoft.com/office/powerpoint/2010/main" val="578995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a:t>
            </a:r>
            <a:r>
              <a:rPr lang="en-US" baseline="0" dirty="0" smtClean="0"/>
              <a:t> the talk, I want to stress that flipping is great. It improves student learning. You don’t even have to be good at it to improve the learning outcome. That’s because a traditional lecture is too long, while the videos are short and can be watched while the student is fresh. Flipping can also improve student satisfaction. That was my experience.</a:t>
            </a:r>
          </a:p>
          <a:p>
            <a:endParaRPr lang="en-US" baseline="0" dirty="0" smtClean="0"/>
          </a:p>
          <a:p>
            <a:r>
              <a:rPr lang="en-US" baseline="0" dirty="0" smtClean="0"/>
              <a:t>Once again, when I tell a fellow instructor about flipping, and they’ve never heard about it, their first two questions are usually ‘what is it’ and ‘how much time does it take’?  Well, it does take a bit of time, but you can minimize the extra time. I recommend migrating from a traditional lecture by using what’s already familiar to you: use the same old handwritten lecture notes, or the same old </a:t>
            </a:r>
            <a:r>
              <a:rPr lang="en-US" baseline="0" dirty="0" err="1" smtClean="0"/>
              <a:t>powerpoint</a:t>
            </a:r>
            <a:r>
              <a:rPr lang="en-US" baseline="0" dirty="0" smtClean="0"/>
              <a:t> slides. They’ll be fine. Use the same classroom. And just host your videos on something like Blackboard, which your university is probably </a:t>
            </a:r>
            <a:r>
              <a:rPr lang="en-US" baseline="0" smtClean="0"/>
              <a:t>already providing you.</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73</a:t>
            </a:fld>
            <a:endParaRPr lang="en-US"/>
          </a:p>
        </p:txBody>
      </p:sp>
    </p:spTree>
    <p:extLst>
      <p:ext uri="{BB962C8B-B14F-4D97-AF65-F5344CB8AC3E}">
        <p14:creationId xmlns:p14="http://schemas.microsoft.com/office/powerpoint/2010/main" val="98084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compare</a:t>
            </a:r>
            <a:r>
              <a:rPr lang="en-US" baseline="0" dirty="0" smtClean="0"/>
              <a:t> the two paradigms, </a:t>
            </a:r>
          </a:p>
          <a:p>
            <a:endParaRPr lang="en-US" baseline="0" dirty="0" smtClean="0"/>
          </a:p>
          <a:p>
            <a:r>
              <a:rPr lang="en-US" baseline="0" dirty="0" smtClean="0"/>
              <a:t>the hour-long traditional lecture is replaced by two or three short videos that the student watches before class. With the software I’ll show you, the video looks good even on the small display of a phone. </a:t>
            </a:r>
          </a:p>
          <a:p>
            <a:endParaRPr lang="en-US" baseline="0" dirty="0" smtClean="0"/>
          </a:p>
          <a:p>
            <a:r>
              <a:rPr lang="en-US" baseline="0" dirty="0" smtClean="0"/>
              <a:t>Activities that might have been done before class are now replaced by activities in the class.</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a:t>
            </a:fld>
            <a:endParaRPr lang="en-US"/>
          </a:p>
        </p:txBody>
      </p:sp>
    </p:spTree>
    <p:extLst>
      <p:ext uri="{BB962C8B-B14F-4D97-AF65-F5344CB8AC3E}">
        <p14:creationId xmlns:p14="http://schemas.microsoft.com/office/powerpoint/2010/main" val="113689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tell my colleagues about flipping, and they’ve never heard of it, they</a:t>
            </a:r>
            <a:r>
              <a:rPr lang="en-US" baseline="0" dirty="0" smtClean="0"/>
              <a:t> always ask two questions:  what is it? And doesn’t it take a lot of time?</a:t>
            </a:r>
          </a:p>
          <a:p>
            <a:endParaRPr lang="en-US" baseline="0" dirty="0" smtClean="0"/>
          </a:p>
          <a:p>
            <a:r>
              <a:rPr lang="en-US" baseline="0" dirty="0" smtClean="0"/>
              <a:t>This series of seven short videos is intended to answer these questions, and more. </a:t>
            </a:r>
          </a:p>
          <a:p>
            <a:endParaRPr lang="en-US" baseline="0" dirty="0" smtClean="0"/>
          </a:p>
          <a:p>
            <a:r>
              <a:rPr lang="en-US" baseline="0" dirty="0" smtClean="0"/>
              <a:t>In short, to answer the question, what is it?  For me, flipping is the use of short videos to replace lectures. The videos themselves are good, but they’re not what’s most important – what’s best that they free up lots of time, to use in class, for discussion examples, and demos. </a:t>
            </a:r>
          </a:p>
          <a:p>
            <a:endParaRPr lang="en-US" baseline="0" dirty="0" smtClean="0"/>
          </a:p>
          <a:p>
            <a:r>
              <a:rPr lang="en-US" baseline="0" dirty="0" smtClean="0"/>
              <a:t>Instructors also ask how much time it takes, because they’re busy. They’ve already got lecture notes, and they just want to keep using them. So I tell them that the time burden can be minimized, when migrating to flipping, by using what’s familiar. Your old slides or handwritten notes. The same classroom. All you have to do is host some files, which you can do on a platform like Blackboard, or ICON at the Univ. of Iowa.</a:t>
            </a:r>
          </a:p>
          <a:p>
            <a:endParaRPr lang="en-US" baseline="0" dirty="0" smtClean="0"/>
          </a:p>
          <a:p>
            <a:r>
              <a:rPr lang="en-US" baseline="0" dirty="0" smtClean="0"/>
              <a:t>I also emphasize that it’s okay to just flip part of a lecture. In fact, that’s probably best for the beginner.</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336986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4/23/2015</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4/23/2015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4/23/2015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D13E53E-8A5A-43F2-A82D-C4D042391F4B}" type="datetimeFigureOut">
              <a:rPr lang="en-US" smtClean="0"/>
              <a:pPr>
                <a:defRPr/>
              </a:pPr>
              <a:t>4/23/2015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3031B4-82DD-4105-A0DA-62C80BF4A3E7}" type="slidenum">
              <a:rPr lang="en-US" smtClean="0"/>
              <a:pPr>
                <a:defRPr/>
              </a:pPr>
              <a:t>‹#›</a:t>
            </a:fld>
            <a:endParaRPr lang="en-US"/>
          </a:p>
        </p:txBody>
      </p:sp>
    </p:spTree>
    <p:extLst>
      <p:ext uri="{BB962C8B-B14F-4D97-AF65-F5344CB8AC3E}">
        <p14:creationId xmlns:p14="http://schemas.microsoft.com/office/powerpoint/2010/main" val="124000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4/23/2015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4/23/2015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4/23/2015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4/23/2015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4/23/2015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4/23/2015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4/23/2015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3" name="Picture Placeholder 2"/>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4/23/2015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4/23/2015</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2.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hemeOverride" Target="../theme/themeOverride13.xml"/><Relationship Id="rId6" Type="http://schemas.openxmlformats.org/officeDocument/2006/relationships/image" Target="../media/image8.pn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hemeOverride" Target="../theme/themeOverride14.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hemeOverride" Target="../theme/themeOverride15.xml"/><Relationship Id="rId6" Type="http://schemas.openxmlformats.org/officeDocument/2006/relationships/image" Target="../media/image10.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hemeOverride" Target="../theme/themeOverride16.xml"/><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1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hemeOverride" Target="../theme/themeOverride18.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hemeOverride" Target="../theme/themeOverride1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hemeOverride" Target="../theme/themeOverride20.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hemeOverride" Target="../theme/themeOverride2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hemeOverride" Target="../theme/themeOverride2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hemeOverride" Target="../theme/themeOverride2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hemeOverride" Target="../theme/themeOverr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hemeOverride" Target="../theme/themeOverride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hemeOverride" Target="../theme/themeOverride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hemeOverride" Target="../theme/themeOverride28.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hemeOverride" Target="../theme/themeOverr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image" Target="../media/image2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38.xml"/><Relationship Id="rId5" Type="http://schemas.openxmlformats.org/officeDocument/2006/relationships/slideLayout" Target="../slideLayouts/slideLayout12.xml"/><Relationship Id="rId4" Type="http://schemas.openxmlformats.org/officeDocument/2006/relationships/tags" Target="../tags/tag3.xml"/><Relationship Id="rId9" Type="http://schemas.openxmlformats.org/officeDocument/2006/relationships/image" Target="../media/image21.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oleObject" Target="../embeddings/oleObject5.bin"/><Relationship Id="rId18" Type="http://schemas.openxmlformats.org/officeDocument/2006/relationships/oleObject" Target="../embeddings/oleObject8.bin"/><Relationship Id="rId3" Type="http://schemas.openxmlformats.org/officeDocument/2006/relationships/tags" Target="../tags/tag5.xml"/><Relationship Id="rId7" Type="http://schemas.openxmlformats.org/officeDocument/2006/relationships/oleObject" Target="../embeddings/oleObject2.bin"/><Relationship Id="rId12" Type="http://schemas.openxmlformats.org/officeDocument/2006/relationships/image" Target="../media/image25.wmf"/><Relationship Id="rId17" Type="http://schemas.openxmlformats.org/officeDocument/2006/relationships/oleObject" Target="../embeddings/oleObject7.bin"/><Relationship Id="rId2" Type="http://schemas.openxmlformats.org/officeDocument/2006/relationships/tags" Target="../tags/tag4.xml"/><Relationship Id="rId16" Type="http://schemas.openxmlformats.org/officeDocument/2006/relationships/image" Target="../media/image27.wmf"/><Relationship Id="rId20"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notesSlide" Target="../notesSlides/notesSlide40.xml"/><Relationship Id="rId11" Type="http://schemas.openxmlformats.org/officeDocument/2006/relationships/oleObject" Target="../embeddings/oleObject4.bin"/><Relationship Id="rId5" Type="http://schemas.openxmlformats.org/officeDocument/2006/relationships/slideLayout" Target="../slideLayouts/slideLayout12.xml"/><Relationship Id="rId15" Type="http://schemas.openxmlformats.org/officeDocument/2006/relationships/oleObject" Target="../embeddings/oleObject6.bin"/><Relationship Id="rId10" Type="http://schemas.openxmlformats.org/officeDocument/2006/relationships/image" Target="../media/image24.wmf"/><Relationship Id="rId19" Type="http://schemas.openxmlformats.org/officeDocument/2006/relationships/oleObject" Target="../embeddings/oleObject9.bin"/><Relationship Id="rId4" Type="http://schemas.openxmlformats.org/officeDocument/2006/relationships/tags" Target="../tags/tag6.xml"/><Relationship Id="rId9" Type="http://schemas.openxmlformats.org/officeDocument/2006/relationships/oleObject" Target="../embeddings/oleObject3.bin"/><Relationship Id="rId14" Type="http://schemas.openxmlformats.org/officeDocument/2006/relationships/image" Target="../media/image26.w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8.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hemeOverride" Target="../theme/themeOverride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3" name="TextBox 2"/>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1</a:t>
            </a:r>
            <a:endParaRPr lang="en-US" sz="6000" dirty="0">
              <a:solidFill>
                <a:srgbClr val="FFFF00"/>
              </a:solidFill>
            </a:endParaRPr>
          </a:p>
        </p:txBody>
      </p:sp>
    </p:spTree>
    <p:extLst>
      <p:ext uri="{BB962C8B-B14F-4D97-AF65-F5344CB8AC3E}">
        <p14:creationId xmlns:p14="http://schemas.microsoft.com/office/powerpoint/2010/main" val="17323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08995" y="2895501"/>
            <a:ext cx="10360501" cy="965200"/>
          </a:xfrm>
        </p:spPr>
        <p:txBody>
          <a:bodyPr>
            <a:normAutofit fontScale="90000"/>
          </a:bodyPr>
          <a:lstStyle/>
          <a:p>
            <a:r>
              <a:rPr lang="en-US" dirty="0" smtClean="0"/>
              <a:t/>
            </a:r>
            <a:br>
              <a:rPr lang="en-US" dirty="0" smtClean="0"/>
            </a:br>
            <a:endParaRPr lang="en-US" dirty="0"/>
          </a:p>
        </p:txBody>
      </p:sp>
      <p:sp>
        <p:nvSpPr>
          <p:cNvPr id="5" name="Title 2"/>
          <p:cNvSpPr txBox="1">
            <a:spLocks/>
          </p:cNvSpPr>
          <p:nvPr/>
        </p:nvSpPr>
        <p:spPr>
          <a:xfrm>
            <a:off x="1144111" y="1524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There are many ways to do flipping</a:t>
            </a:r>
            <a:endParaRPr lang="en-US" dirty="0"/>
          </a:p>
        </p:txBody>
      </p:sp>
      <p:sp>
        <p:nvSpPr>
          <p:cNvPr id="4" name="TextBox 3"/>
          <p:cNvSpPr txBox="1"/>
          <p:nvPr/>
        </p:nvSpPr>
        <p:spPr>
          <a:xfrm>
            <a:off x="1096567" y="1295400"/>
            <a:ext cx="10027046" cy="4031873"/>
          </a:xfrm>
          <a:prstGeom prst="rect">
            <a:avLst/>
          </a:prstGeom>
          <a:noFill/>
        </p:spPr>
        <p:txBody>
          <a:bodyPr wrap="square" rtlCol="0">
            <a:spAutoFit/>
          </a:bodyPr>
          <a:lstStyle/>
          <a:p>
            <a:pPr>
              <a:spcAft>
                <a:spcPts val="1200"/>
              </a:spcAft>
            </a:pPr>
            <a:r>
              <a:rPr lang="en-US" sz="2800" dirty="0" smtClean="0">
                <a:solidFill>
                  <a:srgbClr val="FFFF00"/>
                </a:solidFill>
              </a:rPr>
              <a:t>I will describe only one approach:</a:t>
            </a:r>
          </a:p>
          <a:p>
            <a:pPr marL="685800" indent="-279400">
              <a:spcAft>
                <a:spcPts val="1200"/>
              </a:spcAft>
              <a:buFont typeface="Arial" panose="020B0604020202020204" pitchFamily="34" charset="0"/>
              <a:buChar char="•"/>
            </a:pPr>
            <a:r>
              <a:rPr lang="en-US" sz="2800" dirty="0" smtClean="0"/>
              <a:t>Not a radical change in teaching</a:t>
            </a:r>
          </a:p>
          <a:p>
            <a:pPr marL="1015893" lvl="1">
              <a:spcAft>
                <a:spcPts val="1200"/>
              </a:spcAft>
            </a:pPr>
            <a:r>
              <a:rPr lang="en-US" sz="2800" i="1" dirty="0" smtClean="0"/>
              <a:t>so it’s sure to work</a:t>
            </a:r>
          </a:p>
          <a:p>
            <a:pPr marL="685800" indent="-279400">
              <a:spcAft>
                <a:spcPts val="1200"/>
              </a:spcAft>
              <a:buFont typeface="Arial" panose="020B0604020202020204" pitchFamily="34" charset="0"/>
              <a:buChar char="•"/>
            </a:pPr>
            <a:r>
              <a:rPr lang="en-US" sz="2800" dirty="0" smtClean="0"/>
              <a:t>Not an intense time-pressured experience for students</a:t>
            </a:r>
          </a:p>
          <a:p>
            <a:pPr marL="1015893" lvl="1">
              <a:spcAft>
                <a:spcPts val="1200"/>
              </a:spcAft>
            </a:pPr>
            <a:r>
              <a:rPr lang="en-US" sz="2800" i="1" dirty="0" smtClean="0"/>
              <a:t>so they’re happy</a:t>
            </a:r>
          </a:p>
          <a:p>
            <a:pPr marL="685800" indent="-279400">
              <a:spcAft>
                <a:spcPts val="1200"/>
              </a:spcAft>
              <a:buFont typeface="Arial" panose="020B0604020202020204" pitchFamily="34" charset="0"/>
              <a:buChar char="•"/>
            </a:pPr>
            <a:endParaRPr lang="en-US" sz="2800" dirty="0" smtClean="0"/>
          </a:p>
          <a:p>
            <a:pPr marL="685800" indent="-279400">
              <a:spcAft>
                <a:spcPts val="1200"/>
              </a:spcAft>
              <a:buFont typeface="Arial" panose="020B0604020202020204" pitchFamily="34" charset="0"/>
              <a:buChar char="•"/>
            </a:pPr>
            <a:endParaRPr lang="en-US" sz="2800" dirty="0" smtClean="0"/>
          </a:p>
        </p:txBody>
      </p:sp>
    </p:spTree>
    <p:extLst>
      <p:ext uri="{BB962C8B-B14F-4D97-AF65-F5344CB8AC3E}">
        <p14:creationId xmlns:p14="http://schemas.microsoft.com/office/powerpoint/2010/main" val="402347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08995" y="2895501"/>
            <a:ext cx="10360501" cy="965200"/>
          </a:xfrm>
        </p:spPr>
        <p:txBody>
          <a:bodyPr>
            <a:normAutofit fontScale="90000"/>
          </a:bodyPr>
          <a:lstStyle/>
          <a:p>
            <a:r>
              <a:rPr lang="en-US" dirty="0" smtClean="0"/>
              <a:t/>
            </a:r>
            <a:br>
              <a:rPr lang="en-US" dirty="0" smtClean="0"/>
            </a:br>
            <a:endParaRPr lang="en-US" dirty="0"/>
          </a:p>
        </p:txBody>
      </p:sp>
      <p:sp>
        <p:nvSpPr>
          <p:cNvPr id="5" name="Title 2"/>
          <p:cNvSpPr txBox="1">
            <a:spLocks/>
          </p:cNvSpPr>
          <p:nvPr/>
        </p:nvSpPr>
        <p:spPr>
          <a:xfrm>
            <a:off x="1144111" y="1524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There are many ways to do flipping</a:t>
            </a:r>
            <a:endParaRPr lang="en-US" dirty="0"/>
          </a:p>
        </p:txBody>
      </p:sp>
      <p:sp>
        <p:nvSpPr>
          <p:cNvPr id="4" name="TextBox 3"/>
          <p:cNvSpPr txBox="1"/>
          <p:nvPr/>
        </p:nvSpPr>
        <p:spPr>
          <a:xfrm>
            <a:off x="1096567" y="1295400"/>
            <a:ext cx="10027046" cy="5786199"/>
          </a:xfrm>
          <a:prstGeom prst="rect">
            <a:avLst/>
          </a:prstGeom>
          <a:noFill/>
        </p:spPr>
        <p:txBody>
          <a:bodyPr wrap="square" rtlCol="0">
            <a:spAutoFit/>
          </a:bodyPr>
          <a:lstStyle/>
          <a:p>
            <a:pPr>
              <a:spcAft>
                <a:spcPts val="1200"/>
              </a:spcAft>
            </a:pPr>
            <a:r>
              <a:rPr lang="en-US" sz="2800" dirty="0" smtClean="0">
                <a:solidFill>
                  <a:srgbClr val="FFFF00"/>
                </a:solidFill>
              </a:rPr>
              <a:t>I will describe only one approach:</a:t>
            </a:r>
          </a:p>
          <a:p>
            <a:pPr marL="685800" indent="-279400">
              <a:spcAft>
                <a:spcPts val="1200"/>
              </a:spcAft>
              <a:buFont typeface="Arial" panose="020B0604020202020204" pitchFamily="34" charset="0"/>
              <a:buChar char="•"/>
            </a:pPr>
            <a:r>
              <a:rPr lang="en-US" sz="2800" dirty="0" smtClean="0"/>
              <a:t>Not a radical change in teaching</a:t>
            </a:r>
          </a:p>
          <a:p>
            <a:pPr marL="1015893" lvl="1">
              <a:spcAft>
                <a:spcPts val="1200"/>
              </a:spcAft>
            </a:pPr>
            <a:r>
              <a:rPr lang="en-US" sz="2800" i="1" dirty="0" smtClean="0"/>
              <a:t>so it’s sure to work</a:t>
            </a:r>
          </a:p>
          <a:p>
            <a:pPr marL="685800" indent="-279400">
              <a:spcAft>
                <a:spcPts val="1200"/>
              </a:spcAft>
              <a:buFont typeface="Arial" panose="020B0604020202020204" pitchFamily="34" charset="0"/>
              <a:buChar char="•"/>
            </a:pPr>
            <a:r>
              <a:rPr lang="en-US" sz="2800" dirty="0" smtClean="0"/>
              <a:t>Not an intense time-pressured experience for students</a:t>
            </a:r>
          </a:p>
          <a:p>
            <a:pPr marL="1015893" lvl="1">
              <a:spcAft>
                <a:spcPts val="1200"/>
              </a:spcAft>
            </a:pPr>
            <a:r>
              <a:rPr lang="en-US" sz="2800" i="1" dirty="0" smtClean="0"/>
              <a:t>so they’re happy</a:t>
            </a:r>
          </a:p>
          <a:p>
            <a:pPr marL="685800" indent="-279400">
              <a:spcAft>
                <a:spcPts val="1200"/>
              </a:spcAft>
              <a:buFont typeface="Arial" panose="020B0604020202020204" pitchFamily="34" charset="0"/>
              <a:buChar char="•"/>
            </a:pPr>
            <a:endParaRPr lang="en-US" sz="2800" dirty="0" smtClean="0"/>
          </a:p>
          <a:p>
            <a:pPr>
              <a:spcAft>
                <a:spcPts val="1200"/>
              </a:spcAft>
            </a:pPr>
            <a:r>
              <a:rPr lang="en-US" sz="2800" dirty="0">
                <a:solidFill>
                  <a:srgbClr val="FFFF00"/>
                </a:solidFill>
              </a:rPr>
              <a:t>The videos themselves </a:t>
            </a:r>
            <a:r>
              <a:rPr lang="en-US" sz="2800" dirty="0" smtClean="0">
                <a:solidFill>
                  <a:srgbClr val="FFFF00"/>
                </a:solidFill>
              </a:rPr>
              <a:t>help, </a:t>
            </a:r>
            <a:endParaRPr lang="en-US" sz="2800" dirty="0">
              <a:solidFill>
                <a:srgbClr val="FFFF00"/>
              </a:solidFill>
            </a:endParaRPr>
          </a:p>
          <a:p>
            <a:pPr>
              <a:spcAft>
                <a:spcPts val="1200"/>
              </a:spcAft>
            </a:pPr>
            <a:r>
              <a:rPr lang="en-US" sz="2800" dirty="0">
                <a:solidFill>
                  <a:srgbClr val="FFFF00"/>
                </a:solidFill>
              </a:rPr>
              <a:t>but the main impact is from </a:t>
            </a:r>
            <a:endParaRPr lang="en-US" sz="2800" dirty="0" smtClean="0">
              <a:solidFill>
                <a:srgbClr val="FFFF00"/>
              </a:solidFill>
            </a:endParaRPr>
          </a:p>
          <a:p>
            <a:pPr>
              <a:spcAft>
                <a:spcPts val="1200"/>
              </a:spcAft>
            </a:pPr>
            <a:r>
              <a:rPr lang="en-US" sz="2800" dirty="0" smtClean="0">
                <a:solidFill>
                  <a:srgbClr val="FFFF00"/>
                </a:solidFill>
              </a:rPr>
              <a:t>increased </a:t>
            </a:r>
            <a:r>
              <a:rPr lang="en-US" sz="2800" dirty="0">
                <a:solidFill>
                  <a:srgbClr val="FFFF00"/>
                </a:solidFill>
              </a:rPr>
              <a:t>discussion &amp; examples</a:t>
            </a:r>
          </a:p>
          <a:p>
            <a:pPr marL="685800" indent="-279400">
              <a:spcAft>
                <a:spcPts val="1200"/>
              </a:spcAft>
              <a:buFont typeface="Arial" panose="020B0604020202020204" pitchFamily="34" charset="0"/>
              <a:buChar char="•"/>
            </a:pPr>
            <a:endParaRPr lang="en-US" sz="2800" dirty="0" smtClean="0"/>
          </a:p>
        </p:txBody>
      </p:sp>
    </p:spTree>
    <p:extLst>
      <p:ext uri="{BB962C8B-B14F-4D97-AF65-F5344CB8AC3E}">
        <p14:creationId xmlns:p14="http://schemas.microsoft.com/office/powerpoint/2010/main" val="3221584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2</a:t>
            </a:r>
            <a:endParaRPr lang="en-US" sz="6000" dirty="0">
              <a:solidFill>
                <a:srgbClr val="FFFF00"/>
              </a:solidFill>
            </a:endParaRPr>
          </a:p>
        </p:txBody>
      </p:sp>
    </p:spTree>
    <p:extLst>
      <p:ext uri="{BB962C8B-B14F-4D97-AF65-F5344CB8AC3E}">
        <p14:creationId xmlns:p14="http://schemas.microsoft.com/office/powerpoint/2010/main" val="261468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08995" y="2895501"/>
            <a:ext cx="10360501" cy="965200"/>
          </a:xfrm>
        </p:spPr>
        <p:txBody>
          <a:bodyPr>
            <a:normAutofit fontScale="90000"/>
          </a:bodyPr>
          <a:lstStyle/>
          <a:p>
            <a:r>
              <a:rPr lang="en-US" dirty="0" smtClean="0"/>
              <a:t/>
            </a:r>
            <a:br>
              <a:rPr lang="en-US" dirty="0" smtClean="0"/>
            </a:br>
            <a:endParaRPr lang="en-US" dirty="0"/>
          </a:p>
        </p:txBody>
      </p:sp>
      <p:sp>
        <p:nvSpPr>
          <p:cNvPr id="5" name="Title 2"/>
          <p:cNvSpPr txBox="1">
            <a:spLocks/>
          </p:cNvSpPr>
          <p:nvPr/>
        </p:nvSpPr>
        <p:spPr>
          <a:xfrm>
            <a:off x="1144111" y="1524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Example flip videos</a:t>
            </a:r>
            <a:endParaRPr lang="en-US" dirty="0"/>
          </a:p>
        </p:txBody>
      </p:sp>
    </p:spTree>
    <p:extLst>
      <p:ext uri="{BB962C8B-B14F-4D97-AF65-F5344CB8AC3E}">
        <p14:creationId xmlns:p14="http://schemas.microsoft.com/office/powerpoint/2010/main" val="1703408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228600"/>
            <a:ext cx="10360501" cy="690563"/>
          </a:xfrm>
        </p:spPr>
        <p:txBody>
          <a:bodyPr/>
          <a:lstStyle/>
          <a:p>
            <a:r>
              <a:rPr lang="en-US" dirty="0" smtClean="0"/>
              <a:t>Approach #1: flip video using </a:t>
            </a:r>
            <a:r>
              <a:rPr lang="en-US" dirty="0" smtClean="0">
                <a:solidFill>
                  <a:srgbClr val="FFFF00"/>
                </a:solidFill>
              </a:rPr>
              <a:t>pdf</a:t>
            </a:r>
            <a:r>
              <a:rPr lang="en-US" dirty="0" smtClean="0"/>
              <a:t> handwritten notes</a:t>
            </a:r>
            <a:endParaRPr lang="en-US" dirty="0"/>
          </a:p>
        </p:txBody>
      </p:sp>
      <p:pic>
        <p:nvPicPr>
          <p:cNvPr id="2" name="Electronics-Chapter4-pages-4-1-to-4-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93812" y="1143000"/>
            <a:ext cx="8534400" cy="5334000"/>
          </a:xfrm>
          <a:prstGeom prst="rect">
            <a:avLst/>
          </a:prstGeom>
        </p:spPr>
      </p:pic>
    </p:spTree>
    <p:extLst>
      <p:ext uri="{BB962C8B-B14F-4D97-AF65-F5344CB8AC3E}">
        <p14:creationId xmlns:p14="http://schemas.microsoft.com/office/powerpoint/2010/main" val="973623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228600"/>
            <a:ext cx="10360501" cy="690563"/>
          </a:xfrm>
        </p:spPr>
        <p:txBody>
          <a:bodyPr/>
          <a:lstStyle/>
          <a:p>
            <a:r>
              <a:rPr lang="en-US" dirty="0" smtClean="0"/>
              <a:t>Approach #2: flip video using </a:t>
            </a:r>
            <a:r>
              <a:rPr lang="en-US" dirty="0" err="1" smtClean="0">
                <a:solidFill>
                  <a:srgbClr val="FFFF00"/>
                </a:solidFill>
              </a:rPr>
              <a:t>powerpoint</a:t>
            </a:r>
            <a:endParaRPr lang="en-US" dirty="0">
              <a:solidFill>
                <a:srgbClr val="FFFF00"/>
              </a:solidFill>
            </a:endParaRPr>
          </a:p>
        </p:txBody>
      </p:sp>
      <p:pic>
        <p:nvPicPr>
          <p:cNvPr id="4" name="Basic-Physics-flip-video-view-before-lecture-3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41412" y="1219200"/>
            <a:ext cx="9372600" cy="5267972"/>
          </a:xfrm>
          <a:prstGeom prst="rect">
            <a:avLst/>
          </a:prstGeom>
        </p:spPr>
      </p:pic>
    </p:spTree>
    <p:extLst>
      <p:ext uri="{BB962C8B-B14F-4D97-AF65-F5344CB8AC3E}">
        <p14:creationId xmlns:p14="http://schemas.microsoft.com/office/powerpoint/2010/main" val="2976289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Approach #3: </a:t>
            </a:r>
            <a:r>
              <a:rPr lang="en-US" dirty="0" smtClean="0">
                <a:solidFill>
                  <a:srgbClr val="FFFF00"/>
                </a:solidFill>
              </a:rPr>
              <a:t>Whiteboard</a:t>
            </a:r>
            <a:r>
              <a:rPr lang="en-US" dirty="0" smtClean="0"/>
              <a:t> screencast </a:t>
            </a:r>
            <a:br>
              <a:rPr lang="en-US" dirty="0" smtClean="0"/>
            </a:br>
            <a:r>
              <a:rPr lang="en-US" dirty="0" smtClean="0"/>
              <a:t>(requires tablet device)</a:t>
            </a:r>
            <a:endParaRPr lang="en-US" dirty="0"/>
          </a:p>
        </p:txBody>
      </p:sp>
      <p:sp>
        <p:nvSpPr>
          <p:cNvPr id="5" name="TextBox 4"/>
          <p:cNvSpPr txBox="1"/>
          <p:nvPr/>
        </p:nvSpPr>
        <p:spPr>
          <a:xfrm>
            <a:off x="7085012" y="6172200"/>
            <a:ext cx="3802964" cy="523220"/>
          </a:xfrm>
          <a:prstGeom prst="rect">
            <a:avLst/>
          </a:prstGeom>
          <a:noFill/>
        </p:spPr>
        <p:txBody>
          <a:bodyPr wrap="none" rtlCol="0">
            <a:spAutoFit/>
          </a:bodyPr>
          <a:lstStyle/>
          <a:p>
            <a:r>
              <a:rPr lang="en-US" sz="2800" dirty="0" smtClean="0"/>
              <a:t>credit: khanacademy.org</a:t>
            </a:r>
            <a:endParaRPr lang="en-US" sz="2800" dirty="0"/>
          </a:p>
        </p:txBody>
      </p:sp>
      <p:pic>
        <p:nvPicPr>
          <p:cNvPr id="2" name="Khan academy whiteboard vector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29018" y="1616763"/>
            <a:ext cx="10123194" cy="4555437"/>
          </a:xfrm>
          <a:prstGeom prst="rect">
            <a:avLst/>
          </a:prstGeom>
        </p:spPr>
      </p:pic>
    </p:spTree>
    <p:extLst>
      <p:ext uri="{BB962C8B-B14F-4D97-AF65-F5344CB8AC3E}">
        <p14:creationId xmlns:p14="http://schemas.microsoft.com/office/powerpoint/2010/main" val="2645425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Compare to a video capture of a classroom lecture</a:t>
            </a:r>
            <a:endParaRPr lang="en-US" dirty="0"/>
          </a:p>
        </p:txBody>
      </p:sp>
      <p:sp>
        <p:nvSpPr>
          <p:cNvPr id="5" name="TextBox 4"/>
          <p:cNvSpPr txBox="1"/>
          <p:nvPr/>
        </p:nvSpPr>
        <p:spPr>
          <a:xfrm>
            <a:off x="5865812" y="6224465"/>
            <a:ext cx="6254789" cy="523220"/>
          </a:xfrm>
          <a:prstGeom prst="rect">
            <a:avLst/>
          </a:prstGeom>
          <a:noFill/>
        </p:spPr>
        <p:txBody>
          <a:bodyPr wrap="none" rtlCol="0">
            <a:spAutoFit/>
          </a:bodyPr>
          <a:lstStyle/>
          <a:p>
            <a:r>
              <a:rPr lang="en-US" sz="2800" dirty="0" smtClean="0"/>
              <a:t>Prof. Walter Lewin, MIT </a:t>
            </a:r>
            <a:r>
              <a:rPr lang="en-US" sz="2800" dirty="0" err="1" smtClean="0"/>
              <a:t>OpenCourseWare</a:t>
            </a:r>
            <a:endParaRPr lang="en-US" sz="2800" dirty="0"/>
          </a:p>
        </p:txBody>
      </p:sp>
      <p:pic>
        <p:nvPicPr>
          <p:cNvPr id="2" name="walter-lewi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71989" y="1599356"/>
            <a:ext cx="6187646" cy="4625109"/>
          </a:xfrm>
          <a:prstGeom prst="rect">
            <a:avLst/>
          </a:prstGeom>
        </p:spPr>
      </p:pic>
    </p:spTree>
    <p:extLst>
      <p:ext uri="{BB962C8B-B14F-4D97-AF65-F5344CB8AC3E}">
        <p14:creationId xmlns:p14="http://schemas.microsoft.com/office/powerpoint/2010/main" val="3140388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3</a:t>
            </a:r>
            <a:endParaRPr lang="en-US" sz="6000" dirty="0">
              <a:solidFill>
                <a:srgbClr val="FFFF00"/>
              </a:solidFill>
            </a:endParaRPr>
          </a:p>
        </p:txBody>
      </p:sp>
    </p:spTree>
    <p:extLst>
      <p:ext uri="{BB962C8B-B14F-4D97-AF65-F5344CB8AC3E}">
        <p14:creationId xmlns:p14="http://schemas.microsoft.com/office/powerpoint/2010/main" val="20946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
            </a:r>
            <a:r>
              <a:rPr lang="en-US" dirty="0" smtClean="0"/>
              <a:t>roblems that flipping solves</a:t>
            </a:r>
            <a:r>
              <a:rPr lang="en-US" dirty="0"/>
              <a:t/>
            </a:r>
            <a:br>
              <a:rPr lang="en-US" dirty="0"/>
            </a:br>
            <a:endParaRPr lang="en-US" dirty="0"/>
          </a:p>
        </p:txBody>
      </p:sp>
      <p:pic>
        <p:nvPicPr>
          <p:cNvPr id="12" name="Picture 11"/>
          <p:cNvPicPr>
            <a:picLocks noChangeAspect="1"/>
          </p:cNvPicPr>
          <p:nvPr/>
        </p:nvPicPr>
        <p:blipFill>
          <a:blip r:embed="rId4"/>
          <a:stretch>
            <a:fillRect/>
          </a:stretch>
        </p:blipFill>
        <p:spPr>
          <a:xfrm>
            <a:off x="1674812" y="1652953"/>
            <a:ext cx="3581400" cy="3618901"/>
          </a:xfrm>
          <a:prstGeom prst="rect">
            <a:avLst/>
          </a:prstGeom>
        </p:spPr>
      </p:pic>
      <p:pic>
        <p:nvPicPr>
          <p:cNvPr id="3084" name="Picture 12" descr="https://talktoana.files.wordpress.com/2012/10/35199-sleeping_beau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2" y="1657349"/>
            <a:ext cx="4819338" cy="361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380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fade">
                                      <p:cBhvr>
                                        <p:cTn id="12"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5" name="Title 2"/>
          <p:cNvSpPr txBox="1">
            <a:spLocks/>
          </p:cNvSpPr>
          <p:nvPr/>
        </p:nvSpPr>
        <p:spPr>
          <a:xfrm>
            <a:off x="1217612" y="7620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Polls:</a:t>
            </a:r>
          </a:p>
          <a:p>
            <a:endParaRPr lang="en-US" dirty="0"/>
          </a:p>
        </p:txBody>
      </p:sp>
    </p:spTree>
    <p:extLst>
      <p:ext uri="{BB962C8B-B14F-4D97-AF65-F5344CB8AC3E}">
        <p14:creationId xmlns:p14="http://schemas.microsoft.com/office/powerpoint/2010/main" val="3696722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10" name="Title 2"/>
          <p:cNvSpPr txBox="1">
            <a:spLocks/>
          </p:cNvSpPr>
          <p:nvPr/>
        </p:nvSpPr>
        <p:spPr>
          <a:xfrm>
            <a:off x="1218883" y="274637"/>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What to do during class?</a:t>
            </a:r>
            <a:endParaRPr lang="en-US" dirty="0"/>
          </a:p>
        </p:txBody>
      </p:sp>
      <p:sp>
        <p:nvSpPr>
          <p:cNvPr id="4" name="TextBox 3"/>
          <p:cNvSpPr txBox="1"/>
          <p:nvPr/>
        </p:nvSpPr>
        <p:spPr>
          <a:xfrm>
            <a:off x="3917778" y="1676400"/>
            <a:ext cx="8131842" cy="2246769"/>
          </a:xfrm>
          <a:prstGeom prst="rect">
            <a:avLst/>
          </a:prstGeom>
          <a:noFill/>
        </p:spPr>
        <p:txBody>
          <a:bodyPr wrap="none" rtlCol="0">
            <a:spAutoFit/>
          </a:bodyPr>
          <a:lstStyle/>
          <a:p>
            <a:r>
              <a:rPr lang="en-US" sz="2800" dirty="0" smtClean="0">
                <a:solidFill>
                  <a:srgbClr val="FFFF00"/>
                </a:solidFill>
              </a:rPr>
              <a:t>With flipping, you have </a:t>
            </a:r>
            <a:r>
              <a:rPr lang="en-US" sz="2800" i="1" dirty="0" smtClean="0">
                <a:solidFill>
                  <a:srgbClr val="FFFF00"/>
                </a:solidFill>
              </a:rPr>
              <a:t>more time</a:t>
            </a:r>
            <a:r>
              <a:rPr lang="en-US" sz="2800" dirty="0" smtClean="0">
                <a:solidFill>
                  <a:srgbClr val="FFFF00"/>
                </a:solidFill>
              </a:rPr>
              <a:t>. What to do with it?</a:t>
            </a:r>
          </a:p>
          <a:p>
            <a:endParaRPr lang="en-US" sz="2800" dirty="0"/>
          </a:p>
          <a:p>
            <a:pPr marL="520700"/>
            <a:r>
              <a:rPr lang="en-US" sz="2800" dirty="0"/>
              <a:t/>
            </a:r>
            <a:br>
              <a:rPr lang="en-US" sz="2800" dirty="0"/>
            </a:br>
            <a:r>
              <a:rPr lang="en-US" sz="2800" dirty="0"/>
              <a:t/>
            </a:r>
            <a:br>
              <a:rPr lang="en-US" sz="2800" dirty="0"/>
            </a:br>
            <a:endParaRPr lang="en-US" sz="2800" dirty="0"/>
          </a:p>
        </p:txBody>
      </p:sp>
      <p:pic>
        <p:nvPicPr>
          <p:cNvPr id="5" name="Picture 4"/>
          <p:cNvPicPr>
            <a:picLocks noChangeAspect="1"/>
          </p:cNvPicPr>
          <p:nvPr/>
        </p:nvPicPr>
        <p:blipFill>
          <a:blip r:embed="rId4"/>
          <a:stretch>
            <a:fillRect/>
          </a:stretch>
        </p:blipFill>
        <p:spPr>
          <a:xfrm>
            <a:off x="379412" y="1676400"/>
            <a:ext cx="3115028" cy="3147646"/>
          </a:xfrm>
          <a:prstGeom prst="rect">
            <a:avLst/>
          </a:prstGeom>
        </p:spPr>
      </p:pic>
    </p:spTree>
    <p:extLst>
      <p:ext uri="{BB962C8B-B14F-4D97-AF65-F5344CB8AC3E}">
        <p14:creationId xmlns:p14="http://schemas.microsoft.com/office/powerpoint/2010/main" val="3694997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10" name="Title 2"/>
          <p:cNvSpPr txBox="1">
            <a:spLocks/>
          </p:cNvSpPr>
          <p:nvPr/>
        </p:nvSpPr>
        <p:spPr>
          <a:xfrm>
            <a:off x="1218883" y="274637"/>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What to do during class?</a:t>
            </a:r>
            <a:endParaRPr lang="en-US" dirty="0"/>
          </a:p>
        </p:txBody>
      </p:sp>
      <p:sp>
        <p:nvSpPr>
          <p:cNvPr id="4" name="TextBox 3"/>
          <p:cNvSpPr txBox="1"/>
          <p:nvPr/>
        </p:nvSpPr>
        <p:spPr>
          <a:xfrm>
            <a:off x="3917778" y="1676400"/>
            <a:ext cx="8271047" cy="5262979"/>
          </a:xfrm>
          <a:prstGeom prst="rect">
            <a:avLst/>
          </a:prstGeom>
          <a:noFill/>
        </p:spPr>
        <p:txBody>
          <a:bodyPr wrap="none" rtlCol="0">
            <a:spAutoFit/>
          </a:bodyPr>
          <a:lstStyle/>
          <a:p>
            <a:r>
              <a:rPr lang="en-US" sz="2800" dirty="0" smtClean="0">
                <a:solidFill>
                  <a:srgbClr val="FFFF00"/>
                </a:solidFill>
              </a:rPr>
              <a:t>With flipping, you have </a:t>
            </a:r>
            <a:r>
              <a:rPr lang="en-US" sz="2800" i="1" dirty="0" smtClean="0">
                <a:solidFill>
                  <a:srgbClr val="FFFF00"/>
                </a:solidFill>
              </a:rPr>
              <a:t>more time</a:t>
            </a:r>
            <a:r>
              <a:rPr lang="en-US" sz="2800" dirty="0" smtClean="0">
                <a:solidFill>
                  <a:srgbClr val="FFFF00"/>
                </a:solidFill>
              </a:rPr>
              <a:t>. What to do with it?</a:t>
            </a:r>
          </a:p>
          <a:p>
            <a:endParaRPr lang="en-US" sz="2800" dirty="0"/>
          </a:p>
          <a:p>
            <a:pPr marL="520700"/>
            <a:r>
              <a:rPr lang="en-US" sz="2800" dirty="0" smtClean="0"/>
              <a:t>Examples &amp; discussion:</a:t>
            </a:r>
          </a:p>
          <a:p>
            <a:pPr marL="863600" indent="-342900">
              <a:buFont typeface="Arial" panose="020B0604020202020204" pitchFamily="34" charset="0"/>
              <a:buChar char="•"/>
            </a:pPr>
            <a:endParaRPr lang="en-US" sz="2800" dirty="0"/>
          </a:p>
          <a:p>
            <a:pPr marL="1473093" lvl="1" indent="-342900">
              <a:buFont typeface="Arial" panose="020B0604020202020204" pitchFamily="34" charset="0"/>
              <a:buChar char="•"/>
            </a:pPr>
            <a:r>
              <a:rPr lang="en-US" sz="2800" dirty="0" smtClean="0"/>
              <a:t>Problem solving </a:t>
            </a:r>
          </a:p>
          <a:p>
            <a:pPr marL="1473093" lvl="1" indent="-342900">
              <a:buFont typeface="Arial" panose="020B0604020202020204" pitchFamily="34" charset="0"/>
              <a:buChar char="•"/>
            </a:pPr>
            <a:endParaRPr lang="en-US" sz="2800" dirty="0"/>
          </a:p>
          <a:p>
            <a:pPr marL="1473093" lvl="1" indent="-342900">
              <a:buFont typeface="Arial" panose="020B0604020202020204" pitchFamily="34" charset="0"/>
              <a:buChar char="•"/>
            </a:pPr>
            <a:r>
              <a:rPr lang="en-US" sz="2800" dirty="0" smtClean="0"/>
              <a:t>Demonstrations or simulations</a:t>
            </a:r>
          </a:p>
          <a:p>
            <a:pPr marL="1473093" lvl="1" indent="-342900">
              <a:buFont typeface="Arial" panose="020B0604020202020204" pitchFamily="34" charset="0"/>
              <a:buChar char="•"/>
            </a:pPr>
            <a:endParaRPr lang="en-US" sz="2800" dirty="0"/>
          </a:p>
          <a:p>
            <a:pPr marL="1473093" lvl="1" indent="-342900">
              <a:buFont typeface="Arial" panose="020B0604020202020204" pitchFamily="34" charset="0"/>
              <a:buChar char="•"/>
            </a:pPr>
            <a:r>
              <a:rPr lang="en-US" sz="2800" dirty="0" smtClean="0"/>
              <a:t>Peer instruction</a:t>
            </a:r>
            <a:endParaRPr lang="en-US" sz="2800" dirty="0"/>
          </a:p>
          <a:p>
            <a:r>
              <a:rPr lang="en-US" sz="2800" dirty="0"/>
              <a:t/>
            </a:r>
            <a:br>
              <a:rPr lang="en-US" sz="2800" dirty="0"/>
            </a:br>
            <a:r>
              <a:rPr lang="en-US" sz="2800" dirty="0"/>
              <a:t/>
            </a:r>
            <a:br>
              <a:rPr lang="en-US" sz="2800" dirty="0"/>
            </a:br>
            <a:endParaRPr lang="en-US" sz="2800" dirty="0"/>
          </a:p>
        </p:txBody>
      </p:sp>
      <p:pic>
        <p:nvPicPr>
          <p:cNvPr id="5" name="Picture 4"/>
          <p:cNvPicPr>
            <a:picLocks noChangeAspect="1"/>
          </p:cNvPicPr>
          <p:nvPr/>
        </p:nvPicPr>
        <p:blipFill>
          <a:blip r:embed="rId4"/>
          <a:stretch>
            <a:fillRect/>
          </a:stretch>
        </p:blipFill>
        <p:spPr>
          <a:xfrm>
            <a:off x="379412" y="1676400"/>
            <a:ext cx="3115028" cy="3147646"/>
          </a:xfrm>
          <a:prstGeom prst="rect">
            <a:avLst/>
          </a:prstGeom>
        </p:spPr>
      </p:pic>
    </p:spTree>
    <p:extLst>
      <p:ext uri="{BB962C8B-B14F-4D97-AF65-F5344CB8AC3E}">
        <p14:creationId xmlns:p14="http://schemas.microsoft.com/office/powerpoint/2010/main" val="1450283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856412" y="85425"/>
            <a:ext cx="4953000" cy="6696375"/>
          </a:xfrm>
          <a:prstGeom prst="rect">
            <a:avLst/>
          </a:prstGeom>
        </p:spPr>
      </p:pic>
      <p:sp>
        <p:nvSpPr>
          <p:cNvPr id="3" name="TextBox 2"/>
          <p:cNvSpPr txBox="1"/>
          <p:nvPr/>
        </p:nvSpPr>
        <p:spPr>
          <a:xfrm>
            <a:off x="1815480" y="527610"/>
            <a:ext cx="4719304" cy="4647426"/>
          </a:xfrm>
          <a:prstGeom prst="rect">
            <a:avLst/>
          </a:prstGeom>
          <a:noFill/>
        </p:spPr>
        <p:txBody>
          <a:bodyPr wrap="none" rtlCol="0">
            <a:spAutoFit/>
          </a:bodyPr>
          <a:lstStyle/>
          <a:p>
            <a:r>
              <a:rPr lang="en-US" sz="3600" dirty="0" smtClean="0"/>
              <a:t>An activity agenda,</a:t>
            </a:r>
          </a:p>
          <a:p>
            <a:r>
              <a:rPr lang="en-US" sz="3600" dirty="0" smtClean="0"/>
              <a:t>instead of lecture notes</a:t>
            </a:r>
          </a:p>
          <a:p>
            <a:pPr algn="r"/>
            <a:endParaRPr lang="en-US" sz="2800" dirty="0"/>
          </a:p>
          <a:p>
            <a:pPr algn="r"/>
            <a:endParaRPr lang="en-US" sz="2800" dirty="0" smtClean="0"/>
          </a:p>
          <a:p>
            <a:pPr algn="r"/>
            <a:endParaRPr lang="en-US" sz="2800" dirty="0"/>
          </a:p>
          <a:p>
            <a:pPr algn="r"/>
            <a:endParaRPr lang="en-US" sz="2800" dirty="0" smtClean="0"/>
          </a:p>
          <a:p>
            <a:pPr algn="r"/>
            <a:r>
              <a:rPr lang="en-US" sz="2800" dirty="0" smtClean="0">
                <a:solidFill>
                  <a:srgbClr val="FFFF00"/>
                </a:solidFill>
              </a:rPr>
              <a:t>Agenda that I followed </a:t>
            </a:r>
          </a:p>
          <a:p>
            <a:pPr algn="r"/>
            <a:r>
              <a:rPr lang="en-US" sz="2800" dirty="0">
                <a:solidFill>
                  <a:srgbClr val="FFFF00"/>
                </a:solidFill>
              </a:rPr>
              <a:t>i</a:t>
            </a:r>
            <a:r>
              <a:rPr lang="en-US" sz="2800" dirty="0" smtClean="0">
                <a:solidFill>
                  <a:srgbClr val="FFFF00"/>
                </a:solidFill>
              </a:rPr>
              <a:t>n a class</a:t>
            </a:r>
          </a:p>
          <a:p>
            <a:pPr algn="r"/>
            <a:endParaRPr lang="en-US" sz="2800" dirty="0">
              <a:solidFill>
                <a:srgbClr val="FFFF00"/>
              </a:solidFill>
            </a:endParaRPr>
          </a:p>
          <a:p>
            <a:pPr algn="r"/>
            <a:r>
              <a:rPr lang="en-US" sz="2800" dirty="0" smtClean="0">
                <a:solidFill>
                  <a:srgbClr val="FFFF00"/>
                </a:solidFill>
              </a:rPr>
              <a:t>(first page)</a:t>
            </a:r>
            <a:endParaRPr lang="en-US" sz="2800" dirty="0">
              <a:solidFill>
                <a:srgbClr val="FFFF00"/>
              </a:solidFill>
            </a:endParaRPr>
          </a:p>
        </p:txBody>
      </p:sp>
      <p:sp>
        <p:nvSpPr>
          <p:cNvPr id="11" name="Oval 10"/>
          <p:cNvSpPr/>
          <p:nvPr/>
        </p:nvSpPr>
        <p:spPr>
          <a:xfrm>
            <a:off x="7608261" y="747331"/>
            <a:ext cx="1229351" cy="395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2"/>
              </a:solidFill>
            </a:endParaRPr>
          </a:p>
        </p:txBody>
      </p:sp>
    </p:spTree>
    <p:extLst>
      <p:ext uri="{BB962C8B-B14F-4D97-AF65-F5344CB8AC3E}">
        <p14:creationId xmlns:p14="http://schemas.microsoft.com/office/powerpoint/2010/main" val="2821307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856412" y="85425"/>
            <a:ext cx="4953000" cy="6696375"/>
          </a:xfrm>
          <a:prstGeom prst="rect">
            <a:avLst/>
          </a:prstGeom>
        </p:spPr>
      </p:pic>
      <p:sp>
        <p:nvSpPr>
          <p:cNvPr id="3" name="TextBox 2"/>
          <p:cNvSpPr txBox="1"/>
          <p:nvPr/>
        </p:nvSpPr>
        <p:spPr>
          <a:xfrm>
            <a:off x="1815480" y="527610"/>
            <a:ext cx="4719304" cy="4647426"/>
          </a:xfrm>
          <a:prstGeom prst="rect">
            <a:avLst/>
          </a:prstGeom>
          <a:noFill/>
        </p:spPr>
        <p:txBody>
          <a:bodyPr wrap="none" rtlCol="0">
            <a:spAutoFit/>
          </a:bodyPr>
          <a:lstStyle/>
          <a:p>
            <a:r>
              <a:rPr lang="en-US" sz="3600" dirty="0" smtClean="0"/>
              <a:t>An activity agenda,</a:t>
            </a:r>
          </a:p>
          <a:p>
            <a:r>
              <a:rPr lang="en-US" sz="3600" dirty="0" smtClean="0"/>
              <a:t>instead of lecture notes</a:t>
            </a:r>
          </a:p>
          <a:p>
            <a:pPr algn="r"/>
            <a:endParaRPr lang="en-US" sz="2800" dirty="0"/>
          </a:p>
          <a:p>
            <a:pPr algn="r"/>
            <a:endParaRPr lang="en-US" sz="2800" dirty="0" smtClean="0"/>
          </a:p>
          <a:p>
            <a:pPr algn="r"/>
            <a:endParaRPr lang="en-US" sz="2800" dirty="0"/>
          </a:p>
          <a:p>
            <a:pPr algn="r"/>
            <a:endParaRPr lang="en-US" sz="2800" dirty="0" smtClean="0"/>
          </a:p>
          <a:p>
            <a:pPr algn="r"/>
            <a:r>
              <a:rPr lang="en-US" sz="2800" dirty="0" smtClean="0">
                <a:solidFill>
                  <a:srgbClr val="FFFF00"/>
                </a:solidFill>
              </a:rPr>
              <a:t>Agenda that I followed </a:t>
            </a:r>
          </a:p>
          <a:p>
            <a:pPr algn="r"/>
            <a:r>
              <a:rPr lang="en-US" sz="2800" dirty="0">
                <a:solidFill>
                  <a:srgbClr val="FFFF00"/>
                </a:solidFill>
              </a:rPr>
              <a:t>i</a:t>
            </a:r>
            <a:r>
              <a:rPr lang="en-US" sz="2800" dirty="0" smtClean="0">
                <a:solidFill>
                  <a:srgbClr val="FFFF00"/>
                </a:solidFill>
              </a:rPr>
              <a:t>n a class</a:t>
            </a:r>
          </a:p>
          <a:p>
            <a:pPr algn="r"/>
            <a:endParaRPr lang="en-US" sz="2800" dirty="0">
              <a:solidFill>
                <a:srgbClr val="FFFF00"/>
              </a:solidFill>
            </a:endParaRPr>
          </a:p>
          <a:p>
            <a:pPr algn="r"/>
            <a:r>
              <a:rPr lang="en-US" sz="2800" dirty="0" smtClean="0">
                <a:solidFill>
                  <a:srgbClr val="FFFF00"/>
                </a:solidFill>
              </a:rPr>
              <a:t>(first page)</a:t>
            </a:r>
            <a:endParaRPr lang="en-US" sz="2800" dirty="0">
              <a:solidFill>
                <a:srgbClr val="FFFF00"/>
              </a:solidFill>
            </a:endParaRPr>
          </a:p>
        </p:txBody>
      </p:sp>
      <p:sp>
        <p:nvSpPr>
          <p:cNvPr id="5" name="Oval 4"/>
          <p:cNvSpPr/>
          <p:nvPr/>
        </p:nvSpPr>
        <p:spPr>
          <a:xfrm>
            <a:off x="7492039" y="1541375"/>
            <a:ext cx="1116973" cy="382386"/>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val 10"/>
          <p:cNvSpPr/>
          <p:nvPr/>
        </p:nvSpPr>
        <p:spPr>
          <a:xfrm>
            <a:off x="7608261" y="747331"/>
            <a:ext cx="1229351" cy="395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2"/>
              </a:solidFill>
            </a:endParaRPr>
          </a:p>
        </p:txBody>
      </p:sp>
    </p:spTree>
    <p:extLst>
      <p:ext uri="{BB962C8B-B14F-4D97-AF65-F5344CB8AC3E}">
        <p14:creationId xmlns:p14="http://schemas.microsoft.com/office/powerpoint/2010/main" val="1849234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856412" y="85425"/>
            <a:ext cx="4953000" cy="6696375"/>
          </a:xfrm>
          <a:prstGeom prst="rect">
            <a:avLst/>
          </a:prstGeom>
        </p:spPr>
      </p:pic>
      <p:sp>
        <p:nvSpPr>
          <p:cNvPr id="3" name="TextBox 2"/>
          <p:cNvSpPr txBox="1"/>
          <p:nvPr/>
        </p:nvSpPr>
        <p:spPr>
          <a:xfrm>
            <a:off x="1815480" y="527610"/>
            <a:ext cx="4719304" cy="4647426"/>
          </a:xfrm>
          <a:prstGeom prst="rect">
            <a:avLst/>
          </a:prstGeom>
          <a:noFill/>
        </p:spPr>
        <p:txBody>
          <a:bodyPr wrap="none" rtlCol="0">
            <a:spAutoFit/>
          </a:bodyPr>
          <a:lstStyle/>
          <a:p>
            <a:r>
              <a:rPr lang="en-US" sz="3600" dirty="0" smtClean="0"/>
              <a:t>An activity agenda,</a:t>
            </a:r>
          </a:p>
          <a:p>
            <a:r>
              <a:rPr lang="en-US" sz="3600" dirty="0" smtClean="0"/>
              <a:t>instead of lecture notes</a:t>
            </a:r>
          </a:p>
          <a:p>
            <a:pPr algn="r"/>
            <a:endParaRPr lang="en-US" sz="2800" dirty="0"/>
          </a:p>
          <a:p>
            <a:pPr algn="r"/>
            <a:endParaRPr lang="en-US" sz="2800" dirty="0" smtClean="0"/>
          </a:p>
          <a:p>
            <a:pPr algn="r"/>
            <a:endParaRPr lang="en-US" sz="2800" dirty="0"/>
          </a:p>
          <a:p>
            <a:pPr algn="r"/>
            <a:endParaRPr lang="en-US" sz="2800" dirty="0" smtClean="0"/>
          </a:p>
          <a:p>
            <a:pPr algn="r"/>
            <a:r>
              <a:rPr lang="en-US" sz="2800" dirty="0" smtClean="0">
                <a:solidFill>
                  <a:srgbClr val="FFFF00"/>
                </a:solidFill>
              </a:rPr>
              <a:t>Agenda that I followed </a:t>
            </a:r>
          </a:p>
          <a:p>
            <a:pPr algn="r"/>
            <a:r>
              <a:rPr lang="en-US" sz="2800" dirty="0">
                <a:solidFill>
                  <a:srgbClr val="FFFF00"/>
                </a:solidFill>
              </a:rPr>
              <a:t>i</a:t>
            </a:r>
            <a:r>
              <a:rPr lang="en-US" sz="2800" dirty="0" smtClean="0">
                <a:solidFill>
                  <a:srgbClr val="FFFF00"/>
                </a:solidFill>
              </a:rPr>
              <a:t>n a class</a:t>
            </a:r>
          </a:p>
          <a:p>
            <a:pPr algn="r"/>
            <a:endParaRPr lang="en-US" sz="2800" dirty="0">
              <a:solidFill>
                <a:srgbClr val="FFFF00"/>
              </a:solidFill>
            </a:endParaRPr>
          </a:p>
          <a:p>
            <a:pPr algn="r"/>
            <a:r>
              <a:rPr lang="en-US" sz="2800" dirty="0" smtClean="0">
                <a:solidFill>
                  <a:srgbClr val="FFFF00"/>
                </a:solidFill>
              </a:rPr>
              <a:t>(first page)</a:t>
            </a:r>
            <a:endParaRPr lang="en-US" sz="2800" dirty="0">
              <a:solidFill>
                <a:srgbClr val="FFFF00"/>
              </a:solidFill>
            </a:endParaRPr>
          </a:p>
        </p:txBody>
      </p:sp>
      <p:sp>
        <p:nvSpPr>
          <p:cNvPr id="5" name="Oval 4"/>
          <p:cNvSpPr/>
          <p:nvPr/>
        </p:nvSpPr>
        <p:spPr>
          <a:xfrm>
            <a:off x="7492039" y="1541375"/>
            <a:ext cx="1116973" cy="382386"/>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Oval 7"/>
          <p:cNvSpPr/>
          <p:nvPr/>
        </p:nvSpPr>
        <p:spPr>
          <a:xfrm>
            <a:off x="8617079" y="1981200"/>
            <a:ext cx="1515933" cy="443053"/>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val 10"/>
          <p:cNvSpPr/>
          <p:nvPr/>
        </p:nvSpPr>
        <p:spPr>
          <a:xfrm>
            <a:off x="7608261" y="747331"/>
            <a:ext cx="1229351" cy="395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2"/>
              </a:solidFill>
            </a:endParaRPr>
          </a:p>
        </p:txBody>
      </p:sp>
    </p:spTree>
    <p:extLst>
      <p:ext uri="{BB962C8B-B14F-4D97-AF65-F5344CB8AC3E}">
        <p14:creationId xmlns:p14="http://schemas.microsoft.com/office/powerpoint/2010/main" val="1010158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856412" y="85425"/>
            <a:ext cx="4953000" cy="6696375"/>
          </a:xfrm>
          <a:prstGeom prst="rect">
            <a:avLst/>
          </a:prstGeom>
        </p:spPr>
      </p:pic>
      <p:sp>
        <p:nvSpPr>
          <p:cNvPr id="3" name="TextBox 2"/>
          <p:cNvSpPr txBox="1"/>
          <p:nvPr/>
        </p:nvSpPr>
        <p:spPr>
          <a:xfrm>
            <a:off x="1815480" y="527610"/>
            <a:ext cx="4719304" cy="4647426"/>
          </a:xfrm>
          <a:prstGeom prst="rect">
            <a:avLst/>
          </a:prstGeom>
          <a:noFill/>
        </p:spPr>
        <p:txBody>
          <a:bodyPr wrap="none" rtlCol="0">
            <a:spAutoFit/>
          </a:bodyPr>
          <a:lstStyle/>
          <a:p>
            <a:r>
              <a:rPr lang="en-US" sz="3600" dirty="0" smtClean="0"/>
              <a:t>An activity agenda,</a:t>
            </a:r>
          </a:p>
          <a:p>
            <a:r>
              <a:rPr lang="en-US" sz="3600" dirty="0" smtClean="0"/>
              <a:t>instead of lecture notes</a:t>
            </a:r>
          </a:p>
          <a:p>
            <a:pPr algn="r"/>
            <a:endParaRPr lang="en-US" sz="2800" dirty="0"/>
          </a:p>
          <a:p>
            <a:pPr algn="r"/>
            <a:endParaRPr lang="en-US" sz="2800" dirty="0" smtClean="0"/>
          </a:p>
          <a:p>
            <a:pPr algn="r"/>
            <a:endParaRPr lang="en-US" sz="2800" dirty="0"/>
          </a:p>
          <a:p>
            <a:pPr algn="r"/>
            <a:endParaRPr lang="en-US" sz="2800" dirty="0" smtClean="0"/>
          </a:p>
          <a:p>
            <a:pPr algn="r"/>
            <a:r>
              <a:rPr lang="en-US" sz="2800" dirty="0" smtClean="0">
                <a:solidFill>
                  <a:srgbClr val="FFFF00"/>
                </a:solidFill>
              </a:rPr>
              <a:t>Agenda that I followed </a:t>
            </a:r>
          </a:p>
          <a:p>
            <a:pPr algn="r"/>
            <a:r>
              <a:rPr lang="en-US" sz="2800" dirty="0">
                <a:solidFill>
                  <a:srgbClr val="FFFF00"/>
                </a:solidFill>
              </a:rPr>
              <a:t>i</a:t>
            </a:r>
            <a:r>
              <a:rPr lang="en-US" sz="2800" dirty="0" smtClean="0">
                <a:solidFill>
                  <a:srgbClr val="FFFF00"/>
                </a:solidFill>
              </a:rPr>
              <a:t>n a class</a:t>
            </a:r>
          </a:p>
          <a:p>
            <a:pPr algn="r"/>
            <a:endParaRPr lang="en-US" sz="2800" dirty="0">
              <a:solidFill>
                <a:srgbClr val="FFFF00"/>
              </a:solidFill>
            </a:endParaRPr>
          </a:p>
          <a:p>
            <a:pPr algn="r"/>
            <a:r>
              <a:rPr lang="en-US" sz="2800" dirty="0" smtClean="0">
                <a:solidFill>
                  <a:srgbClr val="FFFF00"/>
                </a:solidFill>
              </a:rPr>
              <a:t>(first page)</a:t>
            </a:r>
            <a:endParaRPr lang="en-US" sz="2800" dirty="0">
              <a:solidFill>
                <a:srgbClr val="FFFF00"/>
              </a:solidFill>
            </a:endParaRPr>
          </a:p>
        </p:txBody>
      </p:sp>
      <p:sp>
        <p:nvSpPr>
          <p:cNvPr id="5" name="Oval 4"/>
          <p:cNvSpPr/>
          <p:nvPr/>
        </p:nvSpPr>
        <p:spPr>
          <a:xfrm>
            <a:off x="7492039" y="1541375"/>
            <a:ext cx="1116973" cy="382386"/>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Oval 7"/>
          <p:cNvSpPr/>
          <p:nvPr/>
        </p:nvSpPr>
        <p:spPr>
          <a:xfrm>
            <a:off x="8617079" y="1981200"/>
            <a:ext cx="1515933" cy="443053"/>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Oval 8"/>
          <p:cNvSpPr/>
          <p:nvPr/>
        </p:nvSpPr>
        <p:spPr>
          <a:xfrm>
            <a:off x="7408070" y="3438541"/>
            <a:ext cx="2039142" cy="523859"/>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val 10"/>
          <p:cNvSpPr/>
          <p:nvPr/>
        </p:nvSpPr>
        <p:spPr>
          <a:xfrm>
            <a:off x="7608261" y="747331"/>
            <a:ext cx="1229351" cy="395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2"/>
              </a:solidFill>
            </a:endParaRPr>
          </a:p>
        </p:txBody>
      </p:sp>
    </p:spTree>
    <p:extLst>
      <p:ext uri="{BB962C8B-B14F-4D97-AF65-F5344CB8AC3E}">
        <p14:creationId xmlns:p14="http://schemas.microsoft.com/office/powerpoint/2010/main" val="1358869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10" name="Title 2"/>
          <p:cNvSpPr txBox="1">
            <a:spLocks/>
          </p:cNvSpPr>
          <p:nvPr/>
        </p:nvSpPr>
        <p:spPr>
          <a:xfrm>
            <a:off x="1218883" y="274637"/>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endParaRPr lang="en-US" dirty="0"/>
          </a:p>
        </p:txBody>
      </p:sp>
      <p:sp>
        <p:nvSpPr>
          <p:cNvPr id="4" name="TextBox 3"/>
          <p:cNvSpPr txBox="1"/>
          <p:nvPr/>
        </p:nvSpPr>
        <p:spPr>
          <a:xfrm>
            <a:off x="1218883" y="1531936"/>
            <a:ext cx="3275329" cy="4832092"/>
          </a:xfrm>
          <a:prstGeom prst="rect">
            <a:avLst/>
          </a:prstGeom>
          <a:noFill/>
        </p:spPr>
        <p:txBody>
          <a:bodyPr wrap="square" rtlCol="0">
            <a:spAutoFit/>
          </a:bodyPr>
          <a:lstStyle/>
          <a:p>
            <a:r>
              <a:rPr lang="en-US" sz="2800" dirty="0" smtClean="0">
                <a:solidFill>
                  <a:srgbClr val="FFFF00"/>
                </a:solidFill>
              </a:rPr>
              <a:t>Another approach:</a:t>
            </a:r>
          </a:p>
          <a:p>
            <a:r>
              <a:rPr lang="en-US" sz="2800" dirty="0" smtClean="0">
                <a:solidFill>
                  <a:srgbClr val="FFFF00"/>
                </a:solidFill>
              </a:rPr>
              <a:t>in-class homework</a:t>
            </a:r>
          </a:p>
          <a:p>
            <a:endParaRPr lang="en-US" sz="2800" dirty="0"/>
          </a:p>
          <a:p>
            <a:r>
              <a:rPr lang="en-US" sz="2800" dirty="0" smtClean="0"/>
              <a:t>best in a room with large tables</a:t>
            </a:r>
          </a:p>
          <a:p>
            <a:endParaRPr lang="en-US" sz="2800" dirty="0"/>
          </a:p>
          <a:p>
            <a:endParaRPr lang="en-US" sz="2800" dirty="0" smtClean="0"/>
          </a:p>
          <a:p>
            <a:endParaRPr lang="en-US" sz="2800" dirty="0"/>
          </a:p>
          <a:p>
            <a:r>
              <a:rPr lang="en-US" sz="2800" i="1" dirty="0" smtClean="0"/>
              <a:t>Mark </a:t>
            </a:r>
            <a:r>
              <a:rPr lang="en-US" sz="2800" i="1" dirty="0" err="1" smtClean="0"/>
              <a:t>Andersland</a:t>
            </a:r>
            <a:endParaRPr lang="en-US" sz="2800" i="1" dirty="0" smtClean="0"/>
          </a:p>
          <a:p>
            <a:r>
              <a:rPr lang="en-US" sz="2800" i="1" dirty="0" smtClean="0"/>
              <a:t>Engineering</a:t>
            </a:r>
          </a:p>
          <a:p>
            <a:r>
              <a:rPr lang="en-US" sz="2800" i="1" dirty="0" smtClean="0"/>
              <a:t>Univ. of Iowa</a:t>
            </a:r>
            <a:endParaRPr lang="en-US" sz="2800" dirty="0"/>
          </a:p>
        </p:txBody>
      </p:sp>
      <p:pic>
        <p:nvPicPr>
          <p:cNvPr id="2" name="Picture 1"/>
          <p:cNvPicPr>
            <a:picLocks noChangeAspect="1"/>
          </p:cNvPicPr>
          <p:nvPr/>
        </p:nvPicPr>
        <p:blipFill>
          <a:blip r:embed="rId4"/>
          <a:stretch>
            <a:fillRect/>
          </a:stretch>
        </p:blipFill>
        <p:spPr>
          <a:xfrm>
            <a:off x="4516272" y="274637"/>
            <a:ext cx="6180555" cy="5198374"/>
          </a:xfrm>
          <a:prstGeom prst="rect">
            <a:avLst/>
          </a:prstGeom>
        </p:spPr>
      </p:pic>
    </p:spTree>
    <p:extLst>
      <p:ext uri="{BB962C8B-B14F-4D97-AF65-F5344CB8AC3E}">
        <p14:creationId xmlns:p14="http://schemas.microsoft.com/office/powerpoint/2010/main" val="446338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4</a:t>
            </a:r>
            <a:endParaRPr lang="en-US" sz="6000" dirty="0">
              <a:solidFill>
                <a:srgbClr val="FFFF00"/>
              </a:solidFill>
            </a:endParaRPr>
          </a:p>
        </p:txBody>
      </p:sp>
    </p:spTree>
    <p:extLst>
      <p:ext uri="{BB962C8B-B14F-4D97-AF65-F5344CB8AC3E}">
        <p14:creationId xmlns:p14="http://schemas.microsoft.com/office/powerpoint/2010/main" val="8789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41412" y="-436560"/>
            <a:ext cx="10360501" cy="1223963"/>
          </a:xfrm>
        </p:spPr>
        <p:txBody>
          <a:bodyPr/>
          <a:lstStyle/>
          <a:p>
            <a:r>
              <a:rPr lang="en-US" dirty="0" smtClean="0"/>
              <a:t>Outline</a:t>
            </a:r>
            <a:endParaRPr lang="en-US" dirty="0"/>
          </a:p>
        </p:txBody>
      </p:sp>
      <p:sp>
        <p:nvSpPr>
          <p:cNvPr id="14" name="Content Placeholder 13"/>
          <p:cNvSpPr>
            <a:spLocks noGrp="1"/>
          </p:cNvSpPr>
          <p:nvPr>
            <p:ph idx="1"/>
          </p:nvPr>
        </p:nvSpPr>
        <p:spPr>
          <a:xfrm>
            <a:off x="1141412" y="990600"/>
            <a:ext cx="10360501" cy="4462272"/>
          </a:xfrm>
        </p:spPr>
        <p:txBody>
          <a:bodyPr>
            <a:noAutofit/>
          </a:bodyPr>
          <a:lstStyle/>
          <a:p>
            <a:r>
              <a:rPr lang="en-US" dirty="0"/>
              <a:t>Flipping - what is it?</a:t>
            </a:r>
          </a:p>
          <a:p>
            <a:r>
              <a:rPr lang="en-US" dirty="0"/>
              <a:t>P</a:t>
            </a:r>
            <a:r>
              <a:rPr lang="en-US" dirty="0" smtClean="0"/>
              <a:t>roblems </a:t>
            </a:r>
            <a:r>
              <a:rPr lang="en-US" dirty="0"/>
              <a:t>flipping </a:t>
            </a:r>
            <a:r>
              <a:rPr lang="en-US" dirty="0" smtClean="0"/>
              <a:t>solves</a:t>
            </a:r>
          </a:p>
          <a:p>
            <a:r>
              <a:rPr lang="en-US" dirty="0" smtClean="0">
                <a:solidFill>
                  <a:srgbClr val="FFFF00"/>
                </a:solidFill>
              </a:rPr>
              <a:t>Good practices</a:t>
            </a:r>
            <a:endParaRPr lang="en-US" dirty="0">
              <a:solidFill>
                <a:srgbClr val="FFFF00"/>
              </a:solidFill>
            </a:endParaRPr>
          </a:p>
          <a:p>
            <a:r>
              <a:rPr lang="en-US" dirty="0" smtClean="0"/>
              <a:t>How </a:t>
            </a:r>
            <a:r>
              <a:rPr lang="en-US" dirty="0"/>
              <a:t>to do it:</a:t>
            </a:r>
          </a:p>
          <a:p>
            <a:pPr lvl="1"/>
            <a:r>
              <a:rPr lang="en-US" dirty="0" smtClean="0"/>
              <a:t>Hosting, equipment </a:t>
            </a:r>
            <a:r>
              <a:rPr lang="en-US" dirty="0"/>
              <a:t>and </a:t>
            </a:r>
            <a:r>
              <a:rPr lang="en-US" dirty="0" smtClean="0"/>
              <a:t>software</a:t>
            </a:r>
          </a:p>
        </p:txBody>
      </p:sp>
    </p:spTree>
    <p:extLst>
      <p:ext uri="{BB962C8B-B14F-4D97-AF65-F5344CB8AC3E}">
        <p14:creationId xmlns:p14="http://schemas.microsoft.com/office/powerpoint/2010/main" val="1292881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976221" y="2133600"/>
            <a:ext cx="4643515" cy="1815882"/>
          </a:xfrm>
          <a:prstGeom prst="rect">
            <a:avLst/>
          </a:prstGeom>
          <a:noFill/>
        </p:spPr>
        <p:txBody>
          <a:bodyPr wrap="none" rtlCol="0">
            <a:spAutoFit/>
          </a:bodyPr>
          <a:lstStyle/>
          <a:p>
            <a:r>
              <a:rPr lang="en-US" sz="2800" dirty="0" smtClean="0">
                <a:solidFill>
                  <a:srgbClr val="FFFF00"/>
                </a:solidFill>
              </a:rPr>
              <a:t>Video length (minutes):</a:t>
            </a:r>
          </a:p>
          <a:p>
            <a:pPr lvl="1">
              <a:tabLst>
                <a:tab pos="1430338" algn="l"/>
              </a:tabLst>
            </a:pPr>
            <a:r>
              <a:rPr lang="en-US" sz="2800" dirty="0" smtClean="0"/>
              <a:t>4-6 	general education</a:t>
            </a:r>
          </a:p>
          <a:p>
            <a:pPr lvl="1">
              <a:tabLst>
                <a:tab pos="1430338" algn="l"/>
              </a:tabLst>
            </a:pPr>
            <a:r>
              <a:rPr lang="en-US" sz="2800" dirty="0" smtClean="0"/>
              <a:t>5-7 	intermediate course </a:t>
            </a:r>
          </a:p>
          <a:p>
            <a:pPr lvl="1">
              <a:tabLst>
                <a:tab pos="1430338" algn="l"/>
              </a:tabLst>
            </a:pPr>
            <a:r>
              <a:rPr lang="en-US" sz="2800" dirty="0" smtClean="0"/>
              <a:t>&gt; 10 	never</a:t>
            </a:r>
            <a:endParaRPr lang="en-US" sz="2800" dirty="0"/>
          </a:p>
        </p:txBody>
      </p:sp>
    </p:spTree>
    <p:extLst>
      <p:ext uri="{BB962C8B-B14F-4D97-AF65-F5344CB8AC3E}">
        <p14:creationId xmlns:p14="http://schemas.microsoft.com/office/powerpoint/2010/main" val="60923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5" name="Title 2"/>
          <p:cNvSpPr txBox="1">
            <a:spLocks/>
          </p:cNvSpPr>
          <p:nvPr/>
        </p:nvSpPr>
        <p:spPr>
          <a:xfrm>
            <a:off x="1217612" y="7620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Polls:</a:t>
            </a:r>
          </a:p>
          <a:p>
            <a:endParaRPr lang="en-US" dirty="0"/>
          </a:p>
        </p:txBody>
      </p:sp>
      <p:sp>
        <p:nvSpPr>
          <p:cNvPr id="2" name="TextBox 1"/>
          <p:cNvSpPr txBox="1"/>
          <p:nvPr/>
        </p:nvSpPr>
        <p:spPr>
          <a:xfrm>
            <a:off x="1979613" y="1905000"/>
            <a:ext cx="8023082" cy="1384995"/>
          </a:xfrm>
          <a:prstGeom prst="rect">
            <a:avLst/>
          </a:prstGeom>
          <a:noFill/>
        </p:spPr>
        <p:txBody>
          <a:bodyPr wrap="square" rtlCol="0">
            <a:spAutoFit/>
          </a:bodyPr>
          <a:lstStyle/>
          <a:p>
            <a:r>
              <a:rPr lang="en-US" sz="2800" dirty="0" smtClean="0">
                <a:solidFill>
                  <a:srgbClr val="FFFF00"/>
                </a:solidFill>
              </a:rPr>
              <a:t>Do you sometimes teach </a:t>
            </a:r>
            <a:r>
              <a:rPr lang="en-US" sz="2800" dirty="0">
                <a:solidFill>
                  <a:srgbClr val="FFFF00"/>
                </a:solidFill>
              </a:rPr>
              <a:t>by </a:t>
            </a:r>
            <a:endParaRPr lang="en-US" sz="2800" dirty="0" smtClean="0">
              <a:solidFill>
                <a:srgbClr val="FFFF00"/>
              </a:solidFill>
            </a:endParaRPr>
          </a:p>
          <a:p>
            <a:pPr marL="1066693" lvl="1" indent="-457200">
              <a:buFont typeface="Arial" panose="020B0604020202020204" pitchFamily="34" charset="0"/>
              <a:buChar char="•"/>
            </a:pPr>
            <a:r>
              <a:rPr lang="en-US" sz="2800" dirty="0" smtClean="0"/>
              <a:t>writing </a:t>
            </a:r>
            <a:r>
              <a:rPr lang="en-US" sz="2800" dirty="0"/>
              <a:t>on board?</a:t>
            </a:r>
          </a:p>
          <a:p>
            <a:pPr marL="1066693" lvl="1" indent="-457200">
              <a:buFont typeface="Arial" panose="020B0604020202020204" pitchFamily="34" charset="0"/>
              <a:buChar char="•"/>
            </a:pPr>
            <a:r>
              <a:rPr lang="en-US" sz="2800" dirty="0" smtClean="0"/>
              <a:t>projector to show slides (</a:t>
            </a:r>
            <a:r>
              <a:rPr lang="en-US" sz="2800" dirty="0" err="1" smtClean="0"/>
              <a:t>powerpoint</a:t>
            </a:r>
            <a:r>
              <a:rPr lang="en-US" sz="2800" dirty="0" smtClean="0"/>
              <a:t>, etc.)?</a:t>
            </a:r>
            <a:endParaRPr lang="en-US" sz="2800" dirty="0"/>
          </a:p>
        </p:txBody>
      </p:sp>
    </p:spTree>
    <p:extLst>
      <p:ext uri="{BB962C8B-B14F-4D97-AF65-F5344CB8AC3E}">
        <p14:creationId xmlns:p14="http://schemas.microsoft.com/office/powerpoint/2010/main" val="2774573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chemeClr val="bg2">
                <a:lumMod val="60000"/>
                <a:lumOff val="4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684212" y="984239"/>
            <a:ext cx="9154049" cy="812671"/>
          </a:xfrm>
          <a:prstGeom prst="rect">
            <a:avLst/>
          </a:prstGeom>
        </p:spPr>
      </p:pic>
      <p:sp>
        <p:nvSpPr>
          <p:cNvPr id="5" name="TextBox 4"/>
          <p:cNvSpPr txBox="1"/>
          <p:nvPr/>
        </p:nvSpPr>
        <p:spPr>
          <a:xfrm>
            <a:off x="2589212" y="381872"/>
            <a:ext cx="5637372" cy="523220"/>
          </a:xfrm>
          <a:prstGeom prst="rect">
            <a:avLst/>
          </a:prstGeom>
          <a:noFill/>
        </p:spPr>
        <p:txBody>
          <a:bodyPr wrap="square" rtlCol="0">
            <a:spAutoFit/>
          </a:bodyPr>
          <a:lstStyle/>
          <a:p>
            <a:r>
              <a:rPr lang="en-US" sz="2800" dirty="0">
                <a:solidFill>
                  <a:srgbClr val="FFFF00"/>
                </a:solidFill>
              </a:rPr>
              <a:t>Not a whole lecture, like this:</a:t>
            </a:r>
          </a:p>
        </p:txBody>
      </p:sp>
      <p:sp>
        <p:nvSpPr>
          <p:cNvPr id="4" name="Rectangle 3"/>
          <p:cNvSpPr/>
          <p:nvPr/>
        </p:nvSpPr>
        <p:spPr>
          <a:xfrm>
            <a:off x="9010538" y="1153824"/>
            <a:ext cx="799086" cy="635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7" name="Straight Connector 6"/>
          <p:cNvCxnSpPr/>
          <p:nvPr/>
        </p:nvCxnSpPr>
        <p:spPr>
          <a:xfrm flipV="1">
            <a:off x="9010538" y="750098"/>
            <a:ext cx="1341780" cy="4441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10538" y="1780679"/>
            <a:ext cx="1341780" cy="3183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10361612" y="750098"/>
            <a:ext cx="1383668" cy="1358510"/>
          </a:xfrm>
          <a:prstGeom prst="rect">
            <a:avLst/>
          </a:prstGeom>
          <a:ln w="57150">
            <a:solidFill>
              <a:srgbClr val="FF0000"/>
            </a:solidFill>
          </a:ln>
        </p:spPr>
      </p:pic>
      <p:grpSp>
        <p:nvGrpSpPr>
          <p:cNvPr id="23" name="Group 22"/>
          <p:cNvGrpSpPr/>
          <p:nvPr/>
        </p:nvGrpSpPr>
        <p:grpSpPr>
          <a:xfrm>
            <a:off x="1674812" y="2257292"/>
            <a:ext cx="8509559" cy="4347883"/>
            <a:chOff x="1674812" y="2257292"/>
            <a:chExt cx="8509559" cy="4347883"/>
          </a:xfrm>
        </p:grpSpPr>
        <p:sp>
          <p:nvSpPr>
            <p:cNvPr id="19" name="TextBox 18"/>
            <p:cNvSpPr txBox="1"/>
            <p:nvPr/>
          </p:nvSpPr>
          <p:spPr>
            <a:xfrm>
              <a:off x="2146704" y="2257292"/>
              <a:ext cx="5637372" cy="523220"/>
            </a:xfrm>
            <a:prstGeom prst="rect">
              <a:avLst/>
            </a:prstGeom>
            <a:noFill/>
          </p:spPr>
          <p:txBody>
            <a:bodyPr wrap="square" rtlCol="0">
              <a:spAutoFit/>
            </a:bodyPr>
            <a:lstStyle/>
            <a:p>
              <a:pPr algn="r"/>
              <a:r>
                <a:rPr lang="en-US" sz="2800" dirty="0" smtClean="0">
                  <a:solidFill>
                    <a:srgbClr val="FFFF00"/>
                  </a:solidFill>
                </a:rPr>
                <a:t>Which is more tempting to watch?</a:t>
              </a:r>
              <a:endParaRPr lang="en-US" sz="2800" dirty="0">
                <a:solidFill>
                  <a:srgbClr val="FFFF00"/>
                </a:solidFill>
              </a:endParaRPr>
            </a:p>
          </p:txBody>
        </p:sp>
        <p:pic>
          <p:nvPicPr>
            <p:cNvPr id="20" name="Picture 19"/>
            <p:cNvPicPr>
              <a:picLocks noChangeAspect="1"/>
            </p:cNvPicPr>
            <p:nvPr/>
          </p:nvPicPr>
          <p:blipFill>
            <a:blip r:embed="rId5"/>
            <a:stretch>
              <a:fillRect/>
            </a:stretch>
          </p:blipFill>
          <p:spPr>
            <a:xfrm>
              <a:off x="1674812" y="2780512"/>
              <a:ext cx="8509559" cy="3810000"/>
            </a:xfrm>
            <a:prstGeom prst="rect">
              <a:avLst/>
            </a:prstGeom>
          </p:spPr>
        </p:pic>
        <p:sp>
          <p:nvSpPr>
            <p:cNvPr id="21" name="Oval 20"/>
            <p:cNvSpPr/>
            <p:nvPr/>
          </p:nvSpPr>
          <p:spPr>
            <a:xfrm>
              <a:off x="2817812" y="3891908"/>
              <a:ext cx="14478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Oval 21"/>
            <p:cNvSpPr/>
            <p:nvPr/>
          </p:nvSpPr>
          <p:spPr>
            <a:xfrm>
              <a:off x="2817812" y="5843175"/>
              <a:ext cx="14478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Tree>
    <p:extLst>
      <p:ext uri="{BB962C8B-B14F-4D97-AF65-F5344CB8AC3E}">
        <p14:creationId xmlns:p14="http://schemas.microsoft.com/office/powerpoint/2010/main" val="55325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6612" y="-76200"/>
            <a:ext cx="10360501" cy="1223963"/>
          </a:xfrm>
        </p:spPr>
        <p:txBody>
          <a:bodyPr/>
          <a:lstStyle/>
          <a:p>
            <a:r>
              <a:rPr lang="en-US" dirty="0" smtClean="0"/>
              <a:t>Good Practices</a:t>
            </a:r>
            <a:endParaRPr lang="en-US" dirty="0"/>
          </a:p>
        </p:txBody>
      </p:sp>
      <p:sp>
        <p:nvSpPr>
          <p:cNvPr id="4" name="TextBox 3"/>
          <p:cNvSpPr txBox="1"/>
          <p:nvPr/>
        </p:nvSpPr>
        <p:spPr>
          <a:xfrm>
            <a:off x="1446212" y="1371600"/>
            <a:ext cx="9447529" cy="1815882"/>
          </a:xfrm>
          <a:prstGeom prst="rect">
            <a:avLst/>
          </a:prstGeom>
          <a:noFill/>
        </p:spPr>
        <p:txBody>
          <a:bodyPr wrap="square" rtlCol="0">
            <a:spAutoFit/>
          </a:bodyPr>
          <a:lstStyle/>
          <a:p>
            <a:r>
              <a:rPr lang="en-US" sz="2800" dirty="0" smtClean="0">
                <a:solidFill>
                  <a:srgbClr val="FFFF00"/>
                </a:solidFill>
              </a:rPr>
              <a:t>Quizzes, to coerce students to view videos. </a:t>
            </a:r>
          </a:p>
          <a:p>
            <a:endParaRPr lang="en-US" sz="2800" dirty="0">
              <a:solidFill>
                <a:srgbClr val="FFFF00"/>
              </a:solidFill>
            </a:endParaRPr>
          </a:p>
          <a:p>
            <a:pPr marL="1066693" lvl="1" indent="-457200">
              <a:buFont typeface="Arial" panose="020B0604020202020204" pitchFamily="34" charset="0"/>
              <a:buChar char="•"/>
            </a:pPr>
            <a:endParaRPr lang="en-US" sz="2800" dirty="0" smtClean="0"/>
          </a:p>
          <a:p>
            <a:pPr marL="1066693"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542258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6612" y="-76200"/>
            <a:ext cx="10360501" cy="1223963"/>
          </a:xfrm>
        </p:spPr>
        <p:txBody>
          <a:bodyPr/>
          <a:lstStyle/>
          <a:p>
            <a:r>
              <a:rPr lang="en-US" dirty="0" smtClean="0"/>
              <a:t>Good Practices</a:t>
            </a:r>
            <a:endParaRPr lang="en-US" dirty="0"/>
          </a:p>
        </p:txBody>
      </p:sp>
      <p:sp>
        <p:nvSpPr>
          <p:cNvPr id="4" name="TextBox 3"/>
          <p:cNvSpPr txBox="1"/>
          <p:nvPr/>
        </p:nvSpPr>
        <p:spPr>
          <a:xfrm>
            <a:off x="1446212" y="1371600"/>
            <a:ext cx="9447529" cy="3539430"/>
          </a:xfrm>
          <a:prstGeom prst="rect">
            <a:avLst/>
          </a:prstGeom>
          <a:noFill/>
        </p:spPr>
        <p:txBody>
          <a:bodyPr wrap="square" rtlCol="0">
            <a:spAutoFit/>
          </a:bodyPr>
          <a:lstStyle/>
          <a:p>
            <a:r>
              <a:rPr lang="en-US" sz="2800" dirty="0" smtClean="0">
                <a:solidFill>
                  <a:srgbClr val="FFFF00"/>
                </a:solidFill>
              </a:rPr>
              <a:t>Quizzes, to coerce students to view videos. </a:t>
            </a:r>
          </a:p>
          <a:p>
            <a:endParaRPr lang="en-US" sz="2800" dirty="0">
              <a:solidFill>
                <a:srgbClr val="FFFF00"/>
              </a:solidFill>
            </a:endParaRPr>
          </a:p>
          <a:p>
            <a:r>
              <a:rPr lang="en-US" sz="2800" dirty="0" smtClean="0">
                <a:solidFill>
                  <a:srgbClr val="FFFF00"/>
                </a:solidFill>
              </a:rPr>
              <a:t>Ways to quiz:</a:t>
            </a:r>
          </a:p>
          <a:p>
            <a:pPr lvl="1"/>
            <a:r>
              <a:rPr lang="en-US" sz="2800" dirty="0" smtClean="0"/>
              <a:t>In class:</a:t>
            </a:r>
          </a:p>
          <a:p>
            <a:pPr marL="1676187" lvl="2" indent="-457200">
              <a:buFont typeface="Arial" panose="020B0604020202020204" pitchFamily="34" charset="0"/>
              <a:buChar char="•"/>
            </a:pPr>
            <a:r>
              <a:rPr lang="en-US" sz="2800" dirty="0" smtClean="0"/>
              <a:t>Clickers</a:t>
            </a:r>
          </a:p>
          <a:p>
            <a:pPr marL="1676187" lvl="2" indent="-457200">
              <a:buFont typeface="Arial" panose="020B0604020202020204" pitchFamily="34" charset="0"/>
              <a:buChar char="•"/>
            </a:pPr>
            <a:r>
              <a:rPr lang="en-US" sz="2800" dirty="0" smtClean="0"/>
              <a:t>Paper</a:t>
            </a:r>
          </a:p>
          <a:p>
            <a:pPr marL="1066693" lvl="1" indent="-457200">
              <a:buFont typeface="Arial" panose="020B0604020202020204" pitchFamily="34" charset="0"/>
              <a:buChar char="•"/>
            </a:pPr>
            <a:endParaRPr lang="en-US" sz="2800" dirty="0" smtClean="0"/>
          </a:p>
          <a:p>
            <a:pPr marL="1066693"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410741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6612" y="-76200"/>
            <a:ext cx="10360501" cy="1223963"/>
          </a:xfrm>
        </p:spPr>
        <p:txBody>
          <a:bodyPr/>
          <a:lstStyle/>
          <a:p>
            <a:r>
              <a:rPr lang="en-US" dirty="0" smtClean="0"/>
              <a:t>Good Practices</a:t>
            </a:r>
            <a:endParaRPr lang="en-US" dirty="0"/>
          </a:p>
        </p:txBody>
      </p:sp>
      <p:sp>
        <p:nvSpPr>
          <p:cNvPr id="4" name="TextBox 3"/>
          <p:cNvSpPr txBox="1"/>
          <p:nvPr/>
        </p:nvSpPr>
        <p:spPr>
          <a:xfrm>
            <a:off x="1446212" y="1371600"/>
            <a:ext cx="9447529" cy="3539430"/>
          </a:xfrm>
          <a:prstGeom prst="rect">
            <a:avLst/>
          </a:prstGeom>
          <a:noFill/>
        </p:spPr>
        <p:txBody>
          <a:bodyPr wrap="square" rtlCol="0">
            <a:spAutoFit/>
          </a:bodyPr>
          <a:lstStyle/>
          <a:p>
            <a:r>
              <a:rPr lang="en-US" sz="2800" dirty="0" smtClean="0">
                <a:solidFill>
                  <a:srgbClr val="FFFF00"/>
                </a:solidFill>
              </a:rPr>
              <a:t>Quizzes, to coerce students to view videos. </a:t>
            </a:r>
          </a:p>
          <a:p>
            <a:endParaRPr lang="en-US" sz="2800" dirty="0">
              <a:solidFill>
                <a:srgbClr val="FFFF00"/>
              </a:solidFill>
            </a:endParaRPr>
          </a:p>
          <a:p>
            <a:r>
              <a:rPr lang="en-US" sz="2800" dirty="0" smtClean="0">
                <a:solidFill>
                  <a:srgbClr val="FFFF00"/>
                </a:solidFill>
              </a:rPr>
              <a:t>Ways to quiz:</a:t>
            </a:r>
          </a:p>
          <a:p>
            <a:pPr lvl="1"/>
            <a:r>
              <a:rPr lang="en-US" sz="2800" dirty="0" smtClean="0"/>
              <a:t>In class:</a:t>
            </a:r>
          </a:p>
          <a:p>
            <a:pPr marL="1676187" lvl="2" indent="-457200">
              <a:buFont typeface="Arial" panose="020B0604020202020204" pitchFamily="34" charset="0"/>
              <a:buChar char="•"/>
            </a:pPr>
            <a:r>
              <a:rPr lang="en-US" sz="2800" dirty="0" smtClean="0"/>
              <a:t>Clickers</a:t>
            </a:r>
          </a:p>
          <a:p>
            <a:pPr marL="1676187" lvl="2" indent="-457200">
              <a:buFont typeface="Arial" panose="020B0604020202020204" pitchFamily="34" charset="0"/>
              <a:buChar char="•"/>
            </a:pPr>
            <a:r>
              <a:rPr lang="en-US" sz="2800" dirty="0" smtClean="0"/>
              <a:t>Paper</a:t>
            </a:r>
          </a:p>
          <a:p>
            <a:pPr marL="1066693" lvl="1" indent="-457200">
              <a:buFont typeface="Arial" panose="020B0604020202020204" pitchFamily="34" charset="0"/>
              <a:buChar char="•"/>
            </a:pPr>
            <a:endParaRPr lang="en-US" sz="2800" dirty="0" smtClean="0"/>
          </a:p>
          <a:p>
            <a:pPr marL="1066693" lvl="1" indent="-457200">
              <a:buFont typeface="Arial" panose="020B0604020202020204" pitchFamily="34" charset="0"/>
              <a:buChar char="•"/>
            </a:pPr>
            <a:endParaRPr lang="en-US" sz="2800" dirty="0"/>
          </a:p>
        </p:txBody>
      </p:sp>
      <p:pic>
        <p:nvPicPr>
          <p:cNvPr id="2" name="Picture 1"/>
          <p:cNvPicPr>
            <a:picLocks noChangeAspect="1"/>
          </p:cNvPicPr>
          <p:nvPr/>
        </p:nvPicPr>
        <p:blipFill>
          <a:blip r:embed="rId4"/>
          <a:stretch>
            <a:fillRect/>
          </a:stretch>
        </p:blipFill>
        <p:spPr>
          <a:xfrm>
            <a:off x="6399212" y="3529948"/>
            <a:ext cx="2102017" cy="3209837"/>
          </a:xfrm>
          <a:prstGeom prst="rect">
            <a:avLst/>
          </a:prstGeom>
        </p:spPr>
      </p:pic>
      <p:sp>
        <p:nvSpPr>
          <p:cNvPr id="5" name="TextBox 4"/>
          <p:cNvSpPr txBox="1"/>
          <p:nvPr/>
        </p:nvSpPr>
        <p:spPr>
          <a:xfrm>
            <a:off x="4570412" y="2590800"/>
            <a:ext cx="4225837" cy="1384995"/>
          </a:xfrm>
          <a:prstGeom prst="rect">
            <a:avLst/>
          </a:prstGeom>
          <a:noFill/>
        </p:spPr>
        <p:txBody>
          <a:bodyPr wrap="none" rtlCol="0">
            <a:spAutoFit/>
          </a:bodyPr>
          <a:lstStyle/>
          <a:p>
            <a:pPr lvl="1"/>
            <a:r>
              <a:rPr lang="en-US" sz="2800" dirty="0"/>
              <a:t>As part of the video:</a:t>
            </a:r>
          </a:p>
          <a:p>
            <a:pPr marL="1676187" lvl="2" indent="-457200">
              <a:buFont typeface="Arial" panose="020B0604020202020204" pitchFamily="34" charset="0"/>
              <a:buChar char="•"/>
            </a:pPr>
            <a:r>
              <a:rPr lang="en-US" sz="2800" dirty="0"/>
              <a:t>Flash or HTML5</a:t>
            </a:r>
          </a:p>
          <a:p>
            <a:endParaRPr lang="en-US" sz="2800" dirty="0"/>
          </a:p>
        </p:txBody>
      </p:sp>
    </p:spTree>
    <p:extLst>
      <p:ext uri="{BB962C8B-B14F-4D97-AF65-F5344CB8AC3E}">
        <p14:creationId xmlns:p14="http://schemas.microsoft.com/office/powerpoint/2010/main" val="3707292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chemeClr val="bg2">
                <a:lumMod val="60000"/>
                <a:lumOff val="4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1218883" y="1643846"/>
            <a:ext cx="8637686" cy="954107"/>
          </a:xfrm>
          <a:prstGeom prst="rect">
            <a:avLst/>
          </a:prstGeom>
          <a:noFill/>
        </p:spPr>
        <p:txBody>
          <a:bodyPr wrap="none" rtlCol="0">
            <a:spAutoFit/>
          </a:bodyPr>
          <a:lstStyle/>
          <a:p>
            <a:r>
              <a:rPr lang="en-US" sz="2800" dirty="0" smtClean="0"/>
              <a:t>Example</a:t>
            </a:r>
            <a:r>
              <a:rPr lang="en-US" sz="2800" dirty="0" smtClean="0">
                <a:solidFill>
                  <a:srgbClr val="FFFF00"/>
                </a:solidFill>
              </a:rPr>
              <a:t> paper quiz </a:t>
            </a:r>
            <a:r>
              <a:rPr lang="en-US" sz="2800" dirty="0" smtClean="0"/>
              <a:t>question</a:t>
            </a:r>
          </a:p>
          <a:p>
            <a:r>
              <a:rPr lang="en-US" sz="2800" dirty="0" smtClean="0"/>
              <a:t>for Electronics (an intermediate  course for physics majors)</a:t>
            </a:r>
          </a:p>
        </p:txBody>
      </p:sp>
      <p:pic>
        <p:nvPicPr>
          <p:cNvPr id="2" name="Picture 1"/>
          <p:cNvPicPr>
            <a:picLocks noChangeAspect="1"/>
          </p:cNvPicPr>
          <p:nvPr/>
        </p:nvPicPr>
        <p:blipFill>
          <a:blip r:embed="rId3"/>
          <a:stretch>
            <a:fillRect/>
          </a:stretch>
        </p:blipFill>
        <p:spPr>
          <a:xfrm>
            <a:off x="588947" y="3048000"/>
            <a:ext cx="9267622" cy="3361882"/>
          </a:xfrm>
          <a:prstGeom prst="rect">
            <a:avLst/>
          </a:prstGeom>
        </p:spPr>
      </p:pic>
    </p:spTree>
    <p:extLst>
      <p:ext uri="{BB962C8B-B14F-4D97-AF65-F5344CB8AC3E}">
        <p14:creationId xmlns:p14="http://schemas.microsoft.com/office/powerpoint/2010/main" val="355590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1218883" y="1956732"/>
            <a:ext cx="8794715" cy="1815882"/>
          </a:xfrm>
          <a:prstGeom prst="rect">
            <a:avLst/>
          </a:prstGeom>
          <a:noFill/>
        </p:spPr>
        <p:txBody>
          <a:bodyPr wrap="none" rtlCol="0">
            <a:spAutoFit/>
          </a:bodyPr>
          <a:lstStyle/>
          <a:p>
            <a:endParaRPr lang="en-US" sz="2800" dirty="0"/>
          </a:p>
          <a:p>
            <a:r>
              <a:rPr lang="en-US" sz="2800" dirty="0"/>
              <a:t> </a:t>
            </a:r>
            <a:r>
              <a:rPr lang="en-US" sz="2800" dirty="0" smtClean="0"/>
              <a:t>Next 5 slides:</a:t>
            </a:r>
          </a:p>
          <a:p>
            <a:endParaRPr lang="en-US" sz="2800" dirty="0" smtClean="0"/>
          </a:p>
          <a:p>
            <a:r>
              <a:rPr lang="en-US" sz="2800" dirty="0" smtClean="0">
                <a:solidFill>
                  <a:srgbClr val="FFFF00"/>
                </a:solidFill>
              </a:rPr>
              <a:t>clicker quiz </a:t>
            </a:r>
            <a:r>
              <a:rPr lang="en-US" sz="2800" dirty="0" smtClean="0"/>
              <a:t>slides (Basic Physics -- a general education class)</a:t>
            </a:r>
          </a:p>
        </p:txBody>
      </p:sp>
    </p:spTree>
    <p:extLst>
      <p:ext uri="{BB962C8B-B14F-4D97-AF65-F5344CB8AC3E}">
        <p14:creationId xmlns:p14="http://schemas.microsoft.com/office/powerpoint/2010/main" val="373528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4099" name="Title 1"/>
          <p:cNvSpPr>
            <a:spLocks noGrp="1"/>
          </p:cNvSpPr>
          <p:nvPr>
            <p:ph type="title"/>
          </p:nvPr>
        </p:nvSpPr>
        <p:spPr>
          <a:xfrm>
            <a:off x="1979612" y="0"/>
            <a:ext cx="8229600" cy="685800"/>
          </a:xfrm>
        </p:spPr>
        <p:txBody>
          <a:bodyPr/>
          <a:lstStyle/>
          <a:p>
            <a:pPr algn="ctr"/>
            <a:r>
              <a:rPr lang="en-US" sz="4000" dirty="0"/>
              <a:t>Nuclear decay</a:t>
            </a:r>
          </a:p>
        </p:txBody>
      </p:sp>
      <p:sp>
        <p:nvSpPr>
          <p:cNvPr id="4100" name="Content Placeholder 2"/>
          <p:cNvSpPr>
            <a:spLocks noGrp="1"/>
          </p:cNvSpPr>
          <p:nvPr>
            <p:ph idx="1"/>
          </p:nvPr>
        </p:nvSpPr>
        <p:spPr>
          <a:xfrm>
            <a:off x="836612" y="766763"/>
            <a:ext cx="4038600" cy="3429000"/>
          </a:xfrm>
        </p:spPr>
        <p:txBody>
          <a:bodyPr/>
          <a:lstStyle/>
          <a:p>
            <a:pPr eaLnBrk="1" hangingPunct="1">
              <a:spcAft>
                <a:spcPct val="20000"/>
              </a:spcAft>
              <a:buNone/>
            </a:pPr>
            <a:r>
              <a:rPr lang="en-US" sz="2400" dirty="0">
                <a:solidFill>
                  <a:srgbClr val="083763"/>
                </a:solidFill>
                <a:latin typeface="Arial" charset="0"/>
                <a:cs typeface="Arial" charset="0"/>
              </a:rPr>
              <a:t>Half-life</a:t>
            </a:r>
          </a:p>
          <a:p>
            <a:pPr eaLnBrk="1" hangingPunct="1">
              <a:spcAft>
                <a:spcPct val="20000"/>
              </a:spcAft>
              <a:buNone/>
            </a:pPr>
            <a:endParaRPr lang="en-US" sz="2000" dirty="0">
              <a:solidFill>
                <a:srgbClr val="083763"/>
              </a:solidFill>
              <a:latin typeface="Arial" charset="0"/>
              <a:cs typeface="Arial" charset="0"/>
            </a:endParaRPr>
          </a:p>
          <a:p>
            <a:pPr marL="0" indent="0">
              <a:spcAft>
                <a:spcPct val="20000"/>
              </a:spcAft>
              <a:buNone/>
            </a:pPr>
            <a:endParaRPr lang="en-US" sz="2000" dirty="0">
              <a:solidFill>
                <a:srgbClr val="083763"/>
              </a:solidFill>
              <a:latin typeface="Arial" charset="0"/>
              <a:cs typeface="Arial" charset="0"/>
            </a:endParaRPr>
          </a:p>
          <a:p>
            <a:pPr marL="0" indent="0">
              <a:spcAft>
                <a:spcPct val="20000"/>
              </a:spcAft>
              <a:buNone/>
            </a:pPr>
            <a:endParaRPr lang="en-US" sz="2000" dirty="0">
              <a:solidFill>
                <a:srgbClr val="083763"/>
              </a:solidFill>
              <a:latin typeface="Arial" charset="0"/>
              <a:cs typeface="Arial" charset="0"/>
            </a:endParaRPr>
          </a:p>
          <a:p>
            <a:pPr marL="0" indent="0">
              <a:spcAft>
                <a:spcPct val="20000"/>
              </a:spcAft>
              <a:buNone/>
            </a:pPr>
            <a:endParaRPr lang="en-US" sz="2000" dirty="0">
              <a:solidFill>
                <a:srgbClr val="083763"/>
              </a:solidFill>
              <a:latin typeface="Arial" charset="0"/>
              <a:cs typeface="Arial" charset="0"/>
            </a:endParaRPr>
          </a:p>
          <a:p>
            <a:pPr>
              <a:spcAft>
                <a:spcPct val="20000"/>
              </a:spcAft>
            </a:pPr>
            <a:endParaRPr lang="en-US" sz="2000" dirty="0">
              <a:solidFill>
                <a:srgbClr val="083763"/>
              </a:solidFill>
              <a:latin typeface="Arial" charset="0"/>
              <a:cs typeface="Arial" charset="0"/>
            </a:endParaRPr>
          </a:p>
          <a:p>
            <a:pPr>
              <a:spcAft>
                <a:spcPct val="20000"/>
              </a:spcAft>
            </a:pPr>
            <a:endParaRPr lang="en-US" sz="2000" dirty="0">
              <a:solidFill>
                <a:srgbClr val="083763"/>
              </a:solidFill>
              <a:latin typeface="Arial" charset="0"/>
              <a:cs typeface="Arial" charset="0"/>
            </a:endParaRPr>
          </a:p>
          <a:p>
            <a:pPr>
              <a:spcAft>
                <a:spcPct val="20000"/>
              </a:spcAft>
            </a:pPr>
            <a:endParaRPr lang="en-US" sz="2000" dirty="0">
              <a:solidFill>
                <a:srgbClr val="083763"/>
              </a:solidFill>
              <a:latin typeface="Arial" charset="0"/>
              <a:cs typeface="Arial" charset="0"/>
            </a:endParaRPr>
          </a:p>
          <a:p>
            <a:pPr eaLnBrk="1" hangingPunct="1">
              <a:spcAft>
                <a:spcPct val="20000"/>
              </a:spcAft>
              <a:buNone/>
            </a:pPr>
            <a:endParaRPr lang="en-US" sz="2000" dirty="0">
              <a:solidFill>
                <a:srgbClr val="083763"/>
              </a:solidFill>
              <a:latin typeface="Arial" charset="0"/>
              <a:cs typeface="Arial" charset="0"/>
            </a:endParaRPr>
          </a:p>
          <a:p>
            <a:pPr eaLnBrk="1" hangingPunct="1">
              <a:spcAft>
                <a:spcPct val="20000"/>
              </a:spcAft>
              <a:buNone/>
            </a:pPr>
            <a:endParaRPr lang="en-US" sz="2000" dirty="0">
              <a:solidFill>
                <a:srgbClr val="083763"/>
              </a:solidFill>
              <a:latin typeface="Arial" charset="0"/>
              <a:cs typeface="Arial" charset="0"/>
            </a:endParaRPr>
          </a:p>
        </p:txBody>
      </p:sp>
      <p:sp>
        <p:nvSpPr>
          <p:cNvPr id="5" name="Rectangle 2"/>
          <p:cNvSpPr>
            <a:spLocks noChangeArrowheads="1"/>
          </p:cNvSpPr>
          <p:nvPr/>
        </p:nvSpPr>
        <p:spPr bwMode="auto">
          <a:xfrm>
            <a:off x="2950723" y="218612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en-US" altLang="en-US" dirty="0">
              <a:solidFill>
                <a:schemeClr val="bg1"/>
              </a:solidFill>
              <a:latin typeface="Arial" panose="020B0604020202020204" pitchFamily="34" charset="0"/>
            </a:endParaRPr>
          </a:p>
          <a:p>
            <a:pPr defTabSz="914400" eaLnBrk="0" fontAlgn="base" hangingPunct="0">
              <a:spcBef>
                <a:spcPct val="0"/>
              </a:spcBef>
              <a:spcAft>
                <a:spcPct val="0"/>
              </a:spcAft>
            </a:pPr>
            <a:endParaRPr lang="en-US" altLang="en-US" sz="1800" dirty="0">
              <a:solidFill>
                <a:schemeClr val="bg2"/>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2436813" y="304801"/>
            <a:ext cx="8049858" cy="5791200"/>
          </a:xfrm>
          <a:prstGeom prst="rect">
            <a:avLst/>
          </a:prstGeom>
        </p:spPr>
      </p:pic>
    </p:spTree>
    <p:extLst>
      <p:ext uri="{BB962C8B-B14F-4D97-AF65-F5344CB8AC3E}">
        <p14:creationId xmlns:p14="http://schemas.microsoft.com/office/powerpoint/2010/main" val="26379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4099" name="Title 1"/>
          <p:cNvSpPr>
            <a:spLocks noGrp="1"/>
          </p:cNvSpPr>
          <p:nvPr>
            <p:ph type="title"/>
          </p:nvPr>
        </p:nvSpPr>
        <p:spPr>
          <a:xfrm>
            <a:off x="1979612" y="0"/>
            <a:ext cx="8229600" cy="685800"/>
          </a:xfrm>
        </p:spPr>
        <p:txBody>
          <a:bodyPr/>
          <a:lstStyle/>
          <a:p>
            <a:pPr algn="ctr"/>
            <a:r>
              <a:rPr lang="en-US" sz="4000" dirty="0"/>
              <a:t>Clicker Poll</a:t>
            </a:r>
          </a:p>
        </p:txBody>
      </p:sp>
      <p:sp>
        <p:nvSpPr>
          <p:cNvPr id="4100" name="Content Placeholder 2"/>
          <p:cNvSpPr>
            <a:spLocks noGrp="1"/>
          </p:cNvSpPr>
          <p:nvPr>
            <p:ph idx="1"/>
          </p:nvPr>
        </p:nvSpPr>
        <p:spPr>
          <a:xfrm>
            <a:off x="2132012" y="990600"/>
            <a:ext cx="7620000" cy="1828800"/>
          </a:xfrm>
        </p:spPr>
        <p:txBody>
          <a:bodyPr/>
          <a:lstStyle/>
          <a:p>
            <a:pPr>
              <a:spcAft>
                <a:spcPct val="20000"/>
              </a:spcAft>
              <a:buNone/>
            </a:pPr>
            <a:r>
              <a:rPr lang="en-US" sz="2400" u="sng" dirty="0">
                <a:solidFill>
                  <a:srgbClr val="7030A0"/>
                </a:solidFill>
                <a:latin typeface="Arial" charset="0"/>
                <a:cs typeface="Arial" charset="0"/>
              </a:rPr>
              <a:t>Clicker poll</a:t>
            </a:r>
          </a:p>
          <a:p>
            <a:pPr>
              <a:spcAft>
                <a:spcPct val="20000"/>
              </a:spcAft>
              <a:buNone/>
            </a:pPr>
            <a:r>
              <a:rPr lang="en-US" sz="2400" dirty="0">
                <a:solidFill>
                  <a:srgbClr val="7030A0"/>
                </a:solidFill>
                <a:latin typeface="Arial" charset="0"/>
                <a:cs typeface="Arial" charset="0"/>
              </a:rPr>
              <a:t> next slide</a:t>
            </a:r>
          </a:p>
          <a:p>
            <a:pPr>
              <a:spcAft>
                <a:spcPct val="20000"/>
              </a:spcAft>
              <a:buNone/>
            </a:pPr>
            <a:endParaRPr lang="en-US" sz="2000" dirty="0">
              <a:solidFill>
                <a:srgbClr val="7030A0"/>
              </a:solidFill>
              <a:latin typeface="Arial" charset="0"/>
              <a:cs typeface="Arial" charset="0"/>
            </a:endParaRPr>
          </a:p>
          <a:p>
            <a:pPr eaLnBrk="1" hangingPunct="1"/>
            <a:endParaRPr lang="en-US" dirty="0" smtClean="0">
              <a:solidFill>
                <a:srgbClr val="7030A0"/>
              </a:solidFill>
              <a:latin typeface="Arial" charset="0"/>
              <a:cs typeface="Arial" charset="0"/>
            </a:endParaRPr>
          </a:p>
        </p:txBody>
      </p:sp>
      <p:sp>
        <p:nvSpPr>
          <p:cNvPr id="3" name="7-Point Star 2"/>
          <p:cNvSpPr/>
          <p:nvPr/>
        </p:nvSpPr>
        <p:spPr>
          <a:xfrm>
            <a:off x="6244661" y="542924"/>
            <a:ext cx="4421751" cy="3343275"/>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Clicker </a:t>
            </a:r>
            <a:r>
              <a:rPr lang="en-US" b="1" dirty="0">
                <a:solidFill>
                  <a:schemeClr val="bg1"/>
                </a:solidFill>
              </a:rPr>
              <a:t>poll</a:t>
            </a:r>
            <a:r>
              <a:rPr lang="en-US" dirty="0">
                <a:solidFill>
                  <a:schemeClr val="bg1"/>
                </a:solidFill>
              </a:rPr>
              <a:t>: you ARE allowed to discuss this with neighbor</a:t>
            </a:r>
            <a:endParaRPr lang="en-US" b="1" dirty="0">
              <a:solidFill>
                <a:schemeClr val="bg1"/>
              </a:solidFill>
            </a:endParaRPr>
          </a:p>
        </p:txBody>
      </p:sp>
    </p:spTree>
    <p:extLst>
      <p:ext uri="{BB962C8B-B14F-4D97-AF65-F5344CB8AC3E}">
        <p14:creationId xmlns:p14="http://schemas.microsoft.com/office/powerpoint/2010/main" val="23447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4898151" y="214165"/>
            <a:ext cx="6850557" cy="5818281"/>
          </a:xfrm>
          <a:prstGeom prst="rect">
            <a:avLst/>
          </a:prstGeom>
        </p:spPr>
      </p:pic>
      <p:sp>
        <p:nvSpPr>
          <p:cNvPr id="2" name="TPQuestion"/>
          <p:cNvSpPr>
            <a:spLocks noGrp="1"/>
          </p:cNvSpPr>
          <p:nvPr>
            <p:ph type="title"/>
          </p:nvPr>
        </p:nvSpPr>
        <p:spPr>
          <a:xfrm>
            <a:off x="1211039" y="1928394"/>
            <a:ext cx="3728047" cy="1304818"/>
          </a:xfrm>
        </p:spPr>
        <p:txBody>
          <a:bodyPr>
            <a:noAutofit/>
          </a:bodyPr>
          <a:lstStyle/>
          <a:p>
            <a:r>
              <a:rPr lang="en-US" sz="2800" dirty="0">
                <a:solidFill>
                  <a:srgbClr val="7030A0"/>
                </a:solidFill>
              </a:rPr>
              <a:t>The number of nuclei in a sample are plotted vs time.</a:t>
            </a:r>
            <a:br>
              <a:rPr lang="en-US" sz="2800" dirty="0">
                <a:solidFill>
                  <a:srgbClr val="7030A0"/>
                </a:solidFill>
              </a:rPr>
            </a:br>
            <a:r>
              <a:rPr lang="en-US" sz="2800" dirty="0">
                <a:solidFill>
                  <a:srgbClr val="7030A0"/>
                </a:solidFill>
              </a:rPr>
              <a:t/>
            </a:r>
            <a:br>
              <a:rPr lang="en-US" sz="2800" dirty="0">
                <a:solidFill>
                  <a:srgbClr val="7030A0"/>
                </a:solidFill>
              </a:rPr>
            </a:br>
            <a:r>
              <a:rPr lang="en-US" sz="2800" dirty="0">
                <a:solidFill>
                  <a:srgbClr val="7030A0"/>
                </a:solidFill>
              </a:rPr>
              <a:t>At which data point is the time equal to the half-life?</a:t>
            </a:r>
          </a:p>
        </p:txBody>
      </p:sp>
      <p:sp>
        <p:nvSpPr>
          <p:cNvPr id="3" name="TPAnswers"/>
          <p:cNvSpPr>
            <a:spLocks noGrp="1"/>
          </p:cNvSpPr>
          <p:nvPr>
            <p:ph type="body" idx="1"/>
            <p:custDataLst>
              <p:tags r:id="rId3"/>
            </p:custDataLst>
          </p:nvPr>
        </p:nvSpPr>
        <p:spPr>
          <a:xfrm>
            <a:off x="0" y="5628428"/>
            <a:ext cx="1600201" cy="404018"/>
          </a:xfrm>
        </p:spPr>
        <p:txBody>
          <a:bodyPr>
            <a:noAutofit/>
          </a:bodyPr>
          <a:lstStyle/>
          <a:p>
            <a:pPr marL="514350" indent="-514350">
              <a:buFont typeface="+mj-lt"/>
              <a:buAutoNum type="alphaUcPeriod"/>
            </a:pPr>
            <a:r>
              <a:rPr lang="en-US" sz="800" dirty="0"/>
              <a:t>a</a:t>
            </a:r>
          </a:p>
          <a:p>
            <a:pPr marL="514350" indent="-514350">
              <a:buFont typeface="+mj-lt"/>
              <a:buAutoNum type="alphaUcPeriod"/>
            </a:pPr>
            <a:r>
              <a:rPr lang="en-US" sz="800" dirty="0"/>
              <a:t>B</a:t>
            </a:r>
          </a:p>
          <a:p>
            <a:pPr marL="514350" indent="-514350">
              <a:buFont typeface="+mj-lt"/>
              <a:buAutoNum type="alphaUcPeriod"/>
            </a:pPr>
            <a:r>
              <a:rPr lang="en-US" sz="800" dirty="0"/>
              <a:t>C</a:t>
            </a:r>
          </a:p>
          <a:p>
            <a:pPr marL="514350" indent="-514350">
              <a:buFont typeface="+mj-lt"/>
              <a:buAutoNum type="alphaUcPeriod"/>
            </a:pPr>
            <a:r>
              <a:rPr lang="en-US" sz="800" dirty="0"/>
              <a:t>d</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524255703"/>
              </p:ext>
            </p:extLst>
          </p:nvPr>
        </p:nvGraphicFramePr>
        <p:xfrm>
          <a:off x="1598612" y="3233212"/>
          <a:ext cx="3330030" cy="3472388"/>
        </p:xfrm>
        <a:graphic>
          <a:graphicData uri="http://schemas.openxmlformats.org/presentationml/2006/ole">
            <mc:AlternateContent xmlns:mc="http://schemas.openxmlformats.org/markup-compatibility/2006">
              <mc:Choice xmlns:v="urn:schemas-microsoft-com:vml" Requires="v">
                <p:oleObj spid="_x0000_s1092" name="Chart" r:id="rId8" imgW="4572000" imgH="5143500" progId="MSGraph.Chart.8">
                  <p:embed followColorScheme="full"/>
                </p:oleObj>
              </mc:Choice>
              <mc:Fallback>
                <p:oleObj name="Chart" r:id="rId8" imgW="4572000" imgH="5143500" progId="MSGraph.Chart.8">
                  <p:embed followColorScheme="full"/>
                  <p:pic>
                    <p:nvPicPr>
                      <p:cNvPr id="0" name=""/>
                      <p:cNvPicPr/>
                      <p:nvPr/>
                    </p:nvPicPr>
                    <p:blipFill>
                      <a:blip r:embed="rId9"/>
                      <a:stretch>
                        <a:fillRect/>
                      </a:stretch>
                    </p:blipFill>
                    <p:spPr>
                      <a:xfrm>
                        <a:off x="1598612" y="3233212"/>
                        <a:ext cx="3330030" cy="34723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7314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4099" name="Title 1"/>
          <p:cNvSpPr>
            <a:spLocks noGrp="1"/>
          </p:cNvSpPr>
          <p:nvPr>
            <p:ph type="title"/>
          </p:nvPr>
        </p:nvSpPr>
        <p:spPr>
          <a:xfrm>
            <a:off x="1979612" y="0"/>
            <a:ext cx="8229600" cy="685800"/>
          </a:xfrm>
        </p:spPr>
        <p:txBody>
          <a:bodyPr/>
          <a:lstStyle/>
          <a:p>
            <a:pPr algn="ctr" eaLnBrk="1" hangingPunct="1"/>
            <a:r>
              <a:rPr lang="en-US" sz="4000" dirty="0"/>
              <a:t>.</a:t>
            </a:r>
          </a:p>
        </p:txBody>
      </p:sp>
      <p:sp>
        <p:nvSpPr>
          <p:cNvPr id="4100" name="Content Placeholder 2"/>
          <p:cNvSpPr>
            <a:spLocks noGrp="1"/>
          </p:cNvSpPr>
          <p:nvPr>
            <p:ph idx="1"/>
          </p:nvPr>
        </p:nvSpPr>
        <p:spPr>
          <a:xfrm>
            <a:off x="2132012" y="990600"/>
            <a:ext cx="7620000" cy="5562600"/>
          </a:xfrm>
        </p:spPr>
        <p:txBody>
          <a:bodyPr/>
          <a:lstStyle/>
          <a:p>
            <a:pPr eaLnBrk="1" hangingPunct="1">
              <a:spcAft>
                <a:spcPct val="20000"/>
              </a:spcAft>
              <a:buNone/>
            </a:pPr>
            <a:r>
              <a:rPr lang="en-US" sz="2400" u="sng" dirty="0">
                <a:solidFill>
                  <a:srgbClr val="7030A0"/>
                </a:solidFill>
                <a:latin typeface="Arial" charset="0"/>
                <a:cs typeface="Arial" charset="0"/>
              </a:rPr>
              <a:t>Clicker </a:t>
            </a:r>
            <a:r>
              <a:rPr lang="en-US" sz="2400" u="sng" dirty="0" smtClean="0">
                <a:solidFill>
                  <a:srgbClr val="7030A0"/>
                </a:solidFill>
                <a:latin typeface="Arial" charset="0"/>
                <a:cs typeface="Arial" charset="0"/>
              </a:rPr>
              <a:t>quiz (flip video)</a:t>
            </a:r>
            <a:endParaRPr lang="en-US" sz="2400" dirty="0" smtClean="0">
              <a:solidFill>
                <a:srgbClr val="7030A0"/>
              </a:solidFill>
              <a:latin typeface="Arial" charset="0"/>
              <a:cs typeface="Arial" charset="0"/>
            </a:endParaRPr>
          </a:p>
          <a:p>
            <a:pPr eaLnBrk="1" hangingPunct="1"/>
            <a:endParaRPr lang="en-US" dirty="0" smtClean="0">
              <a:solidFill>
                <a:srgbClr val="7030A0"/>
              </a:solidFill>
              <a:latin typeface="Arial" charset="0"/>
              <a:cs typeface="Arial" charset="0"/>
            </a:endParaRPr>
          </a:p>
        </p:txBody>
      </p:sp>
      <p:sp>
        <p:nvSpPr>
          <p:cNvPr id="4" name="7-Point Star 3"/>
          <p:cNvSpPr/>
          <p:nvPr/>
        </p:nvSpPr>
        <p:spPr>
          <a:xfrm>
            <a:off x="6475412" y="1066800"/>
            <a:ext cx="4181475" cy="3429000"/>
          </a:xfrm>
          <a:prstGeom prst="star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Clicker </a:t>
            </a:r>
            <a:r>
              <a:rPr lang="en-US" b="1" dirty="0">
                <a:solidFill>
                  <a:srgbClr val="FFFF00"/>
                </a:solidFill>
              </a:rPr>
              <a:t>quiz</a:t>
            </a:r>
            <a:r>
              <a:rPr lang="en-US" dirty="0">
                <a:solidFill>
                  <a:srgbClr val="FFFF00"/>
                </a:solidFill>
              </a:rPr>
              <a:t>: you </a:t>
            </a:r>
            <a:r>
              <a:rPr lang="en-US" b="1" dirty="0">
                <a:solidFill>
                  <a:srgbClr val="FFFF00"/>
                </a:solidFill>
              </a:rPr>
              <a:t>ARE NOT </a:t>
            </a:r>
            <a:r>
              <a:rPr lang="en-US" dirty="0">
                <a:solidFill>
                  <a:srgbClr val="FFFF00"/>
                </a:solidFill>
              </a:rPr>
              <a:t>allowed to discuss this with neighbor</a:t>
            </a:r>
          </a:p>
        </p:txBody>
      </p:sp>
    </p:spTree>
    <p:extLst>
      <p:ext uri="{BB962C8B-B14F-4D97-AF65-F5344CB8AC3E}">
        <p14:creationId xmlns:p14="http://schemas.microsoft.com/office/powerpoint/2010/main" val="285259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5" name="Title 2"/>
          <p:cNvSpPr txBox="1">
            <a:spLocks/>
          </p:cNvSpPr>
          <p:nvPr/>
        </p:nvSpPr>
        <p:spPr>
          <a:xfrm>
            <a:off x="1217612" y="7620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Polls:</a:t>
            </a:r>
          </a:p>
          <a:p>
            <a:endParaRPr lang="en-US" dirty="0"/>
          </a:p>
        </p:txBody>
      </p:sp>
      <p:sp>
        <p:nvSpPr>
          <p:cNvPr id="2" name="TextBox 1"/>
          <p:cNvSpPr txBox="1"/>
          <p:nvPr/>
        </p:nvSpPr>
        <p:spPr>
          <a:xfrm>
            <a:off x="1979613" y="1905000"/>
            <a:ext cx="8023082" cy="1384995"/>
          </a:xfrm>
          <a:prstGeom prst="rect">
            <a:avLst/>
          </a:prstGeom>
          <a:noFill/>
        </p:spPr>
        <p:txBody>
          <a:bodyPr wrap="square" rtlCol="0">
            <a:spAutoFit/>
          </a:bodyPr>
          <a:lstStyle/>
          <a:p>
            <a:r>
              <a:rPr lang="en-US" sz="2800" dirty="0">
                <a:solidFill>
                  <a:srgbClr val="FFFF00"/>
                </a:solidFill>
              </a:rPr>
              <a:t>Do you sometimes teach by </a:t>
            </a:r>
          </a:p>
          <a:p>
            <a:pPr marL="1066693" lvl="1" indent="-457200">
              <a:buFont typeface="Arial" panose="020B0604020202020204" pitchFamily="34" charset="0"/>
              <a:buChar char="•"/>
            </a:pPr>
            <a:r>
              <a:rPr lang="en-US" sz="2800" dirty="0" smtClean="0"/>
              <a:t>writing </a:t>
            </a:r>
            <a:r>
              <a:rPr lang="en-US" sz="2800" dirty="0"/>
              <a:t>on board?</a:t>
            </a:r>
          </a:p>
          <a:p>
            <a:pPr marL="1066693" lvl="1" indent="-457200">
              <a:buFont typeface="Arial" panose="020B0604020202020204" pitchFamily="34" charset="0"/>
              <a:buChar char="•"/>
            </a:pPr>
            <a:r>
              <a:rPr lang="en-US" sz="2800" dirty="0" smtClean="0"/>
              <a:t>projector to show slides (</a:t>
            </a:r>
            <a:r>
              <a:rPr lang="en-US" sz="2800" dirty="0" err="1" smtClean="0"/>
              <a:t>powerpoint</a:t>
            </a:r>
            <a:r>
              <a:rPr lang="en-US" sz="2800" dirty="0" smtClean="0"/>
              <a:t>, etc.)</a:t>
            </a:r>
            <a:endParaRPr lang="en-US" sz="2800" dirty="0"/>
          </a:p>
        </p:txBody>
      </p:sp>
      <p:sp>
        <p:nvSpPr>
          <p:cNvPr id="7" name="TextBox 6"/>
          <p:cNvSpPr txBox="1"/>
          <p:nvPr/>
        </p:nvSpPr>
        <p:spPr>
          <a:xfrm>
            <a:off x="1827212" y="3924995"/>
            <a:ext cx="10361613" cy="1815882"/>
          </a:xfrm>
          <a:prstGeom prst="rect">
            <a:avLst/>
          </a:prstGeom>
          <a:noFill/>
        </p:spPr>
        <p:txBody>
          <a:bodyPr wrap="square" rtlCol="0">
            <a:spAutoFit/>
          </a:bodyPr>
          <a:lstStyle/>
          <a:p>
            <a:r>
              <a:rPr lang="en-US" sz="2800" dirty="0" smtClean="0">
                <a:solidFill>
                  <a:srgbClr val="FFFF00"/>
                </a:solidFill>
              </a:rPr>
              <a:t>Do you sometimes feel </a:t>
            </a:r>
            <a:r>
              <a:rPr lang="en-US" sz="2800" i="1" dirty="0">
                <a:solidFill>
                  <a:srgbClr val="FFFF00"/>
                </a:solidFill>
              </a:rPr>
              <a:t>there’s </a:t>
            </a:r>
            <a:r>
              <a:rPr lang="en-US" sz="2800" i="1" dirty="0" smtClean="0">
                <a:solidFill>
                  <a:srgbClr val="FFFF00"/>
                </a:solidFill>
              </a:rPr>
              <a:t>too much </a:t>
            </a:r>
            <a:r>
              <a:rPr lang="en-US" sz="2800" i="1" dirty="0">
                <a:solidFill>
                  <a:srgbClr val="FFFF00"/>
                </a:solidFill>
              </a:rPr>
              <a:t>material to </a:t>
            </a:r>
            <a:r>
              <a:rPr lang="en-US" sz="2800" i="1" dirty="0" smtClean="0">
                <a:solidFill>
                  <a:srgbClr val="FFFF00"/>
                </a:solidFill>
              </a:rPr>
              <a:t>cover </a:t>
            </a:r>
            <a:r>
              <a:rPr lang="en-US" sz="2800" dirty="0" smtClean="0">
                <a:solidFill>
                  <a:srgbClr val="FFFF00"/>
                </a:solidFill>
              </a:rPr>
              <a:t>to allow:</a:t>
            </a:r>
          </a:p>
          <a:p>
            <a:pPr marL="1066693" lvl="1" indent="-457200">
              <a:buFont typeface="Arial" panose="020B0604020202020204" pitchFamily="34" charset="0"/>
              <a:buChar char="•"/>
            </a:pPr>
            <a:r>
              <a:rPr lang="en-US" sz="2800" dirty="0" smtClean="0"/>
              <a:t>enough examples</a:t>
            </a:r>
          </a:p>
          <a:p>
            <a:pPr marL="1066693" lvl="1" indent="-457200">
              <a:buFont typeface="Arial" panose="020B0604020202020204" pitchFamily="34" charset="0"/>
              <a:buChar char="•"/>
            </a:pPr>
            <a:r>
              <a:rPr lang="en-US" sz="2800" dirty="0" smtClean="0"/>
              <a:t>enough review</a:t>
            </a:r>
          </a:p>
          <a:p>
            <a:pPr marL="1066693" lvl="1" indent="-457200">
              <a:buFont typeface="Arial" panose="020B0604020202020204" pitchFamily="34" charset="0"/>
              <a:buChar char="•"/>
            </a:pPr>
            <a:r>
              <a:rPr lang="en-US" sz="2800" dirty="0" smtClean="0"/>
              <a:t>a lot of discussion</a:t>
            </a:r>
          </a:p>
        </p:txBody>
      </p:sp>
    </p:spTree>
    <p:extLst>
      <p:ext uri="{BB962C8B-B14F-4D97-AF65-F5344CB8AC3E}">
        <p14:creationId xmlns:p14="http://schemas.microsoft.com/office/powerpoint/2010/main" val="208173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1065212" y="183611"/>
            <a:ext cx="3842657" cy="1905000"/>
          </a:xfrm>
        </p:spPr>
        <p:txBody>
          <a:bodyPr/>
          <a:lstStyle/>
          <a:p>
            <a:r>
              <a:rPr lang="en-US" sz="2800" dirty="0">
                <a:solidFill>
                  <a:schemeClr val="accent3"/>
                </a:solidFill>
              </a:rPr>
              <a:t>Which is correct regarding radiation PET imaging in medicine?</a:t>
            </a:r>
          </a:p>
        </p:txBody>
      </p:sp>
      <p:sp>
        <p:nvSpPr>
          <p:cNvPr id="3" name="TPAnswers"/>
          <p:cNvSpPr>
            <a:spLocks noGrp="1"/>
          </p:cNvSpPr>
          <p:nvPr>
            <p:ph type="body" idx="1"/>
            <p:custDataLst>
              <p:tags r:id="rId3"/>
            </p:custDataLst>
          </p:nvPr>
        </p:nvSpPr>
        <p:spPr>
          <a:xfrm>
            <a:off x="760412" y="4101022"/>
            <a:ext cx="1219200" cy="4800601"/>
          </a:xfrm>
        </p:spPr>
        <p:txBody>
          <a:bodyPr>
            <a:noAutofit/>
          </a:bodyPr>
          <a:lstStyle/>
          <a:p>
            <a:pPr marL="514350" indent="-514350">
              <a:buFont typeface="+mj-lt"/>
              <a:buAutoNum type="alphaUcPeriod"/>
            </a:pPr>
            <a:r>
              <a:rPr lang="en-US" sz="900" dirty="0"/>
              <a:t>A</a:t>
            </a:r>
          </a:p>
          <a:p>
            <a:pPr marL="514350" indent="-514350">
              <a:buFont typeface="+mj-lt"/>
              <a:buAutoNum type="alphaUcPeriod"/>
            </a:pPr>
            <a:r>
              <a:rPr lang="en-US" sz="900" dirty="0"/>
              <a:t>B</a:t>
            </a:r>
          </a:p>
          <a:p>
            <a:pPr marL="514350" indent="-514350">
              <a:buFont typeface="+mj-lt"/>
              <a:buAutoNum type="alphaUcPeriod"/>
            </a:pPr>
            <a:r>
              <a:rPr lang="en-US" sz="900" dirty="0"/>
              <a:t>C</a:t>
            </a:r>
          </a:p>
          <a:p>
            <a:pPr marL="514350" indent="-514350">
              <a:buFont typeface="+mj-lt"/>
              <a:buAutoNum type="alphaUcPeriod"/>
            </a:pPr>
            <a:r>
              <a:rPr lang="en-US" sz="900" dirty="0"/>
              <a:t>D</a:t>
            </a:r>
          </a:p>
          <a:p>
            <a:pPr marL="514350" indent="-514350">
              <a:buFont typeface="+mj-lt"/>
              <a:buAutoNum type="alphaUcPeriod"/>
            </a:pPr>
            <a:r>
              <a:rPr lang="en-US" sz="900" dirty="0"/>
              <a:t>E</a:t>
            </a:r>
          </a:p>
          <a:p>
            <a:pPr marL="514350" indent="-514350">
              <a:buFont typeface="+mj-lt"/>
              <a:buAutoNum type="alphaUcPeriod"/>
            </a:pPr>
            <a:r>
              <a:rPr lang="en-US" sz="900" dirty="0"/>
              <a:t>F</a:t>
            </a:r>
          </a:p>
          <a:p>
            <a:pPr marL="514350" indent="-514350">
              <a:buFont typeface="+mj-lt"/>
              <a:buAutoNum type="alphaUcPeriod"/>
            </a:pPr>
            <a:r>
              <a:rPr lang="en-US" sz="900" dirty="0"/>
              <a:t>G</a:t>
            </a:r>
          </a:p>
          <a:p>
            <a:pPr marL="514350" indent="-514350">
              <a:buFont typeface="+mj-lt"/>
              <a:buAutoNum type="alphaUcPeriod"/>
            </a:pPr>
            <a:r>
              <a:rPr lang="en-US" sz="900" dirty="0"/>
              <a:t>H</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763106387"/>
              </p:ext>
            </p:extLst>
          </p:nvPr>
        </p:nvGraphicFramePr>
        <p:xfrm>
          <a:off x="-230188" y="2040067"/>
          <a:ext cx="5395978" cy="4759066"/>
        </p:xfrm>
        <a:graphic>
          <a:graphicData uri="http://schemas.openxmlformats.org/presentationml/2006/ole">
            <mc:AlternateContent xmlns:mc="http://schemas.openxmlformats.org/markup-compatibility/2006">
              <mc:Choice xmlns:v="urn:schemas-microsoft-com:vml" Requires="v">
                <p:oleObj spid="_x0000_s2653"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230188" y="2040067"/>
                        <a:ext cx="5395978" cy="4759066"/>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9228845"/>
              </p:ext>
            </p:extLst>
          </p:nvPr>
        </p:nvGraphicFramePr>
        <p:xfrm>
          <a:off x="4940440" y="661626"/>
          <a:ext cx="5802172" cy="4785360"/>
        </p:xfrm>
        <a:graphic>
          <a:graphicData uri="http://schemas.openxmlformats.org/drawingml/2006/table">
            <a:tbl>
              <a:tblPr firstRow="1" bandRow="1">
                <a:tableStyleId>{5C22544A-7EE6-4342-B048-85BDC9FD1C3A}</a:tableStyleId>
              </a:tblPr>
              <a:tblGrid>
                <a:gridCol w="644932"/>
                <a:gridCol w="3393668"/>
                <a:gridCol w="1763572"/>
              </a:tblGrid>
              <a:tr h="370840">
                <a:tc>
                  <a:txBody>
                    <a:bodyPr/>
                    <a:lstStyle/>
                    <a:p>
                      <a:endParaRPr lang="en-US" sz="2600" dirty="0"/>
                    </a:p>
                  </a:txBody>
                  <a:tcPr/>
                </a:tc>
                <a:tc>
                  <a:txBody>
                    <a:bodyPr/>
                    <a:lstStyle/>
                    <a:p>
                      <a:r>
                        <a:rPr lang="en-US" sz="2600" dirty="0" smtClean="0"/>
                        <a:t>Kinds of radiation detected</a:t>
                      </a:r>
                      <a:endParaRPr lang="en-US" sz="2600" dirty="0"/>
                    </a:p>
                  </a:txBody>
                  <a:tcPr/>
                </a:tc>
                <a:tc>
                  <a:txBody>
                    <a:bodyPr/>
                    <a:lstStyle/>
                    <a:p>
                      <a:r>
                        <a:rPr lang="en-US" sz="2600" dirty="0" smtClean="0"/>
                        <a:t>How it</a:t>
                      </a:r>
                      <a:r>
                        <a:rPr lang="en-US" sz="2600" baseline="0" dirty="0" smtClean="0"/>
                        <a:t> is produced</a:t>
                      </a:r>
                      <a:endParaRPr lang="en-US" sz="2600" dirty="0"/>
                    </a:p>
                  </a:txBody>
                  <a:tcPr/>
                </a:tc>
              </a:tr>
              <a:tr h="370840">
                <a:tc>
                  <a:txBody>
                    <a:bodyPr/>
                    <a:lstStyle/>
                    <a:p>
                      <a:r>
                        <a:rPr lang="en-US" sz="2600" dirty="0" smtClean="0"/>
                        <a:t>A</a:t>
                      </a:r>
                      <a:endParaRPr lang="en-US" sz="2600" dirty="0"/>
                    </a:p>
                  </a:txBody>
                  <a:tcPr/>
                </a:tc>
                <a:tc>
                  <a:txBody>
                    <a:bodyPr/>
                    <a:lstStyle/>
                    <a:p>
                      <a:r>
                        <a:rPr lang="en-US" sz="2600" dirty="0" smtClean="0"/>
                        <a:t>Alpha</a:t>
                      </a:r>
                      <a:r>
                        <a:rPr lang="en-US" sz="2600" baseline="0" dirty="0" smtClean="0"/>
                        <a:t> </a:t>
                      </a:r>
                      <a:r>
                        <a:rPr lang="en-US" sz="2600" dirty="0" smtClean="0"/>
                        <a:t>and</a:t>
                      </a:r>
                      <a:r>
                        <a:rPr lang="en-US" sz="2600" baseline="0" dirty="0" smtClean="0"/>
                        <a:t> gamma ray</a:t>
                      </a:r>
                      <a:endParaRPr lang="en-US" sz="2600" dirty="0"/>
                    </a:p>
                  </a:txBody>
                  <a:tcPr/>
                </a:tc>
                <a:tc>
                  <a:txBody>
                    <a:bodyPr/>
                    <a:lstStyle/>
                    <a:p>
                      <a:endParaRPr lang="en-US" sz="2600" dirty="0"/>
                    </a:p>
                  </a:txBody>
                  <a:tcPr/>
                </a:tc>
              </a:tr>
              <a:tr h="411480">
                <a:tc>
                  <a:txBody>
                    <a:bodyPr/>
                    <a:lstStyle/>
                    <a:p>
                      <a:r>
                        <a:rPr lang="en-US" sz="2600" dirty="0" smtClean="0"/>
                        <a:t>B</a:t>
                      </a:r>
                      <a:endParaRPr lang="en-US" sz="2600" dirty="0"/>
                    </a:p>
                  </a:txBody>
                  <a:tcPr/>
                </a:tc>
                <a:tc>
                  <a:txBody>
                    <a:bodyPr/>
                    <a:lstStyle/>
                    <a:p>
                      <a:r>
                        <a:rPr lang="en-US" sz="2600" dirty="0" smtClean="0"/>
                        <a:t>Alpha</a:t>
                      </a:r>
                      <a:r>
                        <a:rPr lang="en-US" sz="2600" baseline="0" dirty="0" smtClean="0"/>
                        <a:t> </a:t>
                      </a:r>
                      <a:r>
                        <a:rPr lang="en-US" sz="2600" dirty="0" smtClean="0"/>
                        <a:t>and</a:t>
                      </a:r>
                      <a:r>
                        <a:rPr lang="en-US" sz="2600" baseline="0" dirty="0" smtClean="0"/>
                        <a:t> gamma ray</a:t>
                      </a:r>
                      <a:endParaRPr lang="en-US" sz="2600" dirty="0"/>
                    </a:p>
                  </a:txBody>
                  <a:tcPr/>
                </a:tc>
                <a:tc>
                  <a:txBody>
                    <a:bodyPr/>
                    <a:lstStyle/>
                    <a:p>
                      <a:endParaRPr lang="en-US" sz="2600" dirty="0"/>
                    </a:p>
                  </a:txBody>
                  <a:tcPr/>
                </a:tc>
              </a:tr>
              <a:tr h="370840">
                <a:tc>
                  <a:txBody>
                    <a:bodyPr/>
                    <a:lstStyle/>
                    <a:p>
                      <a:r>
                        <a:rPr lang="en-US" sz="2600" dirty="0" smtClean="0"/>
                        <a:t>C</a:t>
                      </a:r>
                      <a:endParaRPr lang="en-US" sz="2600" dirty="0"/>
                    </a:p>
                  </a:txBody>
                  <a:tcPr/>
                </a:tc>
                <a:tc>
                  <a:txBody>
                    <a:bodyPr/>
                    <a:lstStyle/>
                    <a:p>
                      <a:r>
                        <a:rPr lang="en-US" sz="2600" dirty="0" smtClean="0"/>
                        <a:t>Alpha</a:t>
                      </a:r>
                      <a:r>
                        <a:rPr lang="en-US" sz="2600" baseline="0" dirty="0" smtClean="0"/>
                        <a:t> ray only</a:t>
                      </a:r>
                      <a:endParaRPr lang="en-US" sz="2600" dirty="0"/>
                    </a:p>
                  </a:txBody>
                  <a:tcPr/>
                </a:tc>
                <a:tc>
                  <a:txBody>
                    <a:bodyPr/>
                    <a:lstStyle/>
                    <a:p>
                      <a:endParaRPr lang="en-US" sz="2600" dirty="0"/>
                    </a:p>
                  </a:txBody>
                  <a:tcPr/>
                </a:tc>
              </a:tr>
              <a:tr h="370840">
                <a:tc>
                  <a:txBody>
                    <a:bodyPr/>
                    <a:lstStyle/>
                    <a:p>
                      <a:r>
                        <a:rPr lang="en-US" sz="2600" dirty="0" smtClean="0"/>
                        <a:t>D</a:t>
                      </a:r>
                      <a:endParaRPr lang="en-US" sz="2600" dirty="0"/>
                    </a:p>
                  </a:txBody>
                  <a:tcPr/>
                </a:tc>
                <a:tc>
                  <a:txBody>
                    <a:bodyPr/>
                    <a:lstStyle/>
                    <a:p>
                      <a:r>
                        <a:rPr lang="en-US" sz="2600" dirty="0" smtClean="0"/>
                        <a:t>Alpha</a:t>
                      </a:r>
                      <a:r>
                        <a:rPr lang="en-US" sz="2600" baseline="0" dirty="0" smtClean="0"/>
                        <a:t> ray only</a:t>
                      </a:r>
                      <a:endParaRPr lang="en-US" sz="2600" dirty="0"/>
                    </a:p>
                  </a:txBody>
                  <a:tcPr/>
                </a:tc>
                <a:tc>
                  <a:txBody>
                    <a:bodyPr/>
                    <a:lstStyle/>
                    <a:p>
                      <a:endParaRPr lang="en-US" sz="2600" dirty="0"/>
                    </a:p>
                  </a:txBody>
                  <a:tcPr/>
                </a:tc>
              </a:tr>
              <a:tr h="370840">
                <a:tc>
                  <a:txBody>
                    <a:bodyPr/>
                    <a:lstStyle/>
                    <a:p>
                      <a:r>
                        <a:rPr lang="en-US" sz="2600" dirty="0" smtClean="0"/>
                        <a:t>E</a:t>
                      </a:r>
                      <a:endParaRPr lang="en-US" sz="2600" dirty="0"/>
                    </a:p>
                  </a:txBody>
                  <a:tcPr/>
                </a:tc>
                <a:tc>
                  <a:txBody>
                    <a:bodyPr/>
                    <a:lstStyle/>
                    <a:p>
                      <a:r>
                        <a:rPr lang="en-US" sz="2600" dirty="0" smtClean="0"/>
                        <a:t>Beta and alpha rays</a:t>
                      </a:r>
                      <a:endParaRPr lang="en-US" sz="2600" dirty="0"/>
                    </a:p>
                  </a:txBody>
                  <a:tcPr/>
                </a:tc>
                <a:tc>
                  <a:txBody>
                    <a:bodyPr/>
                    <a:lstStyle/>
                    <a:p>
                      <a:endParaRPr lang="en-US" sz="2600" dirty="0"/>
                    </a:p>
                  </a:txBody>
                  <a:tcPr/>
                </a:tc>
              </a:tr>
              <a:tr h="370840">
                <a:tc>
                  <a:txBody>
                    <a:bodyPr/>
                    <a:lstStyle/>
                    <a:p>
                      <a:r>
                        <a:rPr lang="en-US" sz="2600" dirty="0" smtClean="0"/>
                        <a:t>F</a:t>
                      </a:r>
                      <a:endParaRPr lang="en-US" sz="2600" dirty="0"/>
                    </a:p>
                  </a:txBody>
                  <a:tcPr/>
                </a:tc>
                <a:tc>
                  <a:txBody>
                    <a:bodyPr/>
                    <a:lstStyle/>
                    <a:p>
                      <a:r>
                        <a:rPr lang="en-US" sz="2600" dirty="0" smtClean="0"/>
                        <a:t>Beta </a:t>
                      </a:r>
                      <a:r>
                        <a:rPr lang="en-US" sz="2600" baseline="0" dirty="0" smtClean="0"/>
                        <a:t>and alpha rays</a:t>
                      </a:r>
                      <a:endParaRPr lang="en-US" sz="2600" dirty="0"/>
                    </a:p>
                  </a:txBody>
                  <a:tcPr/>
                </a:tc>
                <a:tc>
                  <a:txBody>
                    <a:bodyPr/>
                    <a:lstStyle/>
                    <a:p>
                      <a:endParaRPr lang="en-US" sz="2600" dirty="0"/>
                    </a:p>
                  </a:txBody>
                  <a:tcPr/>
                </a:tc>
              </a:tr>
              <a:tr h="370840">
                <a:tc>
                  <a:txBody>
                    <a:bodyPr/>
                    <a:lstStyle/>
                    <a:p>
                      <a:r>
                        <a:rPr lang="en-US" sz="2600" dirty="0" smtClean="0"/>
                        <a:t>G</a:t>
                      </a:r>
                      <a:endParaRPr lang="en-US" sz="2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t>Gamma ray only</a:t>
                      </a:r>
                      <a:endParaRPr lang="en-US" sz="2600" dirty="0"/>
                    </a:p>
                  </a:txBody>
                  <a:tcPr/>
                </a:tc>
                <a:tc>
                  <a:txBody>
                    <a:bodyPr/>
                    <a:lstStyle/>
                    <a:p>
                      <a:endParaRPr lang="en-US" sz="2600" dirty="0"/>
                    </a:p>
                  </a:txBody>
                  <a:tcPr/>
                </a:tc>
              </a:tr>
              <a:tr h="370840">
                <a:tc>
                  <a:txBody>
                    <a:bodyPr/>
                    <a:lstStyle/>
                    <a:p>
                      <a:r>
                        <a:rPr lang="en-US" sz="2600" dirty="0" smtClean="0"/>
                        <a:t>H</a:t>
                      </a:r>
                      <a:endParaRPr lang="en-US" sz="2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t>Gamma ray only</a:t>
                      </a:r>
                      <a:endParaRPr lang="en-US" sz="2600" dirty="0"/>
                    </a:p>
                  </a:txBody>
                  <a:tcPr/>
                </a:tc>
                <a:tc>
                  <a:txBody>
                    <a:bodyPr/>
                    <a:lstStyle/>
                    <a:p>
                      <a:endParaRPr lang="en-US" sz="2600" dirty="0"/>
                    </a:p>
                  </a:txBody>
                  <a:tcPr/>
                </a:tc>
              </a:tr>
            </a:tbl>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7146047"/>
              </p:ext>
            </p:extLst>
          </p:nvPr>
        </p:nvGraphicFramePr>
        <p:xfrm>
          <a:off x="9447213" y="2069272"/>
          <a:ext cx="852487" cy="379413"/>
        </p:xfrm>
        <a:graphic>
          <a:graphicData uri="http://schemas.openxmlformats.org/presentationml/2006/ole">
            <mc:AlternateContent xmlns:mc="http://schemas.openxmlformats.org/markup-compatibility/2006">
              <mc:Choice xmlns:v="urn:schemas-microsoft-com:vml" Requires="v">
                <p:oleObj spid="_x0000_s2654" name="Equation" r:id="rId9" imgW="457200" imgH="203040" progId="Equation.DSMT4">
                  <p:embed/>
                </p:oleObj>
              </mc:Choice>
              <mc:Fallback>
                <p:oleObj name="Equation" r:id="rId9" imgW="457200" imgH="203040" progId="Equation.DSMT4">
                  <p:embed/>
                  <p:pic>
                    <p:nvPicPr>
                      <p:cNvPr id="0" name=""/>
                      <p:cNvPicPr/>
                      <p:nvPr/>
                    </p:nvPicPr>
                    <p:blipFill>
                      <a:blip r:embed="rId10"/>
                      <a:stretch>
                        <a:fillRect/>
                      </a:stretch>
                    </p:blipFill>
                    <p:spPr>
                      <a:xfrm>
                        <a:off x="9447213" y="2069272"/>
                        <a:ext cx="852487" cy="37941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81180998"/>
              </p:ext>
            </p:extLst>
          </p:nvPr>
        </p:nvGraphicFramePr>
        <p:xfrm>
          <a:off x="9447212" y="1600199"/>
          <a:ext cx="685800" cy="355600"/>
        </p:xfrm>
        <a:graphic>
          <a:graphicData uri="http://schemas.openxmlformats.org/presentationml/2006/ole">
            <mc:AlternateContent xmlns:mc="http://schemas.openxmlformats.org/markup-compatibility/2006">
              <mc:Choice xmlns:v="urn:schemas-microsoft-com:vml" Requires="v">
                <p:oleObj spid="_x0000_s2655" name="Equation" r:id="rId11" imgW="368280" imgH="190440" progId="Equation.DSMT4">
                  <p:embed/>
                </p:oleObj>
              </mc:Choice>
              <mc:Fallback>
                <p:oleObj name="Equation" r:id="rId11" imgW="368280" imgH="190440" progId="Equation.DSMT4">
                  <p:embed/>
                  <p:pic>
                    <p:nvPicPr>
                      <p:cNvPr id="0" name=""/>
                      <p:cNvPicPr/>
                      <p:nvPr/>
                    </p:nvPicPr>
                    <p:blipFill>
                      <a:blip r:embed="rId12"/>
                      <a:stretch>
                        <a:fillRect/>
                      </a:stretch>
                    </p:blipFill>
                    <p:spPr>
                      <a:xfrm>
                        <a:off x="9447212" y="1600199"/>
                        <a:ext cx="685800" cy="3556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63121747"/>
              </p:ext>
            </p:extLst>
          </p:nvPr>
        </p:nvGraphicFramePr>
        <p:xfrm>
          <a:off x="9447213" y="3031231"/>
          <a:ext cx="852487" cy="379413"/>
        </p:xfrm>
        <a:graphic>
          <a:graphicData uri="http://schemas.openxmlformats.org/presentationml/2006/ole">
            <mc:AlternateContent xmlns:mc="http://schemas.openxmlformats.org/markup-compatibility/2006">
              <mc:Choice xmlns:v="urn:schemas-microsoft-com:vml" Requires="v">
                <p:oleObj spid="_x0000_s2656" name="Equation" r:id="rId13" imgW="457200" imgH="203040" progId="Equation.DSMT4">
                  <p:embed/>
                </p:oleObj>
              </mc:Choice>
              <mc:Fallback>
                <p:oleObj name="Equation" r:id="rId13" imgW="457200" imgH="203040" progId="Equation.DSMT4">
                  <p:embed/>
                  <p:pic>
                    <p:nvPicPr>
                      <p:cNvPr id="0" name=""/>
                      <p:cNvPicPr/>
                      <p:nvPr/>
                    </p:nvPicPr>
                    <p:blipFill>
                      <a:blip r:embed="rId14"/>
                      <a:stretch>
                        <a:fillRect/>
                      </a:stretch>
                    </p:blipFill>
                    <p:spPr>
                      <a:xfrm>
                        <a:off x="9447213" y="3031231"/>
                        <a:ext cx="852487" cy="37941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17945846"/>
              </p:ext>
            </p:extLst>
          </p:nvPr>
        </p:nvGraphicFramePr>
        <p:xfrm>
          <a:off x="9447212" y="2616200"/>
          <a:ext cx="685800" cy="355600"/>
        </p:xfrm>
        <a:graphic>
          <a:graphicData uri="http://schemas.openxmlformats.org/presentationml/2006/ole">
            <mc:AlternateContent xmlns:mc="http://schemas.openxmlformats.org/markup-compatibility/2006">
              <mc:Choice xmlns:v="urn:schemas-microsoft-com:vml" Requires="v">
                <p:oleObj spid="_x0000_s2657" name="Equation" r:id="rId15" imgW="368280" imgH="190440" progId="Equation.DSMT4">
                  <p:embed/>
                </p:oleObj>
              </mc:Choice>
              <mc:Fallback>
                <p:oleObj name="Equation" r:id="rId15" imgW="368280" imgH="190440" progId="Equation.DSMT4">
                  <p:embed/>
                  <p:pic>
                    <p:nvPicPr>
                      <p:cNvPr id="0" name=""/>
                      <p:cNvPicPr/>
                      <p:nvPr/>
                    </p:nvPicPr>
                    <p:blipFill>
                      <a:blip r:embed="rId16"/>
                      <a:stretch>
                        <a:fillRect/>
                      </a:stretch>
                    </p:blipFill>
                    <p:spPr>
                      <a:xfrm>
                        <a:off x="9447212" y="2616200"/>
                        <a:ext cx="685800" cy="3556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9759666"/>
              </p:ext>
            </p:extLst>
          </p:nvPr>
        </p:nvGraphicFramePr>
        <p:xfrm>
          <a:off x="9447213" y="4040187"/>
          <a:ext cx="852487" cy="379413"/>
        </p:xfrm>
        <a:graphic>
          <a:graphicData uri="http://schemas.openxmlformats.org/presentationml/2006/ole">
            <mc:AlternateContent xmlns:mc="http://schemas.openxmlformats.org/markup-compatibility/2006">
              <mc:Choice xmlns:v="urn:schemas-microsoft-com:vml" Requires="v">
                <p:oleObj spid="_x0000_s2658" name="Equation" r:id="rId17" imgW="457200" imgH="203040" progId="Equation.DSMT4">
                  <p:embed/>
                </p:oleObj>
              </mc:Choice>
              <mc:Fallback>
                <p:oleObj name="Equation" r:id="rId17" imgW="457200" imgH="203040" progId="Equation.DSMT4">
                  <p:embed/>
                  <p:pic>
                    <p:nvPicPr>
                      <p:cNvPr id="0" name=""/>
                      <p:cNvPicPr/>
                      <p:nvPr/>
                    </p:nvPicPr>
                    <p:blipFill>
                      <a:blip r:embed="rId14"/>
                      <a:stretch>
                        <a:fillRect/>
                      </a:stretch>
                    </p:blipFill>
                    <p:spPr>
                      <a:xfrm>
                        <a:off x="9447213" y="4040187"/>
                        <a:ext cx="852487" cy="37941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6258691"/>
              </p:ext>
            </p:extLst>
          </p:nvPr>
        </p:nvGraphicFramePr>
        <p:xfrm>
          <a:off x="9447212" y="3606800"/>
          <a:ext cx="685800" cy="355600"/>
        </p:xfrm>
        <a:graphic>
          <a:graphicData uri="http://schemas.openxmlformats.org/presentationml/2006/ole">
            <mc:AlternateContent xmlns:mc="http://schemas.openxmlformats.org/markup-compatibility/2006">
              <mc:Choice xmlns:v="urn:schemas-microsoft-com:vml" Requires="v">
                <p:oleObj spid="_x0000_s2659" name="Equation" r:id="rId18" imgW="368280" imgH="190440" progId="Equation.DSMT4">
                  <p:embed/>
                </p:oleObj>
              </mc:Choice>
              <mc:Fallback>
                <p:oleObj name="Equation" r:id="rId18" imgW="368280" imgH="190440" progId="Equation.DSMT4">
                  <p:embed/>
                  <p:pic>
                    <p:nvPicPr>
                      <p:cNvPr id="0" name=""/>
                      <p:cNvPicPr/>
                      <p:nvPr/>
                    </p:nvPicPr>
                    <p:blipFill>
                      <a:blip r:embed="rId16"/>
                      <a:stretch>
                        <a:fillRect/>
                      </a:stretch>
                    </p:blipFill>
                    <p:spPr>
                      <a:xfrm>
                        <a:off x="9447212" y="3606800"/>
                        <a:ext cx="685800" cy="3556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759521659"/>
              </p:ext>
            </p:extLst>
          </p:nvPr>
        </p:nvGraphicFramePr>
        <p:xfrm>
          <a:off x="9447213" y="5030787"/>
          <a:ext cx="852487" cy="379413"/>
        </p:xfrm>
        <a:graphic>
          <a:graphicData uri="http://schemas.openxmlformats.org/presentationml/2006/ole">
            <mc:AlternateContent xmlns:mc="http://schemas.openxmlformats.org/markup-compatibility/2006">
              <mc:Choice xmlns:v="urn:schemas-microsoft-com:vml" Requires="v">
                <p:oleObj spid="_x0000_s2660" name="Equation" r:id="rId19" imgW="457200" imgH="203040" progId="Equation.DSMT4">
                  <p:embed/>
                </p:oleObj>
              </mc:Choice>
              <mc:Fallback>
                <p:oleObj name="Equation" r:id="rId19" imgW="457200" imgH="203040" progId="Equation.DSMT4">
                  <p:embed/>
                  <p:pic>
                    <p:nvPicPr>
                      <p:cNvPr id="0" name=""/>
                      <p:cNvPicPr/>
                      <p:nvPr/>
                    </p:nvPicPr>
                    <p:blipFill>
                      <a:blip r:embed="rId14"/>
                      <a:stretch>
                        <a:fillRect/>
                      </a:stretch>
                    </p:blipFill>
                    <p:spPr>
                      <a:xfrm>
                        <a:off x="9447213" y="5030787"/>
                        <a:ext cx="852487" cy="379413"/>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994396206"/>
              </p:ext>
            </p:extLst>
          </p:nvPr>
        </p:nvGraphicFramePr>
        <p:xfrm>
          <a:off x="9447212" y="4597400"/>
          <a:ext cx="685800" cy="355600"/>
        </p:xfrm>
        <a:graphic>
          <a:graphicData uri="http://schemas.openxmlformats.org/presentationml/2006/ole">
            <mc:AlternateContent xmlns:mc="http://schemas.openxmlformats.org/markup-compatibility/2006">
              <mc:Choice xmlns:v="urn:schemas-microsoft-com:vml" Requires="v">
                <p:oleObj spid="_x0000_s2661" name="Equation" r:id="rId20" imgW="368280" imgH="190440" progId="Equation.DSMT4">
                  <p:embed/>
                </p:oleObj>
              </mc:Choice>
              <mc:Fallback>
                <p:oleObj name="Equation" r:id="rId20" imgW="368280" imgH="190440" progId="Equation.DSMT4">
                  <p:embed/>
                  <p:pic>
                    <p:nvPicPr>
                      <p:cNvPr id="0" name=""/>
                      <p:cNvPicPr/>
                      <p:nvPr/>
                    </p:nvPicPr>
                    <p:blipFill>
                      <a:blip r:embed="rId16"/>
                      <a:stretch>
                        <a:fillRect/>
                      </a:stretch>
                    </p:blipFill>
                    <p:spPr>
                      <a:xfrm>
                        <a:off x="9447212" y="4597400"/>
                        <a:ext cx="685800" cy="3556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384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8882" y="381000"/>
            <a:ext cx="10360501" cy="736600"/>
          </a:xfrm>
        </p:spPr>
        <p:txBody>
          <a:bodyPr>
            <a:normAutofit/>
          </a:bodyPr>
          <a:lstStyle/>
          <a:p>
            <a:r>
              <a:rPr lang="en-US" dirty="0" smtClean="0"/>
              <a:t>Before that quiz, students viewed a video with this:</a:t>
            </a:r>
            <a:endParaRPr lang="en-US" dirty="0"/>
          </a:p>
        </p:txBody>
      </p:sp>
      <p:pic>
        <p:nvPicPr>
          <p:cNvPr id="5" name="Basic Physics Lecture 36 video frag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612" y="1125483"/>
            <a:ext cx="9700682" cy="5452374"/>
          </a:xfrm>
          <a:prstGeom prst="rect">
            <a:avLst/>
          </a:prstGeom>
        </p:spPr>
      </p:pic>
    </p:spTree>
    <p:extLst>
      <p:ext uri="{BB962C8B-B14F-4D97-AF65-F5344CB8AC3E}">
        <p14:creationId xmlns:p14="http://schemas.microsoft.com/office/powerpoint/2010/main" val="174242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5</a:t>
            </a:r>
            <a:endParaRPr lang="en-US" sz="6000" dirty="0">
              <a:solidFill>
                <a:srgbClr val="FFFF00"/>
              </a:solidFill>
            </a:endParaRPr>
          </a:p>
        </p:txBody>
      </p:sp>
    </p:spTree>
    <p:extLst>
      <p:ext uri="{BB962C8B-B14F-4D97-AF65-F5344CB8AC3E}">
        <p14:creationId xmlns:p14="http://schemas.microsoft.com/office/powerpoint/2010/main" val="353665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96450" y="279612"/>
            <a:ext cx="5826306" cy="5111839"/>
          </a:xfrm>
          <a:prstGeom prst="rect">
            <a:avLst/>
          </a:prstGeom>
        </p:spPr>
      </p:pic>
      <p:sp>
        <p:nvSpPr>
          <p:cNvPr id="3" name="Title 2"/>
          <p:cNvSpPr>
            <a:spLocks noGrp="1"/>
          </p:cNvSpPr>
          <p:nvPr>
            <p:ph type="title"/>
          </p:nvPr>
        </p:nvSpPr>
        <p:spPr>
          <a:xfrm>
            <a:off x="1065212" y="1331066"/>
            <a:ext cx="4113529" cy="2286000"/>
          </a:xfrm>
        </p:spPr>
        <p:txBody>
          <a:bodyPr>
            <a:normAutofit/>
          </a:bodyPr>
          <a:lstStyle/>
          <a:p>
            <a:r>
              <a:rPr lang="en-US" sz="2800" dirty="0" smtClean="0">
                <a:solidFill>
                  <a:srgbClr val="FFFF00"/>
                </a:solidFill>
              </a:rPr>
              <a:t>Verify students are viewing videos</a:t>
            </a:r>
            <a:r>
              <a:rPr lang="en-US" sz="2800" dirty="0"/>
              <a:t/>
            </a:r>
            <a:br>
              <a:rPr lang="en-US" sz="2800" dirty="0"/>
            </a:br>
            <a:endParaRPr lang="en-US" sz="2800" dirty="0"/>
          </a:p>
        </p:txBody>
      </p:sp>
      <p:sp>
        <p:nvSpPr>
          <p:cNvPr id="6" name="Rectangle 5"/>
          <p:cNvSpPr/>
          <p:nvPr/>
        </p:nvSpPr>
        <p:spPr>
          <a:xfrm>
            <a:off x="4753650" y="4945927"/>
            <a:ext cx="5029200" cy="4417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8" name="Straight Connector 7"/>
          <p:cNvCxnSpPr/>
          <p:nvPr/>
        </p:nvCxnSpPr>
        <p:spPr>
          <a:xfrm>
            <a:off x="9782850" y="4942139"/>
            <a:ext cx="643614" cy="8360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12812" y="4942139"/>
            <a:ext cx="3840838" cy="8360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218883" y="274637"/>
            <a:ext cx="10360501" cy="1223963"/>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Good Practices</a:t>
            </a:r>
            <a:endParaRPr lang="en-US" dirty="0"/>
          </a:p>
        </p:txBody>
      </p:sp>
      <p:pic>
        <p:nvPicPr>
          <p:cNvPr id="7" name="Picture 6"/>
          <p:cNvPicPr>
            <a:picLocks noChangeAspect="1"/>
          </p:cNvPicPr>
          <p:nvPr/>
        </p:nvPicPr>
        <p:blipFill>
          <a:blip r:embed="rId4"/>
          <a:stretch>
            <a:fillRect/>
          </a:stretch>
        </p:blipFill>
        <p:spPr>
          <a:xfrm>
            <a:off x="912812" y="5832527"/>
            <a:ext cx="9587707" cy="851170"/>
          </a:xfrm>
          <a:prstGeom prst="rect">
            <a:avLst/>
          </a:prstGeom>
          <a:ln w="57150">
            <a:solidFill>
              <a:srgbClr val="FF0000"/>
            </a:solidFill>
          </a:ln>
        </p:spPr>
      </p:pic>
    </p:spTree>
    <p:extLst>
      <p:ext uri="{BB962C8B-B14F-4D97-AF65-F5344CB8AC3E}">
        <p14:creationId xmlns:p14="http://schemas.microsoft.com/office/powerpoint/2010/main" val="34685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5561012" y="886618"/>
            <a:ext cx="5424498" cy="1815882"/>
          </a:xfrm>
          <a:prstGeom prst="rect">
            <a:avLst/>
          </a:prstGeom>
          <a:noFill/>
        </p:spPr>
        <p:txBody>
          <a:bodyPr wrap="none" rtlCol="0">
            <a:spAutoFit/>
          </a:bodyPr>
          <a:lstStyle/>
          <a:p>
            <a:r>
              <a:rPr lang="en-US" sz="2800" dirty="0" smtClean="0">
                <a:solidFill>
                  <a:srgbClr val="FFFF00"/>
                </a:solidFill>
              </a:rPr>
              <a:t>Guiding the eye amongst the clutter</a:t>
            </a:r>
          </a:p>
          <a:p>
            <a:endParaRPr lang="en-US" sz="2800" dirty="0"/>
          </a:p>
          <a:p>
            <a:endParaRPr lang="en-US" sz="2800" dirty="0"/>
          </a:p>
          <a:p>
            <a:endParaRPr lang="en-US" sz="2800" dirty="0"/>
          </a:p>
        </p:txBody>
      </p:sp>
      <p:pic>
        <p:nvPicPr>
          <p:cNvPr id="5" name="best-practices-directing-attention-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2411" y="1778460"/>
            <a:ext cx="7517663" cy="4698540"/>
          </a:xfrm>
          <a:prstGeom prst="rect">
            <a:avLst/>
          </a:prstGeom>
        </p:spPr>
      </p:pic>
      <p:sp>
        <p:nvSpPr>
          <p:cNvPr id="6" name="TextBox 5"/>
          <p:cNvSpPr txBox="1"/>
          <p:nvPr/>
        </p:nvSpPr>
        <p:spPr>
          <a:xfrm>
            <a:off x="9445784" y="3314481"/>
            <a:ext cx="2133600" cy="3108543"/>
          </a:xfrm>
          <a:prstGeom prst="rect">
            <a:avLst/>
          </a:prstGeom>
          <a:noFill/>
        </p:spPr>
        <p:txBody>
          <a:bodyPr wrap="square" rtlCol="0">
            <a:spAutoFit/>
          </a:bodyPr>
          <a:lstStyle/>
          <a:p>
            <a:r>
              <a:rPr lang="en-US" sz="2800" dirty="0" smtClean="0"/>
              <a:t>Example:</a:t>
            </a:r>
          </a:p>
          <a:p>
            <a:r>
              <a:rPr lang="en-US" sz="2800" dirty="0" smtClean="0"/>
              <a:t>with PDF of handwritten notes</a:t>
            </a:r>
          </a:p>
          <a:p>
            <a:endParaRPr lang="en-US" sz="2800" dirty="0"/>
          </a:p>
          <a:p>
            <a:endParaRPr lang="en-US" sz="2800" dirty="0"/>
          </a:p>
          <a:p>
            <a:endParaRPr lang="en-US" sz="2800" dirty="0"/>
          </a:p>
        </p:txBody>
      </p:sp>
    </p:spTree>
    <p:extLst>
      <p:ext uri="{BB962C8B-B14F-4D97-AF65-F5344CB8AC3E}">
        <p14:creationId xmlns:p14="http://schemas.microsoft.com/office/powerpoint/2010/main" val="306183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5561012" y="886618"/>
            <a:ext cx="5424498" cy="1815882"/>
          </a:xfrm>
          <a:prstGeom prst="rect">
            <a:avLst/>
          </a:prstGeom>
          <a:noFill/>
        </p:spPr>
        <p:txBody>
          <a:bodyPr wrap="none" rtlCol="0">
            <a:spAutoFit/>
          </a:bodyPr>
          <a:lstStyle/>
          <a:p>
            <a:r>
              <a:rPr lang="en-US" sz="2800" dirty="0" smtClean="0">
                <a:solidFill>
                  <a:srgbClr val="FFFF00"/>
                </a:solidFill>
              </a:rPr>
              <a:t>Guiding the eye amongst the clutter</a:t>
            </a:r>
          </a:p>
          <a:p>
            <a:endParaRPr lang="en-US" sz="2800" dirty="0"/>
          </a:p>
          <a:p>
            <a:endParaRPr lang="en-US" sz="2800" dirty="0"/>
          </a:p>
          <a:p>
            <a:endParaRPr lang="en-US" sz="2800" dirty="0"/>
          </a:p>
        </p:txBody>
      </p:sp>
      <p:sp>
        <p:nvSpPr>
          <p:cNvPr id="8" name="TextBox 7"/>
          <p:cNvSpPr txBox="1"/>
          <p:nvPr/>
        </p:nvSpPr>
        <p:spPr>
          <a:xfrm>
            <a:off x="9918710" y="2095341"/>
            <a:ext cx="2133600" cy="4832092"/>
          </a:xfrm>
          <a:prstGeom prst="rect">
            <a:avLst/>
          </a:prstGeom>
          <a:noFill/>
        </p:spPr>
        <p:txBody>
          <a:bodyPr wrap="square" rtlCol="0">
            <a:spAutoFit/>
          </a:bodyPr>
          <a:lstStyle/>
          <a:p>
            <a:r>
              <a:rPr lang="en-US" sz="2800" dirty="0" smtClean="0"/>
              <a:t>Example:</a:t>
            </a:r>
          </a:p>
          <a:p>
            <a:r>
              <a:rPr lang="en-US" sz="2800" dirty="0" smtClean="0"/>
              <a:t>with </a:t>
            </a:r>
            <a:r>
              <a:rPr lang="en-US" sz="2800" dirty="0" err="1" smtClean="0"/>
              <a:t>powerpoint</a:t>
            </a:r>
            <a:endParaRPr lang="en-US" sz="2800" dirty="0" smtClean="0"/>
          </a:p>
          <a:p>
            <a:endParaRPr lang="en-US" sz="2800" dirty="0" smtClean="0"/>
          </a:p>
          <a:p>
            <a:endParaRPr lang="en-US" sz="2800" dirty="0"/>
          </a:p>
          <a:p>
            <a:endParaRPr lang="en-US" sz="2800" dirty="0" smtClean="0"/>
          </a:p>
          <a:p>
            <a:endParaRPr lang="en-US" sz="2800" dirty="0"/>
          </a:p>
          <a:p>
            <a:endParaRPr lang="en-US" sz="2800" dirty="0"/>
          </a:p>
          <a:p>
            <a:endParaRPr lang="en-US" sz="2800" dirty="0"/>
          </a:p>
          <a:p>
            <a:endParaRPr lang="en-US" sz="2800" dirty="0"/>
          </a:p>
          <a:p>
            <a:endParaRPr lang="en-US" sz="2800" dirty="0"/>
          </a:p>
        </p:txBody>
      </p:sp>
      <p:pic>
        <p:nvPicPr>
          <p:cNvPr id="2" name="Basic Physics Lecture 34 video frag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3157" y="1828800"/>
            <a:ext cx="8269923" cy="4648200"/>
          </a:xfrm>
          <a:prstGeom prst="rect">
            <a:avLst/>
          </a:prstGeom>
        </p:spPr>
      </p:pic>
    </p:spTree>
    <p:extLst>
      <p:ext uri="{BB962C8B-B14F-4D97-AF65-F5344CB8AC3E}">
        <p14:creationId xmlns:p14="http://schemas.microsoft.com/office/powerpoint/2010/main" val="1416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912812" y="1920710"/>
            <a:ext cx="3732529" cy="1815882"/>
          </a:xfrm>
          <a:prstGeom prst="rect">
            <a:avLst/>
          </a:prstGeom>
          <a:noFill/>
        </p:spPr>
        <p:txBody>
          <a:bodyPr wrap="square" rtlCol="0">
            <a:spAutoFit/>
          </a:bodyPr>
          <a:lstStyle/>
          <a:p>
            <a:r>
              <a:rPr lang="en-US" sz="2800" dirty="0" smtClean="0">
                <a:solidFill>
                  <a:srgbClr val="FFFF00"/>
                </a:solidFill>
              </a:rPr>
              <a:t>Showing something from a previous page</a:t>
            </a:r>
          </a:p>
          <a:p>
            <a:endParaRPr lang="en-US" sz="2800" dirty="0"/>
          </a:p>
          <a:p>
            <a:endParaRPr lang="en-US" sz="2800" dirty="0"/>
          </a:p>
        </p:txBody>
      </p:sp>
    </p:spTree>
    <p:extLst>
      <p:ext uri="{BB962C8B-B14F-4D97-AF65-F5344CB8AC3E}">
        <p14:creationId xmlns:p14="http://schemas.microsoft.com/office/powerpoint/2010/main" val="409210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4609873" y="886618"/>
            <a:ext cx="3732529" cy="1384995"/>
          </a:xfrm>
          <a:prstGeom prst="rect">
            <a:avLst/>
          </a:prstGeom>
          <a:noFill/>
        </p:spPr>
        <p:txBody>
          <a:bodyPr wrap="square" rtlCol="0">
            <a:spAutoFit/>
          </a:bodyPr>
          <a:lstStyle/>
          <a:p>
            <a:r>
              <a:rPr lang="en-US" sz="2800" dirty="0" smtClean="0">
                <a:solidFill>
                  <a:srgbClr val="FFFF00"/>
                </a:solidFill>
              </a:rPr>
              <a:t>Showing something from a previous page</a:t>
            </a:r>
          </a:p>
          <a:p>
            <a:endParaRPr lang="en-US" sz="2800" dirty="0"/>
          </a:p>
        </p:txBody>
      </p:sp>
      <p:pic>
        <p:nvPicPr>
          <p:cNvPr id="2" name="showing something from another page - powerpoi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0012" y="1905000"/>
            <a:ext cx="7721201" cy="4825751"/>
          </a:xfrm>
          <a:prstGeom prst="rect">
            <a:avLst/>
          </a:prstGeom>
        </p:spPr>
      </p:pic>
      <p:grpSp>
        <p:nvGrpSpPr>
          <p:cNvPr id="9" name="Group 8"/>
          <p:cNvGrpSpPr/>
          <p:nvPr/>
        </p:nvGrpSpPr>
        <p:grpSpPr>
          <a:xfrm>
            <a:off x="6730599" y="2070785"/>
            <a:ext cx="2277487" cy="2133600"/>
            <a:chOff x="9828211" y="2086495"/>
            <a:chExt cx="2277487" cy="2133600"/>
          </a:xfrm>
        </p:grpSpPr>
        <p:sp>
          <p:nvSpPr>
            <p:cNvPr id="5" name="Oval 4"/>
            <p:cNvSpPr/>
            <p:nvPr/>
          </p:nvSpPr>
          <p:spPr>
            <a:xfrm>
              <a:off x="9828211" y="2086495"/>
              <a:ext cx="2277487" cy="21336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6" name="TextBox 5"/>
            <p:cNvSpPr txBox="1"/>
            <p:nvPr/>
          </p:nvSpPr>
          <p:spPr>
            <a:xfrm>
              <a:off x="10160037" y="2676241"/>
              <a:ext cx="1945661" cy="954107"/>
            </a:xfrm>
            <a:prstGeom prst="rect">
              <a:avLst/>
            </a:prstGeom>
            <a:noFill/>
          </p:spPr>
          <p:txBody>
            <a:bodyPr wrap="none" rtlCol="0">
              <a:spAutoFit/>
            </a:bodyPr>
            <a:lstStyle/>
            <a:p>
              <a:r>
                <a:rPr lang="en-US" sz="2800" b="1" dirty="0" smtClean="0">
                  <a:solidFill>
                    <a:schemeClr val="accent2"/>
                  </a:solidFill>
                </a:rPr>
                <a:t>This space </a:t>
              </a:r>
            </a:p>
            <a:p>
              <a:r>
                <a:rPr lang="en-US" sz="2800" b="1" dirty="0" smtClean="0">
                  <a:solidFill>
                    <a:schemeClr val="accent2"/>
                  </a:solidFill>
                </a:rPr>
                <a:t>is available!</a:t>
              </a:r>
              <a:endParaRPr lang="en-US" sz="2800" b="1" dirty="0">
                <a:solidFill>
                  <a:schemeClr val="accent2"/>
                </a:solidFill>
              </a:endParaRPr>
            </a:p>
          </p:txBody>
        </p:sp>
      </p:grpSp>
    </p:spTree>
    <p:extLst>
      <p:ext uri="{BB962C8B-B14F-4D97-AF65-F5344CB8AC3E}">
        <p14:creationId xmlns:p14="http://schemas.microsoft.com/office/powerpoint/2010/main" val="4117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600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Practices</a:t>
            </a:r>
            <a:endParaRPr lang="en-US" dirty="0"/>
          </a:p>
        </p:txBody>
      </p:sp>
      <p:sp>
        <p:nvSpPr>
          <p:cNvPr id="4" name="TextBox 3"/>
          <p:cNvSpPr txBox="1"/>
          <p:nvPr/>
        </p:nvSpPr>
        <p:spPr>
          <a:xfrm>
            <a:off x="1218883" y="1956732"/>
            <a:ext cx="6426759" cy="4401205"/>
          </a:xfrm>
          <a:prstGeom prst="rect">
            <a:avLst/>
          </a:prstGeom>
          <a:noFill/>
        </p:spPr>
        <p:txBody>
          <a:bodyPr wrap="none" rtlCol="0">
            <a:spAutoFit/>
          </a:bodyPr>
          <a:lstStyle/>
          <a:p>
            <a:r>
              <a:rPr lang="en-US" sz="2800" dirty="0" smtClean="0">
                <a:solidFill>
                  <a:srgbClr val="FFFF00"/>
                </a:solidFill>
              </a:rPr>
              <a:t>Movie players</a:t>
            </a:r>
          </a:p>
          <a:p>
            <a:endParaRPr lang="en-US" sz="2800" dirty="0"/>
          </a:p>
          <a:p>
            <a:r>
              <a:rPr lang="en-US" sz="2800" dirty="0" smtClean="0"/>
              <a:t>Tell students: if the video looks bad</a:t>
            </a:r>
          </a:p>
          <a:p>
            <a:r>
              <a:rPr lang="en-US" sz="2800" dirty="0" smtClean="0"/>
              <a:t> </a:t>
            </a:r>
          </a:p>
          <a:p>
            <a:pPr marL="457200" indent="-457200">
              <a:buFont typeface="Arial" panose="020B0604020202020204" pitchFamily="34" charset="0"/>
              <a:buChar char="•"/>
            </a:pPr>
            <a:r>
              <a:rPr lang="en-US" sz="2800" dirty="0"/>
              <a:t>t</a:t>
            </a:r>
            <a:r>
              <a:rPr lang="en-US" sz="2800" dirty="0" smtClean="0"/>
              <a:t>ry a different browser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download video &amp; try a different player.</a:t>
            </a:r>
          </a:p>
          <a:p>
            <a:endParaRPr lang="en-US" sz="2800" dirty="0"/>
          </a:p>
        </p:txBody>
      </p:sp>
      <p:pic>
        <p:nvPicPr>
          <p:cNvPr id="3076" name="Picture 4" descr="http://www.iphonefaq.org/images/archives/app-google-chro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212" y="4276579"/>
            <a:ext cx="853198" cy="8288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cons.iconarchive.com/icons/wineass/ios7-redesign/512/Safari-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9429" y="4247271"/>
            <a:ext cx="858129" cy="85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6</a:t>
            </a:r>
            <a:endParaRPr lang="en-US" sz="6000" dirty="0">
              <a:solidFill>
                <a:srgbClr val="FFFF00"/>
              </a:solidFill>
            </a:endParaRPr>
          </a:p>
        </p:txBody>
      </p:sp>
    </p:spTree>
    <p:extLst>
      <p:ext uri="{BB962C8B-B14F-4D97-AF65-F5344CB8AC3E}">
        <p14:creationId xmlns:p14="http://schemas.microsoft.com/office/powerpoint/2010/main" val="32460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2050" name="Picture 2" descr="http://archives.caltech.edu/graphics/gallery/Engelhauf_and_Duchess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12" y="228600"/>
            <a:ext cx="4572000" cy="64748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1141412" y="9906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solidFill>
                  <a:srgbClr val="FFFF00"/>
                </a:solidFill>
              </a:rPr>
              <a:t>Traditional </a:t>
            </a:r>
            <a:r>
              <a:rPr lang="en-US" dirty="0" smtClean="0">
                <a:solidFill>
                  <a:srgbClr val="FFFF00"/>
                </a:solidFill>
              </a:rPr>
              <a:t>lecture</a:t>
            </a:r>
            <a:endParaRPr lang="en-US" dirty="0">
              <a:solidFill>
                <a:srgbClr val="FFFF00"/>
              </a:solidFill>
            </a:endParaRPr>
          </a:p>
          <a:p>
            <a:endParaRPr lang="en-US" dirty="0"/>
          </a:p>
        </p:txBody>
      </p:sp>
      <p:sp>
        <p:nvSpPr>
          <p:cNvPr id="6" name="TextBox 5"/>
          <p:cNvSpPr txBox="1"/>
          <p:nvPr/>
        </p:nvSpPr>
        <p:spPr>
          <a:xfrm>
            <a:off x="250500" y="6180229"/>
            <a:ext cx="5287025" cy="523220"/>
          </a:xfrm>
          <a:prstGeom prst="rect">
            <a:avLst/>
          </a:prstGeom>
          <a:noFill/>
        </p:spPr>
        <p:txBody>
          <a:bodyPr wrap="none" rtlCol="0">
            <a:spAutoFit/>
          </a:bodyPr>
          <a:lstStyle/>
          <a:p>
            <a:r>
              <a:rPr lang="en-US" sz="2800" dirty="0" smtClean="0"/>
              <a:t>Prof. Ricardo Gomez, Caltech, 1975</a:t>
            </a:r>
            <a:endParaRPr lang="en-US" sz="2800" dirty="0"/>
          </a:p>
        </p:txBody>
      </p:sp>
    </p:spTree>
    <p:extLst>
      <p:ext uri="{BB962C8B-B14F-4D97-AF65-F5344CB8AC3E}">
        <p14:creationId xmlns:p14="http://schemas.microsoft.com/office/powerpoint/2010/main" val="3199549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4111" y="152400"/>
            <a:ext cx="10360501" cy="1223963"/>
          </a:xfrm>
        </p:spPr>
        <p:txBody>
          <a:bodyPr/>
          <a:lstStyle/>
          <a:p>
            <a:r>
              <a:rPr lang="en-US" dirty="0" smtClean="0"/>
              <a:t>Outcomes</a:t>
            </a:r>
            <a:endParaRPr lang="en-US" dirty="0"/>
          </a:p>
        </p:txBody>
      </p:sp>
    </p:spTree>
    <p:extLst>
      <p:ext uri="{BB962C8B-B14F-4D97-AF65-F5344CB8AC3E}">
        <p14:creationId xmlns:p14="http://schemas.microsoft.com/office/powerpoint/2010/main" val="346159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4111" y="152400"/>
            <a:ext cx="10360501" cy="1223963"/>
          </a:xfrm>
        </p:spPr>
        <p:txBody>
          <a:bodyPr/>
          <a:lstStyle/>
          <a:p>
            <a:r>
              <a:rPr lang="en-US" dirty="0" smtClean="0"/>
              <a:t>Outcomes</a:t>
            </a:r>
            <a:endParaRPr lang="en-US" dirty="0"/>
          </a:p>
        </p:txBody>
      </p:sp>
      <p:sp>
        <p:nvSpPr>
          <p:cNvPr id="2" name="TextBox 1"/>
          <p:cNvSpPr txBox="1"/>
          <p:nvPr/>
        </p:nvSpPr>
        <p:spPr>
          <a:xfrm>
            <a:off x="1751012" y="1676400"/>
            <a:ext cx="9525000" cy="3108543"/>
          </a:xfrm>
          <a:prstGeom prst="rect">
            <a:avLst/>
          </a:prstGeom>
          <a:noFill/>
        </p:spPr>
        <p:txBody>
          <a:bodyPr wrap="square" rtlCol="0">
            <a:spAutoFit/>
          </a:bodyPr>
          <a:lstStyle/>
          <a:p>
            <a:pPr>
              <a:tabLst>
                <a:tab pos="633413" algn="l"/>
              </a:tabLst>
            </a:pPr>
            <a:r>
              <a:rPr lang="en-US" sz="2800" dirty="0" smtClean="0"/>
              <a:t>Student learning:  </a:t>
            </a:r>
          </a:p>
          <a:p>
            <a:pPr>
              <a:tabLst>
                <a:tab pos="633413" algn="l"/>
              </a:tabLst>
            </a:pPr>
            <a:r>
              <a:rPr lang="en-US" sz="2800" dirty="0" smtClean="0">
                <a:solidFill>
                  <a:srgbClr val="FFD85D"/>
                </a:solidFill>
              </a:rPr>
              <a:t>	improved</a:t>
            </a:r>
            <a:endParaRPr lang="en-US" sz="2800" dirty="0">
              <a:solidFill>
                <a:srgbClr val="FFD85D"/>
              </a:solidFill>
            </a:endParaRPr>
          </a:p>
          <a:p>
            <a:pPr>
              <a:tabLst>
                <a:tab pos="633413" algn="l"/>
              </a:tabLst>
            </a:pPr>
            <a:endParaRPr lang="en-US" sz="2800" dirty="0"/>
          </a:p>
          <a:p>
            <a:pPr>
              <a:tabLst>
                <a:tab pos="633413" algn="l"/>
              </a:tabLst>
            </a:pPr>
            <a:r>
              <a:rPr lang="en-US" sz="2800" dirty="0" smtClean="0"/>
              <a:t>Student satisfaction:</a:t>
            </a:r>
          </a:p>
          <a:p>
            <a:pPr>
              <a:tabLst>
                <a:tab pos="633413" algn="l"/>
              </a:tabLst>
            </a:pPr>
            <a:r>
              <a:rPr lang="en-US" sz="2800" dirty="0" smtClean="0">
                <a:solidFill>
                  <a:srgbClr val="FFD85D"/>
                </a:solidFill>
              </a:rPr>
              <a:t>	improved, or not, depending on:</a:t>
            </a:r>
          </a:p>
          <a:p>
            <a:pPr>
              <a:tabLst>
                <a:tab pos="633413" algn="l"/>
              </a:tabLst>
            </a:pPr>
            <a:r>
              <a:rPr lang="en-US" sz="2800" dirty="0">
                <a:solidFill>
                  <a:srgbClr val="FFD85D"/>
                </a:solidFill>
              </a:rPr>
              <a:t>	</a:t>
            </a:r>
            <a:r>
              <a:rPr lang="en-US" sz="2800" dirty="0" smtClean="0">
                <a:solidFill>
                  <a:srgbClr val="FFD85D"/>
                </a:solidFill>
              </a:rPr>
              <a:t>	</a:t>
            </a:r>
            <a:r>
              <a:rPr lang="en-US" sz="2800" dirty="0" smtClean="0"/>
              <a:t>- what you do in the class</a:t>
            </a:r>
          </a:p>
          <a:p>
            <a:pPr>
              <a:tabLst>
                <a:tab pos="633413" algn="l"/>
              </a:tabLst>
            </a:pPr>
            <a:r>
              <a:rPr lang="en-US" sz="2800" dirty="0"/>
              <a:t>	</a:t>
            </a:r>
            <a:r>
              <a:rPr lang="en-US" sz="2800" dirty="0" smtClean="0"/>
              <a:t>	- how much more time you demand</a:t>
            </a:r>
            <a:endParaRPr lang="en-US" sz="2800" dirty="0"/>
          </a:p>
        </p:txBody>
      </p:sp>
    </p:spTree>
    <p:extLst>
      <p:ext uri="{BB962C8B-B14F-4D97-AF65-F5344CB8AC3E}">
        <p14:creationId xmlns:p14="http://schemas.microsoft.com/office/powerpoint/2010/main" val="113021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46" y="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2436812" y="77372"/>
            <a:ext cx="9887585" cy="523220"/>
          </a:xfrm>
          <a:prstGeom prst="rect">
            <a:avLst/>
          </a:prstGeom>
          <a:noFill/>
        </p:spPr>
        <p:txBody>
          <a:bodyPr wrap="square" rtlCol="0">
            <a:spAutoFit/>
          </a:bodyPr>
          <a:lstStyle/>
          <a:p>
            <a:r>
              <a:rPr lang="en-US" sz="2800" dirty="0" smtClean="0"/>
              <a:t>Basic Physics –  partially flipped</a:t>
            </a:r>
          </a:p>
        </p:txBody>
      </p:sp>
    </p:spTree>
    <p:extLst>
      <p:ext uri="{BB962C8B-B14F-4D97-AF65-F5344CB8AC3E}">
        <p14:creationId xmlns:p14="http://schemas.microsoft.com/office/powerpoint/2010/main" val="231402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46" y="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2436813" y="77372"/>
            <a:ext cx="8610600" cy="4462760"/>
          </a:xfrm>
          <a:prstGeom prst="rect">
            <a:avLst/>
          </a:prstGeom>
          <a:noFill/>
        </p:spPr>
        <p:txBody>
          <a:bodyPr wrap="square" rtlCol="0">
            <a:spAutoFit/>
          </a:bodyPr>
          <a:lstStyle/>
          <a:p>
            <a:r>
              <a:rPr lang="en-US" sz="2800" dirty="0" smtClean="0"/>
              <a:t>Basic Physics –  partially flipped</a:t>
            </a:r>
          </a:p>
          <a:p>
            <a:endParaRPr lang="en-US" sz="2800" dirty="0" smtClean="0"/>
          </a:p>
          <a:p>
            <a:pPr>
              <a:spcAft>
                <a:spcPts val="1800"/>
              </a:spcAft>
            </a:pPr>
            <a:r>
              <a:rPr lang="en-US" sz="2800" dirty="0">
                <a:solidFill>
                  <a:srgbClr val="B6DF89"/>
                </a:solidFill>
              </a:rPr>
              <a:t>“Love the flip video.”</a:t>
            </a:r>
          </a:p>
          <a:p>
            <a:pPr>
              <a:spcAft>
                <a:spcPts val="1800"/>
              </a:spcAft>
            </a:pPr>
            <a:r>
              <a:rPr lang="en-US" sz="2800" dirty="0">
                <a:solidFill>
                  <a:srgbClr val="B6DF89"/>
                </a:solidFill>
              </a:rPr>
              <a:t>“Flip videos are interesting.”</a:t>
            </a:r>
          </a:p>
          <a:p>
            <a:pPr>
              <a:spcAft>
                <a:spcPts val="1800"/>
              </a:spcAft>
            </a:pPr>
            <a:r>
              <a:rPr lang="en-US" sz="2800" dirty="0" smtClean="0">
                <a:solidFill>
                  <a:srgbClr val="B6DF89"/>
                </a:solidFill>
              </a:rPr>
              <a:t>“I liked the flip video because it helped me to connect what we learned in class to real-life applications.”</a:t>
            </a:r>
          </a:p>
          <a:p>
            <a:pPr>
              <a:spcAft>
                <a:spcPts val="1800"/>
              </a:spcAft>
            </a:pPr>
            <a:r>
              <a:rPr lang="en-US" sz="2800" dirty="0" smtClean="0">
                <a:solidFill>
                  <a:srgbClr val="B6DF89"/>
                </a:solidFill>
              </a:rPr>
              <a:t>“The flip vids prepare me for class.”</a:t>
            </a:r>
          </a:p>
          <a:p>
            <a:pPr>
              <a:spcAft>
                <a:spcPts val="1800"/>
              </a:spcAft>
            </a:pPr>
            <a:endParaRPr lang="en-US" sz="2800" dirty="0" smtClean="0">
              <a:solidFill>
                <a:srgbClr val="B6DF89"/>
              </a:solidFill>
            </a:endParaRPr>
          </a:p>
        </p:txBody>
      </p:sp>
      <p:sp>
        <p:nvSpPr>
          <p:cNvPr id="4" name="TextBox 3"/>
          <p:cNvSpPr txBox="1"/>
          <p:nvPr/>
        </p:nvSpPr>
        <p:spPr>
          <a:xfrm>
            <a:off x="912812" y="1524000"/>
            <a:ext cx="1524000" cy="2246769"/>
          </a:xfrm>
          <a:prstGeom prst="rect">
            <a:avLst/>
          </a:prstGeom>
          <a:noFill/>
        </p:spPr>
        <p:txBody>
          <a:bodyPr wrap="square" rtlCol="0">
            <a:spAutoFit/>
          </a:bodyPr>
          <a:lstStyle/>
          <a:p>
            <a:r>
              <a:rPr lang="en-US" sz="2800" dirty="0" smtClean="0"/>
              <a:t>Four students liked </a:t>
            </a:r>
            <a:r>
              <a:rPr lang="en-US" sz="2800" dirty="0"/>
              <a:t>videos</a:t>
            </a:r>
          </a:p>
          <a:p>
            <a:endParaRPr lang="en-US" sz="2800" dirty="0"/>
          </a:p>
        </p:txBody>
      </p:sp>
    </p:spTree>
    <p:extLst>
      <p:ext uri="{BB962C8B-B14F-4D97-AF65-F5344CB8AC3E}">
        <p14:creationId xmlns:p14="http://schemas.microsoft.com/office/powerpoint/2010/main" val="327312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46" y="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2436813" y="77372"/>
            <a:ext cx="8305799" cy="6217087"/>
          </a:xfrm>
          <a:prstGeom prst="rect">
            <a:avLst/>
          </a:prstGeom>
          <a:noFill/>
        </p:spPr>
        <p:txBody>
          <a:bodyPr wrap="square" rtlCol="0">
            <a:spAutoFit/>
          </a:bodyPr>
          <a:lstStyle/>
          <a:p>
            <a:r>
              <a:rPr lang="en-US" sz="2800" dirty="0" smtClean="0"/>
              <a:t>Basic Physics –  partially flipped</a:t>
            </a:r>
          </a:p>
          <a:p>
            <a:endParaRPr lang="en-US" sz="2800" dirty="0" smtClean="0"/>
          </a:p>
          <a:p>
            <a:pPr>
              <a:spcAft>
                <a:spcPts val="1800"/>
              </a:spcAft>
            </a:pPr>
            <a:r>
              <a:rPr lang="en-US" sz="2800" dirty="0">
                <a:solidFill>
                  <a:srgbClr val="B6DF89"/>
                </a:solidFill>
              </a:rPr>
              <a:t>“Love the flip video.”</a:t>
            </a:r>
          </a:p>
          <a:p>
            <a:pPr>
              <a:spcAft>
                <a:spcPts val="1800"/>
              </a:spcAft>
            </a:pPr>
            <a:r>
              <a:rPr lang="en-US" sz="2800" dirty="0">
                <a:solidFill>
                  <a:srgbClr val="B6DF89"/>
                </a:solidFill>
              </a:rPr>
              <a:t>“Flip videos are interesting.”</a:t>
            </a:r>
          </a:p>
          <a:p>
            <a:pPr>
              <a:spcAft>
                <a:spcPts val="1800"/>
              </a:spcAft>
            </a:pPr>
            <a:r>
              <a:rPr lang="en-US" sz="2800" dirty="0" smtClean="0">
                <a:solidFill>
                  <a:srgbClr val="B6DF89"/>
                </a:solidFill>
              </a:rPr>
              <a:t>“I liked the flip video because it helped me to connect what we learned in class to real-life applications.”</a:t>
            </a:r>
          </a:p>
          <a:p>
            <a:pPr>
              <a:spcAft>
                <a:spcPts val="1800"/>
              </a:spcAft>
            </a:pPr>
            <a:r>
              <a:rPr lang="en-US" sz="2800" dirty="0" smtClean="0">
                <a:solidFill>
                  <a:srgbClr val="B6DF89"/>
                </a:solidFill>
              </a:rPr>
              <a:t>“The flip vids prepare me for class.”</a:t>
            </a:r>
          </a:p>
          <a:p>
            <a:pPr>
              <a:spcAft>
                <a:spcPts val="1800"/>
              </a:spcAft>
            </a:pPr>
            <a:endParaRPr lang="en-US" sz="2800" dirty="0" smtClean="0">
              <a:solidFill>
                <a:srgbClr val="B6DF89"/>
              </a:solidFill>
            </a:endParaRPr>
          </a:p>
          <a:p>
            <a:pPr>
              <a:spcAft>
                <a:spcPts val="1800"/>
              </a:spcAft>
            </a:pPr>
            <a:r>
              <a:rPr lang="en-US" sz="2800" dirty="0" smtClean="0">
                <a:solidFill>
                  <a:srgbClr val="FFD85D"/>
                </a:solidFill>
              </a:rPr>
              <a:t>“Flip videos could be improved a little bit to make them more beneficial when it comes to class material.”</a:t>
            </a:r>
          </a:p>
          <a:p>
            <a:pPr>
              <a:spcAft>
                <a:spcPts val="1800"/>
              </a:spcAft>
            </a:pPr>
            <a:r>
              <a:rPr lang="en-US" sz="2800" dirty="0" smtClean="0">
                <a:solidFill>
                  <a:srgbClr val="FFD85D"/>
                </a:solidFill>
              </a:rPr>
              <a:t>“The flip videos weren’t very helpful.”</a:t>
            </a:r>
            <a:endParaRPr lang="en-US" sz="2800" dirty="0">
              <a:solidFill>
                <a:srgbClr val="FFD85D"/>
              </a:solidFill>
            </a:endParaRPr>
          </a:p>
        </p:txBody>
      </p:sp>
      <p:sp>
        <p:nvSpPr>
          <p:cNvPr id="4" name="TextBox 3"/>
          <p:cNvSpPr txBox="1"/>
          <p:nvPr/>
        </p:nvSpPr>
        <p:spPr>
          <a:xfrm>
            <a:off x="912812" y="1524000"/>
            <a:ext cx="1524000" cy="2246769"/>
          </a:xfrm>
          <a:prstGeom prst="rect">
            <a:avLst/>
          </a:prstGeom>
          <a:noFill/>
        </p:spPr>
        <p:txBody>
          <a:bodyPr wrap="square" rtlCol="0">
            <a:spAutoFit/>
          </a:bodyPr>
          <a:lstStyle/>
          <a:p>
            <a:r>
              <a:rPr lang="en-US" sz="2800" dirty="0" smtClean="0"/>
              <a:t>Four students liked </a:t>
            </a:r>
            <a:r>
              <a:rPr lang="en-US" sz="2800" dirty="0"/>
              <a:t>videos</a:t>
            </a:r>
          </a:p>
          <a:p>
            <a:endParaRPr lang="en-US" sz="2800" dirty="0"/>
          </a:p>
        </p:txBody>
      </p:sp>
      <p:sp>
        <p:nvSpPr>
          <p:cNvPr id="5" name="TextBox 4"/>
          <p:cNvSpPr txBox="1"/>
          <p:nvPr/>
        </p:nvSpPr>
        <p:spPr>
          <a:xfrm>
            <a:off x="912812" y="5105400"/>
            <a:ext cx="1524000" cy="1384995"/>
          </a:xfrm>
          <a:prstGeom prst="rect">
            <a:avLst/>
          </a:prstGeom>
          <a:noFill/>
        </p:spPr>
        <p:txBody>
          <a:bodyPr wrap="square" rtlCol="0">
            <a:spAutoFit/>
          </a:bodyPr>
          <a:lstStyle/>
          <a:p>
            <a:r>
              <a:rPr lang="en-US" sz="2800" dirty="0" smtClean="0"/>
              <a:t>Two didn’t</a:t>
            </a:r>
            <a:endParaRPr lang="en-US" sz="2800" dirty="0"/>
          </a:p>
          <a:p>
            <a:endParaRPr lang="en-US" sz="2800" dirty="0"/>
          </a:p>
        </p:txBody>
      </p:sp>
    </p:spTree>
    <p:extLst>
      <p:ext uri="{BB962C8B-B14F-4D97-AF65-F5344CB8AC3E}">
        <p14:creationId xmlns:p14="http://schemas.microsoft.com/office/powerpoint/2010/main" val="6060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46" y="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2436812" y="77372"/>
            <a:ext cx="9887585" cy="4816703"/>
          </a:xfrm>
          <a:prstGeom prst="rect">
            <a:avLst/>
          </a:prstGeom>
          <a:noFill/>
        </p:spPr>
        <p:txBody>
          <a:bodyPr wrap="square" rtlCol="0">
            <a:spAutoFit/>
          </a:bodyPr>
          <a:lstStyle/>
          <a:p>
            <a:pPr>
              <a:spcAft>
                <a:spcPts val="1800"/>
              </a:spcAft>
            </a:pPr>
            <a:r>
              <a:rPr lang="en-US" sz="2800" dirty="0" smtClean="0"/>
              <a:t>Electronics – fully flipped</a:t>
            </a:r>
          </a:p>
          <a:p>
            <a:pPr>
              <a:spcAft>
                <a:spcPts val="1800"/>
              </a:spcAft>
            </a:pPr>
            <a:endParaRPr lang="en-US" sz="2800" dirty="0">
              <a:solidFill>
                <a:srgbClr val="B6DF89"/>
              </a:solidFill>
            </a:endParaRPr>
          </a:p>
          <a:p>
            <a:pPr>
              <a:spcAft>
                <a:spcPts val="1800"/>
              </a:spcAft>
            </a:pPr>
            <a:r>
              <a:rPr lang="en-US" sz="2800" dirty="0" smtClean="0">
                <a:solidFill>
                  <a:srgbClr val="B6DF89"/>
                </a:solidFill>
              </a:rPr>
              <a:t>Poll</a:t>
            </a:r>
            <a:r>
              <a:rPr lang="en-US" sz="2800" dirty="0">
                <a:solidFill>
                  <a:srgbClr val="B6DF89"/>
                </a:solidFill>
              </a:rPr>
              <a:t>, at midterm, which do students </a:t>
            </a:r>
            <a:r>
              <a:rPr lang="en-US" sz="2800" dirty="0" smtClean="0">
                <a:solidFill>
                  <a:srgbClr val="B6DF89"/>
                </a:solidFill>
              </a:rPr>
              <a:t>prefer (N = 9):</a:t>
            </a:r>
            <a:endParaRPr lang="en-US" sz="2800" dirty="0">
              <a:solidFill>
                <a:srgbClr val="B6DF89"/>
              </a:solidFill>
            </a:endParaRPr>
          </a:p>
          <a:p>
            <a:pPr lvl="1">
              <a:tabLst>
                <a:tab pos="1081088" algn="l"/>
              </a:tabLst>
            </a:pPr>
            <a:r>
              <a:rPr lang="en-US" sz="2800" dirty="0">
                <a:solidFill>
                  <a:srgbClr val="B6DF89"/>
                </a:solidFill>
              </a:rPr>
              <a:t>8 	continue with flip videos</a:t>
            </a:r>
          </a:p>
          <a:p>
            <a:pPr lvl="1">
              <a:tabLst>
                <a:tab pos="1081088" algn="l"/>
              </a:tabLst>
            </a:pPr>
            <a:r>
              <a:rPr lang="en-US" sz="2800" dirty="0">
                <a:solidFill>
                  <a:srgbClr val="B6DF89"/>
                </a:solidFill>
              </a:rPr>
              <a:t>0 	switch to traditional lectures</a:t>
            </a:r>
          </a:p>
          <a:p>
            <a:pPr marL="1123843" lvl="1" indent="-514350">
              <a:buAutoNum type="arabicPlain"/>
              <a:tabLst>
                <a:tab pos="1081088" algn="l"/>
              </a:tabLst>
            </a:pPr>
            <a:r>
              <a:rPr lang="en-US" sz="2800" dirty="0">
                <a:solidFill>
                  <a:srgbClr val="B6DF89"/>
                </a:solidFill>
              </a:rPr>
              <a:t>no preference</a:t>
            </a:r>
          </a:p>
          <a:p>
            <a:pPr>
              <a:spcAft>
                <a:spcPts val="600"/>
              </a:spcAft>
              <a:tabLst>
                <a:tab pos="1081088" algn="l"/>
              </a:tabLst>
            </a:pPr>
            <a:endParaRPr lang="en-US" sz="2800" dirty="0">
              <a:solidFill>
                <a:srgbClr val="B6DF89"/>
              </a:solidFill>
            </a:endParaRPr>
          </a:p>
          <a:p>
            <a:pPr>
              <a:spcAft>
                <a:spcPts val="600"/>
              </a:spcAft>
              <a:tabLst>
                <a:tab pos="1081088" algn="l"/>
              </a:tabLst>
            </a:pPr>
            <a:r>
              <a:rPr lang="en-US" sz="2800" dirty="0"/>
              <a:t>Comment re. increased discussion &amp; examples during class:</a:t>
            </a:r>
          </a:p>
          <a:p>
            <a:pPr>
              <a:spcAft>
                <a:spcPts val="600"/>
              </a:spcAft>
              <a:tabLst>
                <a:tab pos="1081088" algn="l"/>
              </a:tabLst>
            </a:pPr>
            <a:r>
              <a:rPr lang="en-US" sz="2800" i="1" dirty="0" smtClean="0"/>
              <a:t>	“</a:t>
            </a:r>
            <a:r>
              <a:rPr lang="en-US" sz="2800" i="1" dirty="0"/>
              <a:t>extremely beneficial</a:t>
            </a:r>
            <a:r>
              <a:rPr lang="en-US" sz="2800" i="1" dirty="0" smtClean="0"/>
              <a:t>”</a:t>
            </a:r>
            <a:endParaRPr lang="en-US" sz="2800" i="1" dirty="0"/>
          </a:p>
        </p:txBody>
      </p:sp>
    </p:spTree>
    <p:extLst>
      <p:ext uri="{BB962C8B-B14F-4D97-AF65-F5344CB8AC3E}">
        <p14:creationId xmlns:p14="http://schemas.microsoft.com/office/powerpoint/2010/main" val="9777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88" y="152400"/>
            <a:ext cx="10360501" cy="1223963"/>
          </a:xfrm>
        </p:spPr>
        <p:txBody>
          <a:bodyPr/>
          <a:lstStyle/>
          <a:p>
            <a:r>
              <a:rPr lang="en-US" dirty="0" smtClean="0"/>
              <a:t>Student</a:t>
            </a:r>
            <a:br>
              <a:rPr lang="en-US" dirty="0" smtClean="0"/>
            </a:br>
            <a:r>
              <a:rPr lang="en-US" dirty="0" smtClean="0"/>
              <a:t>Learning</a:t>
            </a:r>
            <a:endParaRPr lang="en-US" dirty="0"/>
          </a:p>
        </p:txBody>
      </p:sp>
      <p:sp>
        <p:nvSpPr>
          <p:cNvPr id="2" name="TextBox 1"/>
          <p:cNvSpPr txBox="1"/>
          <p:nvPr/>
        </p:nvSpPr>
        <p:spPr>
          <a:xfrm>
            <a:off x="2208213" y="152400"/>
            <a:ext cx="9980612" cy="4093428"/>
          </a:xfrm>
          <a:prstGeom prst="rect">
            <a:avLst/>
          </a:prstGeom>
          <a:noFill/>
        </p:spPr>
        <p:txBody>
          <a:bodyPr wrap="square" rtlCol="0">
            <a:spAutoFit/>
          </a:bodyPr>
          <a:lstStyle/>
          <a:p>
            <a:r>
              <a:rPr lang="en-US" sz="2800" dirty="0" smtClean="0"/>
              <a:t>Electronics</a:t>
            </a:r>
          </a:p>
          <a:p>
            <a:pPr>
              <a:spcAft>
                <a:spcPts val="1800"/>
              </a:spcAft>
            </a:pPr>
            <a:r>
              <a:rPr lang="en-US" sz="2800" dirty="0" smtClean="0">
                <a:solidFill>
                  <a:srgbClr val="FFFF00"/>
                </a:solidFill>
              </a:rPr>
              <a:t>Midterm exam statistics </a:t>
            </a:r>
          </a:p>
          <a:p>
            <a:pPr>
              <a:spcAft>
                <a:spcPts val="600"/>
              </a:spcAft>
            </a:pPr>
            <a:r>
              <a:rPr lang="en-US" sz="2800" dirty="0" smtClean="0"/>
              <a:t>Average score </a:t>
            </a:r>
            <a:r>
              <a:rPr lang="en-US" sz="2800" u="sng" dirty="0" smtClean="0"/>
              <a:t>increased</a:t>
            </a:r>
            <a:r>
              <a:rPr lang="en-US" sz="2800" dirty="0" smtClean="0"/>
              <a:t> </a:t>
            </a:r>
            <a:r>
              <a:rPr lang="en-US" sz="2800" i="1" dirty="0" smtClean="0"/>
              <a:t>p</a:t>
            </a:r>
            <a:r>
              <a:rPr lang="en-US" sz="2800" dirty="0" smtClean="0"/>
              <a:t> = 0.02 </a:t>
            </a:r>
          </a:p>
          <a:p>
            <a:pPr>
              <a:spcAft>
                <a:spcPts val="600"/>
              </a:spcAft>
            </a:pPr>
            <a:endParaRPr lang="en-US" sz="2800" dirty="0" smtClean="0"/>
          </a:p>
          <a:p>
            <a:pPr lvl="1">
              <a:spcAft>
                <a:spcPts val="600"/>
              </a:spcAft>
              <a:tabLst>
                <a:tab pos="3206750" algn="l"/>
                <a:tab pos="4121150" algn="l"/>
              </a:tabLst>
            </a:pPr>
            <a:r>
              <a:rPr lang="en-US" sz="2800" dirty="0" smtClean="0"/>
              <a:t>76% fully flipped 	2015 	(</a:t>
            </a:r>
            <a:r>
              <a:rPr lang="en-US" sz="2800" i="1" dirty="0" smtClean="0"/>
              <a:t>N</a:t>
            </a:r>
            <a:r>
              <a:rPr lang="en-US" sz="2800" dirty="0" smtClean="0"/>
              <a:t> = 9)</a:t>
            </a:r>
          </a:p>
          <a:p>
            <a:pPr lvl="1">
              <a:spcAft>
                <a:spcPts val="600"/>
              </a:spcAft>
              <a:tabLst>
                <a:tab pos="3206750" algn="l"/>
                <a:tab pos="4121150" algn="l"/>
              </a:tabLst>
            </a:pPr>
            <a:r>
              <a:rPr lang="en-US" sz="2800" dirty="0" smtClean="0"/>
              <a:t>56% traditional 	2014 	(</a:t>
            </a:r>
            <a:r>
              <a:rPr lang="en-US" sz="2800" i="1" dirty="0" smtClean="0"/>
              <a:t>N</a:t>
            </a:r>
            <a:r>
              <a:rPr lang="en-US" sz="2800" dirty="0" smtClean="0"/>
              <a:t> = 21)</a:t>
            </a:r>
          </a:p>
          <a:p>
            <a:pPr>
              <a:spcAft>
                <a:spcPts val="1800"/>
              </a:spcAft>
            </a:pPr>
            <a:endParaRPr lang="en-US" sz="1400" dirty="0" smtClean="0">
              <a:solidFill>
                <a:srgbClr val="B6DF89"/>
              </a:solidFill>
            </a:endParaRPr>
          </a:p>
          <a:p>
            <a:pPr>
              <a:spcAft>
                <a:spcPts val="600"/>
              </a:spcAft>
              <a:tabLst>
                <a:tab pos="1081088" algn="l"/>
              </a:tabLst>
            </a:pPr>
            <a:endParaRPr lang="en-US" sz="2800" dirty="0">
              <a:solidFill>
                <a:srgbClr val="FFFF00"/>
              </a:solidFill>
            </a:endParaRPr>
          </a:p>
        </p:txBody>
      </p:sp>
    </p:spTree>
    <p:extLst>
      <p:ext uri="{BB962C8B-B14F-4D97-AF65-F5344CB8AC3E}">
        <p14:creationId xmlns:p14="http://schemas.microsoft.com/office/powerpoint/2010/main" val="127069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5612" y="15240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3351212" y="332839"/>
            <a:ext cx="8324215" cy="1815882"/>
          </a:xfrm>
          <a:prstGeom prst="rect">
            <a:avLst/>
          </a:prstGeom>
          <a:noFill/>
        </p:spPr>
        <p:txBody>
          <a:bodyPr wrap="square" rtlCol="0">
            <a:spAutoFit/>
          </a:bodyPr>
          <a:lstStyle/>
          <a:p>
            <a:r>
              <a:rPr lang="en-US" sz="2800" dirty="0" smtClean="0"/>
              <a:t>Not every instructor achieves improved satisfaction:</a:t>
            </a:r>
          </a:p>
          <a:p>
            <a:endParaRPr lang="en-US" sz="2800" dirty="0"/>
          </a:p>
          <a:p>
            <a:endParaRPr lang="en-US" sz="2800" dirty="0"/>
          </a:p>
          <a:p>
            <a:pPr>
              <a:spcAft>
                <a:spcPts val="1800"/>
              </a:spcAft>
            </a:pPr>
            <a:endParaRPr lang="en-US" sz="2800" dirty="0">
              <a:solidFill>
                <a:srgbClr val="B6DF89"/>
              </a:solidFill>
            </a:endParaRPr>
          </a:p>
        </p:txBody>
      </p:sp>
    </p:spTree>
    <p:extLst>
      <p:ext uri="{BB962C8B-B14F-4D97-AF65-F5344CB8AC3E}">
        <p14:creationId xmlns:p14="http://schemas.microsoft.com/office/powerpoint/2010/main" val="412229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0812" y="0"/>
            <a:ext cx="10360501" cy="1223963"/>
          </a:xfrm>
        </p:spPr>
        <p:txBody>
          <a:bodyPr/>
          <a:lstStyle/>
          <a:p>
            <a:r>
              <a:rPr lang="en-US" dirty="0" smtClean="0"/>
              <a:t>Student</a:t>
            </a:r>
            <a:br>
              <a:rPr lang="en-US" dirty="0" smtClean="0"/>
            </a:br>
            <a:r>
              <a:rPr lang="en-US" dirty="0" smtClean="0"/>
              <a:t>Satisfaction</a:t>
            </a:r>
            <a:endParaRPr lang="en-US" dirty="0"/>
          </a:p>
        </p:txBody>
      </p:sp>
      <p:sp>
        <p:nvSpPr>
          <p:cNvPr id="2" name="TextBox 1"/>
          <p:cNvSpPr txBox="1"/>
          <p:nvPr/>
        </p:nvSpPr>
        <p:spPr>
          <a:xfrm>
            <a:off x="2817812" y="304800"/>
            <a:ext cx="8324215" cy="7417415"/>
          </a:xfrm>
          <a:prstGeom prst="rect">
            <a:avLst/>
          </a:prstGeom>
          <a:noFill/>
        </p:spPr>
        <p:txBody>
          <a:bodyPr wrap="square" rtlCol="0">
            <a:spAutoFit/>
          </a:bodyPr>
          <a:lstStyle/>
          <a:p>
            <a:r>
              <a:rPr lang="en-US" sz="2800" dirty="0" smtClean="0"/>
              <a:t>Not every instructor achieves improved satisfaction:</a:t>
            </a:r>
          </a:p>
          <a:p>
            <a:endParaRPr lang="en-US" sz="2800" dirty="0"/>
          </a:p>
          <a:p>
            <a:r>
              <a:rPr lang="en-US" sz="2800" dirty="0" err="1" smtClean="0">
                <a:solidFill>
                  <a:srgbClr val="FFD85D"/>
                </a:solidFill>
              </a:rPr>
              <a:t>Missildine</a:t>
            </a:r>
            <a:r>
              <a:rPr lang="en-US" sz="2800" dirty="0" smtClean="0">
                <a:solidFill>
                  <a:srgbClr val="FFD85D"/>
                </a:solidFill>
              </a:rPr>
              <a:t> et al., Journal of Nursing Education (2013)</a:t>
            </a:r>
          </a:p>
          <a:p>
            <a:r>
              <a:rPr lang="en-US" sz="2800" dirty="0" smtClean="0"/>
              <a:t>Experiment, comparing:</a:t>
            </a:r>
          </a:p>
          <a:p>
            <a:r>
              <a:rPr lang="en-US" sz="2800" dirty="0"/>
              <a:t>	</a:t>
            </a:r>
            <a:r>
              <a:rPr lang="en-US" sz="2800" dirty="0" smtClean="0"/>
              <a:t>flipping, </a:t>
            </a:r>
            <a:r>
              <a:rPr lang="en-US" sz="2800" dirty="0" err="1" smtClean="0"/>
              <a:t>classtime</a:t>
            </a:r>
            <a:r>
              <a:rPr lang="en-US" sz="2800" dirty="0" smtClean="0"/>
              <a:t> used for </a:t>
            </a:r>
          </a:p>
          <a:p>
            <a:r>
              <a:rPr lang="en-US" sz="2800" dirty="0"/>
              <a:t>	</a:t>
            </a:r>
            <a:r>
              <a:rPr lang="en-US" sz="2800" dirty="0" smtClean="0"/>
              <a:t>	- case studies </a:t>
            </a:r>
          </a:p>
          <a:p>
            <a:r>
              <a:rPr lang="en-US" sz="2800" dirty="0"/>
              <a:t>	</a:t>
            </a:r>
            <a:r>
              <a:rPr lang="en-US" sz="2800" dirty="0" smtClean="0"/>
              <a:t>	- simulations of clinical practice </a:t>
            </a:r>
          </a:p>
          <a:p>
            <a:r>
              <a:rPr lang="en-US" sz="2800" dirty="0" smtClean="0"/>
              <a:t>	vs traditional lecture.</a:t>
            </a:r>
          </a:p>
          <a:p>
            <a:endParaRPr lang="en-US" sz="2800" dirty="0"/>
          </a:p>
          <a:p>
            <a:r>
              <a:rPr lang="en-US" sz="2800" dirty="0" smtClean="0"/>
              <a:t>Results: with flipping,</a:t>
            </a:r>
          </a:p>
          <a:p>
            <a:pPr lvl="1"/>
            <a:endParaRPr lang="en-US" sz="2800" dirty="0"/>
          </a:p>
          <a:p>
            <a:pPr marL="1066693" lvl="1" indent="-457200">
              <a:buFont typeface="Arial" panose="020B0604020202020204" pitchFamily="34" charset="0"/>
              <a:buChar char="•"/>
            </a:pPr>
            <a:r>
              <a:rPr lang="en-US" sz="2800" dirty="0" smtClean="0"/>
              <a:t>Exam scores were </a:t>
            </a:r>
            <a:r>
              <a:rPr lang="en-US" sz="2800" i="1" dirty="0" smtClean="0"/>
              <a:t>higher</a:t>
            </a:r>
            <a:r>
              <a:rPr lang="en-US" sz="2800" dirty="0" smtClean="0"/>
              <a:t> (p = 0.003)</a:t>
            </a:r>
          </a:p>
          <a:p>
            <a:pPr marL="1066693" lvl="1" indent="-457200">
              <a:buFont typeface="Arial" panose="020B0604020202020204" pitchFamily="34" charset="0"/>
              <a:buChar char="•"/>
            </a:pPr>
            <a:r>
              <a:rPr lang="en-US" sz="2800" dirty="0" smtClean="0"/>
              <a:t>Students were </a:t>
            </a:r>
            <a:r>
              <a:rPr lang="en-US" sz="2800" i="1" dirty="0" smtClean="0"/>
              <a:t>less</a:t>
            </a:r>
            <a:r>
              <a:rPr lang="en-US" sz="2800" dirty="0" smtClean="0"/>
              <a:t> </a:t>
            </a:r>
            <a:r>
              <a:rPr lang="en-US" sz="2800" i="1" dirty="0" smtClean="0"/>
              <a:t>satisfied</a:t>
            </a:r>
            <a:r>
              <a:rPr lang="en-US" sz="2800" dirty="0" smtClean="0"/>
              <a:t> (p &lt; 0.001)</a:t>
            </a:r>
          </a:p>
          <a:p>
            <a:pPr lvl="2"/>
            <a:r>
              <a:rPr lang="en-US" sz="2800" dirty="0" smtClean="0"/>
              <a:t>(They perceived they</a:t>
            </a:r>
          </a:p>
          <a:p>
            <a:pPr lvl="2"/>
            <a:r>
              <a:rPr lang="en-US" sz="2800" dirty="0" smtClean="0"/>
              <a:t>had to do </a:t>
            </a:r>
            <a:r>
              <a:rPr lang="en-US" sz="2800" dirty="0" smtClean="0">
                <a:solidFill>
                  <a:srgbClr val="FFD85D"/>
                </a:solidFill>
              </a:rPr>
              <a:t>more work</a:t>
            </a:r>
            <a:r>
              <a:rPr lang="en-US" sz="2800" dirty="0" smtClean="0"/>
              <a:t>.)</a:t>
            </a:r>
          </a:p>
          <a:p>
            <a:endParaRPr lang="en-US" sz="2800" dirty="0"/>
          </a:p>
          <a:p>
            <a:pPr>
              <a:spcAft>
                <a:spcPts val="1800"/>
              </a:spcAft>
            </a:pPr>
            <a:endParaRPr lang="en-US" sz="2800" dirty="0">
              <a:solidFill>
                <a:srgbClr val="B6DF89"/>
              </a:solidFill>
            </a:endParaRPr>
          </a:p>
        </p:txBody>
      </p:sp>
    </p:spTree>
    <p:extLst>
      <p:ext uri="{BB962C8B-B14F-4D97-AF65-F5344CB8AC3E}">
        <p14:creationId xmlns:p14="http://schemas.microsoft.com/office/powerpoint/2010/main" val="273719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6612" y="2133600"/>
            <a:ext cx="4857484" cy="3200876"/>
          </a:xfrm>
          <a:prstGeom prst="rect">
            <a:avLst/>
          </a:prstGeom>
          <a:noFill/>
        </p:spPr>
        <p:txBody>
          <a:bodyPr wrap="none" rtlCol="0">
            <a:spAutoFit/>
          </a:bodyPr>
          <a:lstStyle/>
          <a:p>
            <a:r>
              <a:rPr lang="en-US" sz="9000" dirty="0" smtClean="0">
                <a:solidFill>
                  <a:srgbClr val="FFFF00"/>
                </a:solidFill>
              </a:rPr>
              <a:t>End</a:t>
            </a:r>
          </a:p>
          <a:p>
            <a:pPr algn="r"/>
            <a:endParaRPr lang="en-US" sz="2800" dirty="0"/>
          </a:p>
          <a:p>
            <a:pPr algn="r"/>
            <a:endParaRPr lang="en-US" sz="2800" dirty="0" smtClean="0"/>
          </a:p>
          <a:p>
            <a:pPr algn="r"/>
            <a:endParaRPr lang="en-US" sz="2800" dirty="0"/>
          </a:p>
          <a:p>
            <a:pPr algn="r"/>
            <a:endParaRPr lang="en-US" sz="2800" dirty="0" smtClean="0"/>
          </a:p>
        </p:txBody>
      </p:sp>
    </p:spTree>
    <p:extLst>
      <p:ext uri="{BB962C8B-B14F-4D97-AF65-F5344CB8AC3E}">
        <p14:creationId xmlns:p14="http://schemas.microsoft.com/office/powerpoint/2010/main" val="4143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4111" y="152400"/>
            <a:ext cx="10360501" cy="965200"/>
          </a:xfrm>
        </p:spPr>
        <p:txBody>
          <a:bodyPr/>
          <a:lstStyle/>
          <a:p>
            <a:r>
              <a:rPr lang="en-US" dirty="0" smtClean="0"/>
              <a:t>Flipping – what is it?</a:t>
            </a:r>
            <a:endParaRPr lang="en-US" dirty="0"/>
          </a:p>
        </p:txBody>
      </p:sp>
      <p:pic>
        <p:nvPicPr>
          <p:cNvPr id="7" name="Picture 6"/>
          <p:cNvPicPr>
            <a:picLocks noChangeAspect="1"/>
          </p:cNvPicPr>
          <p:nvPr/>
        </p:nvPicPr>
        <p:blipFill>
          <a:blip r:embed="rId4"/>
          <a:stretch>
            <a:fillRect/>
          </a:stretch>
        </p:blipFill>
        <p:spPr>
          <a:xfrm>
            <a:off x="8676352" y="1999112"/>
            <a:ext cx="2797364" cy="2269560"/>
          </a:xfrm>
          <a:prstGeom prst="rect">
            <a:avLst/>
          </a:prstGeom>
        </p:spPr>
      </p:pic>
      <p:sp>
        <p:nvSpPr>
          <p:cNvPr id="8" name="TextBox 7"/>
          <p:cNvSpPr txBox="1"/>
          <p:nvPr/>
        </p:nvSpPr>
        <p:spPr>
          <a:xfrm>
            <a:off x="1137052" y="1342331"/>
            <a:ext cx="1698542" cy="523220"/>
          </a:xfrm>
          <a:prstGeom prst="rect">
            <a:avLst/>
          </a:prstGeom>
          <a:noFill/>
        </p:spPr>
        <p:txBody>
          <a:bodyPr wrap="none" rtlCol="0">
            <a:spAutoFit/>
          </a:bodyPr>
          <a:lstStyle/>
          <a:p>
            <a:r>
              <a:rPr lang="en-US" sz="2800" dirty="0" smtClean="0">
                <a:solidFill>
                  <a:srgbClr val="FFFF00"/>
                </a:solidFill>
              </a:rPr>
              <a:t>traditional</a:t>
            </a:r>
            <a:endParaRPr lang="en-US" sz="2800" dirty="0">
              <a:solidFill>
                <a:srgbClr val="FFFF00"/>
              </a:solidFill>
            </a:endParaRPr>
          </a:p>
        </p:txBody>
      </p:sp>
      <p:pic>
        <p:nvPicPr>
          <p:cNvPr id="9" name="Picture 8"/>
          <p:cNvPicPr>
            <a:picLocks noChangeAspect="1"/>
          </p:cNvPicPr>
          <p:nvPr/>
        </p:nvPicPr>
        <p:blipFill>
          <a:blip r:embed="rId5"/>
          <a:stretch>
            <a:fillRect/>
          </a:stretch>
        </p:blipFill>
        <p:spPr>
          <a:xfrm>
            <a:off x="1122153" y="1999112"/>
            <a:ext cx="3012599" cy="2197108"/>
          </a:xfrm>
          <a:prstGeom prst="rect">
            <a:avLst/>
          </a:prstGeom>
        </p:spPr>
      </p:pic>
      <p:sp>
        <p:nvSpPr>
          <p:cNvPr id="25" name="TextBox 24"/>
          <p:cNvSpPr txBox="1"/>
          <p:nvPr/>
        </p:nvSpPr>
        <p:spPr>
          <a:xfrm>
            <a:off x="1567716" y="4367565"/>
            <a:ext cx="1913281" cy="523220"/>
          </a:xfrm>
          <a:prstGeom prst="rect">
            <a:avLst/>
          </a:prstGeom>
          <a:noFill/>
        </p:spPr>
        <p:txBody>
          <a:bodyPr wrap="none" rtlCol="0">
            <a:spAutoFit/>
          </a:bodyPr>
          <a:lstStyle/>
          <a:p>
            <a:r>
              <a:rPr lang="en-US" sz="2800" dirty="0" smtClean="0"/>
              <a:t>Before class</a:t>
            </a:r>
            <a:endParaRPr lang="en-US" sz="2800" dirty="0"/>
          </a:p>
        </p:txBody>
      </p:sp>
      <p:sp>
        <p:nvSpPr>
          <p:cNvPr id="26" name="TextBox 25"/>
          <p:cNvSpPr txBox="1"/>
          <p:nvPr/>
        </p:nvSpPr>
        <p:spPr>
          <a:xfrm>
            <a:off x="5682516" y="4404484"/>
            <a:ext cx="1928733" cy="523220"/>
          </a:xfrm>
          <a:prstGeom prst="rect">
            <a:avLst/>
          </a:prstGeom>
          <a:noFill/>
        </p:spPr>
        <p:txBody>
          <a:bodyPr wrap="none" rtlCol="0">
            <a:spAutoFit/>
          </a:bodyPr>
          <a:lstStyle/>
          <a:p>
            <a:r>
              <a:rPr lang="en-US" sz="2800" dirty="0" smtClean="0"/>
              <a:t>During class</a:t>
            </a:r>
            <a:endParaRPr lang="en-US" sz="2800" dirty="0"/>
          </a:p>
        </p:txBody>
      </p:sp>
      <p:sp>
        <p:nvSpPr>
          <p:cNvPr id="27" name="TextBox 26"/>
          <p:cNvSpPr txBox="1"/>
          <p:nvPr/>
        </p:nvSpPr>
        <p:spPr>
          <a:xfrm>
            <a:off x="9416316" y="4473220"/>
            <a:ext cx="1690847" cy="523220"/>
          </a:xfrm>
          <a:prstGeom prst="rect">
            <a:avLst/>
          </a:prstGeom>
          <a:noFill/>
        </p:spPr>
        <p:txBody>
          <a:bodyPr wrap="none" rtlCol="0">
            <a:spAutoFit/>
          </a:bodyPr>
          <a:lstStyle/>
          <a:p>
            <a:r>
              <a:rPr lang="en-US" sz="2800" dirty="0" smtClean="0"/>
              <a:t>After class</a:t>
            </a:r>
            <a:endParaRPr lang="en-US" sz="2800" dirty="0"/>
          </a:p>
        </p:txBody>
      </p:sp>
      <p:pic>
        <p:nvPicPr>
          <p:cNvPr id="2" name="Picture 1"/>
          <p:cNvPicPr>
            <a:picLocks noChangeAspect="1"/>
          </p:cNvPicPr>
          <p:nvPr/>
        </p:nvPicPr>
        <p:blipFill>
          <a:blip r:embed="rId6"/>
          <a:stretch>
            <a:fillRect/>
          </a:stretch>
        </p:blipFill>
        <p:spPr>
          <a:xfrm>
            <a:off x="4557473" y="1981200"/>
            <a:ext cx="3594339" cy="2228296"/>
          </a:xfrm>
          <a:prstGeom prst="rect">
            <a:avLst/>
          </a:prstGeom>
        </p:spPr>
      </p:pic>
    </p:spTree>
    <p:extLst>
      <p:ext uri="{BB962C8B-B14F-4D97-AF65-F5344CB8AC3E}">
        <p14:creationId xmlns:p14="http://schemas.microsoft.com/office/powerpoint/2010/main" val="397710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295400"/>
            <a:ext cx="10134600" cy="2000251"/>
          </a:xfrm>
        </p:spPr>
        <p:txBody>
          <a:bodyPr>
            <a:normAutofit fontScale="90000"/>
          </a:bodyPr>
          <a:lstStyle/>
          <a:p>
            <a:r>
              <a:rPr lang="en-US" dirty="0" smtClean="0"/>
              <a:t>“Flipping” </a:t>
            </a:r>
            <a:r>
              <a:rPr lang="en-US" dirty="0"/>
              <a:t>method of teaching physics and other technical </a:t>
            </a:r>
            <a:r>
              <a:rPr lang="en-US" dirty="0" smtClean="0"/>
              <a:t>subjects</a:t>
            </a:r>
            <a:br>
              <a:rPr lang="en-US" dirty="0" smtClean="0"/>
            </a:br>
            <a:endParaRPr lang="en-US" i="1" dirty="0"/>
          </a:p>
        </p:txBody>
      </p:sp>
      <p:sp>
        <p:nvSpPr>
          <p:cNvPr id="5" name="Subtitle 4"/>
          <p:cNvSpPr>
            <a:spLocks noGrp="1"/>
          </p:cNvSpPr>
          <p:nvPr>
            <p:ph type="subTitle" idx="1"/>
          </p:nvPr>
        </p:nvSpPr>
        <p:spPr>
          <a:xfrm>
            <a:off x="1598612" y="3911600"/>
            <a:ext cx="8735325" cy="1752600"/>
          </a:xfrm>
        </p:spPr>
        <p:txBody>
          <a:bodyPr/>
          <a:lstStyle/>
          <a:p>
            <a:r>
              <a:rPr lang="en-US" dirty="0" smtClean="0">
                <a:solidFill>
                  <a:srgbClr val="FFFF00"/>
                </a:solidFill>
              </a:rPr>
              <a:t>John </a:t>
            </a:r>
            <a:r>
              <a:rPr lang="en-US" dirty="0" err="1" smtClean="0">
                <a:solidFill>
                  <a:srgbClr val="FFFF00"/>
                </a:solidFill>
              </a:rPr>
              <a:t>GoREE</a:t>
            </a:r>
            <a:endParaRPr lang="en-US" dirty="0" smtClean="0">
              <a:solidFill>
                <a:srgbClr val="FFFF00"/>
              </a:solidFill>
            </a:endParaRPr>
          </a:p>
          <a:p>
            <a:endParaRPr lang="en-US" dirty="0">
              <a:solidFill>
                <a:srgbClr val="FFFF00"/>
              </a:solidFill>
            </a:endParaRPr>
          </a:p>
          <a:p>
            <a:r>
              <a:rPr lang="en-US" dirty="0" smtClean="0">
                <a:solidFill>
                  <a:srgbClr val="FFFF00"/>
                </a:solidFill>
              </a:rPr>
              <a:t>The university of </a:t>
            </a:r>
            <a:r>
              <a:rPr lang="en-US" dirty="0" err="1" smtClean="0">
                <a:solidFill>
                  <a:srgbClr val="FFFF00"/>
                </a:solidFill>
              </a:rPr>
              <a:t>iowa</a:t>
            </a:r>
            <a:endParaRPr lang="en-US" dirty="0" smtClean="0">
              <a:solidFill>
                <a:srgbClr val="FFFF00"/>
              </a:solidFill>
            </a:endParaRPr>
          </a:p>
        </p:txBody>
      </p:sp>
      <p:sp>
        <p:nvSpPr>
          <p:cNvPr id="4" name="TextBox 3"/>
          <p:cNvSpPr txBox="1"/>
          <p:nvPr/>
        </p:nvSpPr>
        <p:spPr>
          <a:xfrm>
            <a:off x="11138378" y="5635625"/>
            <a:ext cx="574196" cy="1015663"/>
          </a:xfrm>
          <a:prstGeom prst="rect">
            <a:avLst/>
          </a:prstGeom>
          <a:noFill/>
        </p:spPr>
        <p:txBody>
          <a:bodyPr wrap="none" rtlCol="0">
            <a:spAutoFit/>
          </a:bodyPr>
          <a:lstStyle/>
          <a:p>
            <a:r>
              <a:rPr lang="en-US" sz="6000" dirty="0" smtClean="0">
                <a:solidFill>
                  <a:srgbClr val="FFFF00"/>
                </a:solidFill>
              </a:rPr>
              <a:t>7</a:t>
            </a:r>
            <a:endParaRPr lang="en-US" sz="6000" dirty="0">
              <a:solidFill>
                <a:srgbClr val="FFFF00"/>
              </a:solidFill>
            </a:endParaRPr>
          </a:p>
        </p:txBody>
      </p:sp>
    </p:spTree>
    <p:extLst>
      <p:ext uri="{BB962C8B-B14F-4D97-AF65-F5344CB8AC3E}">
        <p14:creationId xmlns:p14="http://schemas.microsoft.com/office/powerpoint/2010/main" val="231500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41412" y="-436560"/>
            <a:ext cx="10360501" cy="1223963"/>
          </a:xfrm>
        </p:spPr>
        <p:txBody>
          <a:bodyPr/>
          <a:lstStyle/>
          <a:p>
            <a:r>
              <a:rPr lang="en-US" dirty="0" smtClean="0"/>
              <a:t>Outline</a:t>
            </a:r>
            <a:endParaRPr lang="en-US" dirty="0"/>
          </a:p>
        </p:txBody>
      </p:sp>
      <p:sp>
        <p:nvSpPr>
          <p:cNvPr id="14" name="Content Placeholder 13"/>
          <p:cNvSpPr>
            <a:spLocks noGrp="1"/>
          </p:cNvSpPr>
          <p:nvPr>
            <p:ph idx="1"/>
          </p:nvPr>
        </p:nvSpPr>
        <p:spPr>
          <a:xfrm>
            <a:off x="1141412" y="990600"/>
            <a:ext cx="10360501" cy="4462272"/>
          </a:xfrm>
        </p:spPr>
        <p:txBody>
          <a:bodyPr>
            <a:noAutofit/>
          </a:bodyPr>
          <a:lstStyle/>
          <a:p>
            <a:r>
              <a:rPr lang="en-US" dirty="0"/>
              <a:t>Flipping - what is it?</a:t>
            </a:r>
          </a:p>
          <a:p>
            <a:r>
              <a:rPr lang="en-US" dirty="0"/>
              <a:t>P</a:t>
            </a:r>
            <a:r>
              <a:rPr lang="en-US" dirty="0" smtClean="0"/>
              <a:t>roblems </a:t>
            </a:r>
            <a:r>
              <a:rPr lang="en-US" dirty="0"/>
              <a:t>flipping </a:t>
            </a:r>
            <a:r>
              <a:rPr lang="en-US" dirty="0" smtClean="0"/>
              <a:t>solves</a:t>
            </a:r>
          </a:p>
          <a:p>
            <a:r>
              <a:rPr lang="en-US" dirty="0" smtClean="0"/>
              <a:t>Good practices</a:t>
            </a:r>
            <a:endParaRPr lang="en-US" dirty="0"/>
          </a:p>
          <a:p>
            <a:r>
              <a:rPr lang="en-US" dirty="0" smtClean="0">
                <a:solidFill>
                  <a:srgbClr val="FFFF00"/>
                </a:solidFill>
              </a:rPr>
              <a:t>How </a:t>
            </a:r>
            <a:r>
              <a:rPr lang="en-US" dirty="0">
                <a:solidFill>
                  <a:srgbClr val="FFFF00"/>
                </a:solidFill>
              </a:rPr>
              <a:t>to do it:</a:t>
            </a:r>
          </a:p>
          <a:p>
            <a:pPr lvl="1"/>
            <a:r>
              <a:rPr lang="en-US" dirty="0" smtClean="0">
                <a:solidFill>
                  <a:srgbClr val="FFFF00"/>
                </a:solidFill>
              </a:rPr>
              <a:t>Hosting, equipment </a:t>
            </a:r>
            <a:r>
              <a:rPr lang="en-US" dirty="0">
                <a:solidFill>
                  <a:srgbClr val="FFFF00"/>
                </a:solidFill>
              </a:rPr>
              <a:t>and </a:t>
            </a:r>
            <a:r>
              <a:rPr lang="en-US" dirty="0" smtClean="0">
                <a:solidFill>
                  <a:srgbClr val="FFFF00"/>
                </a:solidFill>
              </a:rPr>
              <a:t>software</a:t>
            </a:r>
          </a:p>
        </p:txBody>
      </p:sp>
    </p:spTree>
    <p:extLst>
      <p:ext uri="{BB962C8B-B14F-4D97-AF65-F5344CB8AC3E}">
        <p14:creationId xmlns:p14="http://schemas.microsoft.com/office/powerpoint/2010/main" val="3246859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Hosting</a:t>
            </a:r>
            <a:endParaRPr lang="en-US" dirty="0"/>
          </a:p>
        </p:txBody>
      </p:sp>
      <p:sp>
        <p:nvSpPr>
          <p:cNvPr id="6" name="TextBox 5"/>
          <p:cNvSpPr txBox="1"/>
          <p:nvPr/>
        </p:nvSpPr>
        <p:spPr>
          <a:xfrm>
            <a:off x="1314281" y="1493748"/>
            <a:ext cx="4495800" cy="1815882"/>
          </a:xfrm>
          <a:prstGeom prst="rect">
            <a:avLst/>
          </a:prstGeom>
          <a:noFill/>
        </p:spPr>
        <p:txBody>
          <a:bodyPr wrap="square" rtlCol="0">
            <a:spAutoFit/>
          </a:bodyPr>
          <a:lstStyle/>
          <a:p>
            <a:r>
              <a:rPr lang="en-US" sz="2800" dirty="0" smtClean="0">
                <a:solidFill>
                  <a:srgbClr val="FFFF00"/>
                </a:solidFill>
              </a:rPr>
              <a:t>Blackboard, ICON, or similar</a:t>
            </a:r>
          </a:p>
          <a:p>
            <a:pPr marL="576263" lvl="1" indent="-288925">
              <a:buFont typeface="Arial" panose="020B0604020202020204" pitchFamily="34" charset="0"/>
              <a:buChar char="•"/>
            </a:pPr>
            <a:r>
              <a:rPr lang="en-US" sz="2800" dirty="0"/>
              <a:t>Password protected</a:t>
            </a:r>
          </a:p>
          <a:p>
            <a:pPr marL="576263" lvl="1" indent="-288925">
              <a:buFont typeface="Arial" panose="020B0604020202020204" pitchFamily="34" charset="0"/>
              <a:buChar char="•"/>
            </a:pPr>
            <a:r>
              <a:rPr lang="en-US" sz="2800" dirty="0" smtClean="0"/>
              <a:t>Track student viewing</a:t>
            </a:r>
          </a:p>
          <a:p>
            <a:endParaRPr lang="en-US" sz="2800" dirty="0"/>
          </a:p>
        </p:txBody>
      </p:sp>
      <p:pic>
        <p:nvPicPr>
          <p:cNvPr id="2" name="Picture 1"/>
          <p:cNvPicPr>
            <a:picLocks noChangeAspect="1"/>
          </p:cNvPicPr>
          <p:nvPr/>
        </p:nvPicPr>
        <p:blipFill>
          <a:blip r:embed="rId3"/>
          <a:stretch>
            <a:fillRect/>
          </a:stretch>
        </p:blipFill>
        <p:spPr>
          <a:xfrm>
            <a:off x="5813748" y="1676400"/>
            <a:ext cx="4260530" cy="4829483"/>
          </a:xfrm>
          <a:prstGeom prst="rect">
            <a:avLst/>
          </a:prstGeom>
        </p:spPr>
      </p:pic>
    </p:spTree>
    <p:extLst>
      <p:ext uri="{BB962C8B-B14F-4D97-AF65-F5344CB8AC3E}">
        <p14:creationId xmlns:p14="http://schemas.microsoft.com/office/powerpoint/2010/main" val="29169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Equipment</a:t>
            </a:r>
            <a:endParaRPr lang="en-US" dirty="0"/>
          </a:p>
        </p:txBody>
      </p:sp>
    </p:spTree>
    <p:extLst>
      <p:ext uri="{BB962C8B-B14F-4D97-AF65-F5344CB8AC3E}">
        <p14:creationId xmlns:p14="http://schemas.microsoft.com/office/powerpoint/2010/main" val="63568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Equipment</a:t>
            </a:r>
            <a:endParaRPr lang="en-US" dirty="0"/>
          </a:p>
        </p:txBody>
      </p:sp>
      <p:sp>
        <p:nvSpPr>
          <p:cNvPr id="6" name="TextBox 5"/>
          <p:cNvSpPr txBox="1"/>
          <p:nvPr/>
        </p:nvSpPr>
        <p:spPr>
          <a:xfrm>
            <a:off x="2817812" y="1524000"/>
            <a:ext cx="1969450" cy="1384995"/>
          </a:xfrm>
          <a:prstGeom prst="rect">
            <a:avLst/>
          </a:prstGeom>
          <a:noFill/>
        </p:spPr>
        <p:txBody>
          <a:bodyPr wrap="none" rtlCol="0">
            <a:spAutoFit/>
          </a:bodyPr>
          <a:lstStyle/>
          <a:p>
            <a:r>
              <a:rPr lang="en-US" sz="2800" dirty="0" smtClean="0"/>
              <a:t>Camera</a:t>
            </a:r>
          </a:p>
          <a:p>
            <a:endParaRPr lang="en-US" sz="2800" dirty="0"/>
          </a:p>
          <a:p>
            <a:r>
              <a:rPr lang="en-US" sz="2800" dirty="0" smtClean="0"/>
              <a:t>Microphone</a:t>
            </a:r>
            <a:endParaRPr lang="en-US" sz="2800" dirty="0"/>
          </a:p>
        </p:txBody>
      </p:sp>
      <p:grpSp>
        <p:nvGrpSpPr>
          <p:cNvPr id="2" name="Group 1"/>
          <p:cNvGrpSpPr/>
          <p:nvPr/>
        </p:nvGrpSpPr>
        <p:grpSpPr>
          <a:xfrm>
            <a:off x="2284412" y="2057400"/>
            <a:ext cx="7086600" cy="4362451"/>
            <a:chOff x="4498238" y="2057400"/>
            <a:chExt cx="7086600" cy="4362451"/>
          </a:xfrm>
        </p:grpSpPr>
        <p:pic>
          <p:nvPicPr>
            <p:cNvPr id="5122" name="Picture 2" descr="http://2.bp.blogspot.com/-OmiznpeOKoE/Tl1_-MDwqEI/AAAAAAAAAyc/e7CLyw8V4Rk/s1600/IMG_1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8238" y="2057400"/>
              <a:ext cx="3276600" cy="4362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8238" y="4038600"/>
              <a:ext cx="3581400" cy="1384995"/>
            </a:xfrm>
            <a:prstGeom prst="rect">
              <a:avLst/>
            </a:prstGeom>
            <a:noFill/>
          </p:spPr>
          <p:txBody>
            <a:bodyPr wrap="square" rtlCol="0">
              <a:spAutoFit/>
            </a:bodyPr>
            <a:lstStyle/>
            <a:p>
              <a:pPr algn="r"/>
              <a:r>
                <a:rPr lang="en-US" sz="2800" dirty="0" smtClean="0"/>
                <a:t>Mic quality is crucial</a:t>
              </a:r>
            </a:p>
            <a:p>
              <a:pPr algn="r"/>
              <a:endParaRPr lang="en-US" sz="2800" dirty="0"/>
            </a:p>
            <a:p>
              <a:pPr algn="r"/>
              <a:r>
                <a:rPr lang="en-US" sz="2800" dirty="0" smtClean="0">
                  <a:solidFill>
                    <a:srgbClr val="FFFF00"/>
                  </a:solidFill>
                </a:rPr>
                <a:t>This is where you are</a:t>
              </a:r>
              <a:endParaRPr lang="en-US" sz="2800" dirty="0">
                <a:solidFill>
                  <a:srgbClr val="FFFF00"/>
                </a:solidFill>
              </a:endParaRPr>
            </a:p>
          </p:txBody>
        </p:sp>
        <p:cxnSp>
          <p:nvCxnSpPr>
            <p:cNvPr id="5" name="Straight Arrow Connector 4"/>
            <p:cNvCxnSpPr/>
            <p:nvPr/>
          </p:nvCxnSpPr>
          <p:spPr>
            <a:xfrm flipV="1">
              <a:off x="8079638" y="4419600"/>
              <a:ext cx="1519974" cy="7620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30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Equipment</a:t>
            </a:r>
            <a:endParaRPr lang="en-US" dirty="0"/>
          </a:p>
        </p:txBody>
      </p:sp>
      <p:sp>
        <p:nvSpPr>
          <p:cNvPr id="6" name="TextBox 5"/>
          <p:cNvSpPr txBox="1"/>
          <p:nvPr/>
        </p:nvSpPr>
        <p:spPr>
          <a:xfrm>
            <a:off x="2589212" y="1363990"/>
            <a:ext cx="8003473" cy="523220"/>
          </a:xfrm>
          <a:prstGeom prst="rect">
            <a:avLst/>
          </a:prstGeom>
          <a:noFill/>
        </p:spPr>
        <p:txBody>
          <a:bodyPr wrap="none" rtlCol="0">
            <a:spAutoFit/>
          </a:bodyPr>
          <a:lstStyle/>
          <a:p>
            <a:r>
              <a:rPr lang="en-US" sz="2800" dirty="0" smtClean="0">
                <a:solidFill>
                  <a:srgbClr val="FFFF00"/>
                </a:solidFill>
              </a:rPr>
              <a:t>USB microphone  </a:t>
            </a:r>
            <a:r>
              <a:rPr lang="en-US" sz="2800" dirty="0" smtClean="0"/>
              <a:t>(built-in mic is not recommended)</a:t>
            </a:r>
          </a:p>
        </p:txBody>
      </p:sp>
      <p:pic>
        <p:nvPicPr>
          <p:cNvPr id="4" name="Picture 3"/>
          <p:cNvPicPr>
            <a:picLocks noChangeAspect="1"/>
          </p:cNvPicPr>
          <p:nvPr/>
        </p:nvPicPr>
        <p:blipFill>
          <a:blip r:embed="rId3"/>
          <a:stretch>
            <a:fillRect/>
          </a:stretch>
        </p:blipFill>
        <p:spPr>
          <a:xfrm>
            <a:off x="1221279" y="2209800"/>
            <a:ext cx="9039225" cy="4429125"/>
          </a:xfrm>
          <a:prstGeom prst="rect">
            <a:avLst/>
          </a:prstGeom>
        </p:spPr>
      </p:pic>
    </p:spTree>
    <p:extLst>
      <p:ext uri="{BB962C8B-B14F-4D97-AF65-F5344CB8AC3E}">
        <p14:creationId xmlns:p14="http://schemas.microsoft.com/office/powerpoint/2010/main" val="210630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Equipment</a:t>
            </a:r>
            <a:endParaRPr lang="en-US" dirty="0"/>
          </a:p>
        </p:txBody>
      </p:sp>
      <p:sp>
        <p:nvSpPr>
          <p:cNvPr id="9" name="TextBox 8"/>
          <p:cNvSpPr txBox="1"/>
          <p:nvPr/>
        </p:nvSpPr>
        <p:spPr>
          <a:xfrm>
            <a:off x="2741612" y="1403591"/>
            <a:ext cx="4906600" cy="523220"/>
          </a:xfrm>
          <a:prstGeom prst="rect">
            <a:avLst/>
          </a:prstGeom>
          <a:noFill/>
        </p:spPr>
        <p:txBody>
          <a:bodyPr wrap="none" rtlCol="0">
            <a:spAutoFit/>
          </a:bodyPr>
          <a:lstStyle/>
          <a:p>
            <a:r>
              <a:rPr lang="en-US" sz="2800" dirty="0" smtClean="0">
                <a:solidFill>
                  <a:srgbClr val="FFFF00"/>
                </a:solidFill>
              </a:rPr>
              <a:t>Camera atop computer monitor:</a:t>
            </a:r>
            <a:endParaRPr lang="en-US" sz="2800" dirty="0" smtClean="0"/>
          </a:p>
        </p:txBody>
      </p:sp>
      <p:pic>
        <p:nvPicPr>
          <p:cNvPr id="2" name="Picture 1"/>
          <p:cNvPicPr>
            <a:picLocks noChangeAspect="1"/>
          </p:cNvPicPr>
          <p:nvPr/>
        </p:nvPicPr>
        <p:blipFill>
          <a:blip r:embed="rId3"/>
          <a:stretch>
            <a:fillRect/>
          </a:stretch>
        </p:blipFill>
        <p:spPr>
          <a:xfrm>
            <a:off x="7093603" y="2819400"/>
            <a:ext cx="2149172" cy="3478129"/>
          </a:xfrm>
          <a:prstGeom prst="rect">
            <a:avLst/>
          </a:prstGeom>
        </p:spPr>
      </p:pic>
      <p:pic>
        <p:nvPicPr>
          <p:cNvPr id="4" name="Picture 3"/>
          <p:cNvPicPr>
            <a:picLocks noChangeAspect="1"/>
          </p:cNvPicPr>
          <p:nvPr/>
        </p:nvPicPr>
        <p:blipFill>
          <a:blip r:embed="rId4"/>
          <a:stretch>
            <a:fillRect/>
          </a:stretch>
        </p:blipFill>
        <p:spPr>
          <a:xfrm>
            <a:off x="1877166" y="2819400"/>
            <a:ext cx="4086225" cy="3467100"/>
          </a:xfrm>
          <a:prstGeom prst="rect">
            <a:avLst/>
          </a:prstGeom>
        </p:spPr>
      </p:pic>
      <p:sp>
        <p:nvSpPr>
          <p:cNvPr id="7" name="TextBox 6"/>
          <p:cNvSpPr txBox="1"/>
          <p:nvPr/>
        </p:nvSpPr>
        <p:spPr>
          <a:xfrm>
            <a:off x="6087431" y="2086389"/>
            <a:ext cx="3602525" cy="523220"/>
          </a:xfrm>
          <a:prstGeom prst="rect">
            <a:avLst/>
          </a:prstGeom>
          <a:noFill/>
        </p:spPr>
        <p:txBody>
          <a:bodyPr wrap="none" rtlCol="0">
            <a:spAutoFit/>
          </a:bodyPr>
          <a:lstStyle/>
          <a:p>
            <a:pPr lvl="1"/>
            <a:r>
              <a:rPr lang="en-US" sz="2800" dirty="0" smtClean="0"/>
              <a:t>USB (typically $60)</a:t>
            </a:r>
          </a:p>
        </p:txBody>
      </p:sp>
      <p:sp>
        <p:nvSpPr>
          <p:cNvPr id="8" name="TextBox 7"/>
          <p:cNvSpPr txBox="1"/>
          <p:nvPr/>
        </p:nvSpPr>
        <p:spPr>
          <a:xfrm>
            <a:off x="2140603" y="2086389"/>
            <a:ext cx="2853666" cy="523220"/>
          </a:xfrm>
          <a:prstGeom prst="rect">
            <a:avLst/>
          </a:prstGeom>
          <a:noFill/>
        </p:spPr>
        <p:txBody>
          <a:bodyPr wrap="none" rtlCol="0">
            <a:spAutoFit/>
          </a:bodyPr>
          <a:lstStyle/>
          <a:p>
            <a:pPr lvl="1"/>
            <a:r>
              <a:rPr lang="en-US" sz="2800" dirty="0" smtClean="0"/>
              <a:t>built-in </a:t>
            </a:r>
            <a:r>
              <a:rPr lang="en-US" sz="2800" dirty="0"/>
              <a:t>(FREE</a:t>
            </a:r>
            <a:r>
              <a:rPr lang="en-US" sz="2800" dirty="0" smtClean="0"/>
              <a:t>)</a:t>
            </a:r>
            <a:endParaRPr lang="en-US" sz="2800" dirty="0"/>
          </a:p>
        </p:txBody>
      </p:sp>
    </p:spTree>
    <p:extLst>
      <p:ext uri="{BB962C8B-B14F-4D97-AF65-F5344CB8AC3E}">
        <p14:creationId xmlns:p14="http://schemas.microsoft.com/office/powerpoint/2010/main" val="246965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Equipment</a:t>
            </a:r>
            <a:endParaRPr lang="en-US" dirty="0"/>
          </a:p>
        </p:txBody>
      </p:sp>
      <p:sp>
        <p:nvSpPr>
          <p:cNvPr id="9" name="TextBox 8"/>
          <p:cNvSpPr txBox="1"/>
          <p:nvPr/>
        </p:nvSpPr>
        <p:spPr>
          <a:xfrm>
            <a:off x="3732212" y="1325890"/>
            <a:ext cx="7222298" cy="523220"/>
          </a:xfrm>
          <a:prstGeom prst="rect">
            <a:avLst/>
          </a:prstGeom>
          <a:noFill/>
        </p:spPr>
        <p:txBody>
          <a:bodyPr wrap="none" rtlCol="0">
            <a:spAutoFit/>
          </a:bodyPr>
          <a:lstStyle/>
          <a:p>
            <a:r>
              <a:rPr lang="en-US" sz="2800" dirty="0" smtClean="0">
                <a:solidFill>
                  <a:srgbClr val="FFFF00"/>
                </a:solidFill>
              </a:rPr>
              <a:t>Tablet device  </a:t>
            </a:r>
            <a:r>
              <a:rPr lang="en-US" sz="2800" dirty="0" smtClean="0"/>
              <a:t>- only if you want to “whiteboard”</a:t>
            </a:r>
          </a:p>
        </p:txBody>
      </p:sp>
      <p:pic>
        <p:nvPicPr>
          <p:cNvPr id="2" name="Picture 1"/>
          <p:cNvPicPr>
            <a:picLocks noChangeAspect="1"/>
          </p:cNvPicPr>
          <p:nvPr/>
        </p:nvPicPr>
        <p:blipFill>
          <a:blip r:embed="rId3"/>
          <a:stretch>
            <a:fillRect/>
          </a:stretch>
        </p:blipFill>
        <p:spPr>
          <a:xfrm>
            <a:off x="1422875" y="1981200"/>
            <a:ext cx="10191750" cy="4572000"/>
          </a:xfrm>
          <a:prstGeom prst="rect">
            <a:avLst/>
          </a:prstGeom>
        </p:spPr>
      </p:pic>
    </p:spTree>
    <p:extLst>
      <p:ext uri="{BB962C8B-B14F-4D97-AF65-F5344CB8AC3E}">
        <p14:creationId xmlns:p14="http://schemas.microsoft.com/office/powerpoint/2010/main" val="274917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Software</a:t>
            </a:r>
            <a:endParaRPr lang="en-US" dirty="0"/>
          </a:p>
        </p:txBody>
      </p:sp>
      <p:sp>
        <p:nvSpPr>
          <p:cNvPr id="6" name="TextBox 5"/>
          <p:cNvSpPr txBox="1"/>
          <p:nvPr/>
        </p:nvSpPr>
        <p:spPr>
          <a:xfrm>
            <a:off x="3884612" y="609600"/>
            <a:ext cx="7305205" cy="4401205"/>
          </a:xfrm>
          <a:prstGeom prst="rect">
            <a:avLst/>
          </a:prstGeom>
          <a:noFill/>
        </p:spPr>
        <p:txBody>
          <a:bodyPr wrap="none" rtlCol="0">
            <a:spAutoFit/>
          </a:bodyPr>
          <a:lstStyle/>
          <a:p>
            <a:pPr>
              <a:tabLst>
                <a:tab pos="3708400" algn="l"/>
              </a:tabLst>
            </a:pPr>
            <a:r>
              <a:rPr lang="en-US" sz="2800" dirty="0" smtClean="0">
                <a:solidFill>
                  <a:srgbClr val="FFFF00"/>
                </a:solidFill>
              </a:rPr>
              <a:t>Lecture capture:</a:t>
            </a:r>
          </a:p>
          <a:p>
            <a:pP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$180</a:t>
            </a:r>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FREE UI license</a:t>
            </a:r>
          </a:p>
          <a:p>
            <a:pPr>
              <a:tabLst>
                <a:tab pos="3708400" algn="l"/>
              </a:tabLst>
            </a:pPr>
            <a:endParaRPr lang="en-US" sz="2800" dirty="0"/>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endParaRPr lang="en-US" sz="2800" dirty="0" smtClean="0"/>
          </a:p>
          <a:p>
            <a:endParaRPr lang="en-US" sz="2800" dirty="0"/>
          </a:p>
          <a:p>
            <a:endParaRPr lang="en-US" sz="2800" dirty="0"/>
          </a:p>
        </p:txBody>
      </p:sp>
      <p:pic>
        <p:nvPicPr>
          <p:cNvPr id="3076" name="Picture 4" descr="http://upload.wikimedia.org/wikipedia/en/7/7f/Panopto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209800"/>
            <a:ext cx="2171700" cy="647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015586" y="1346200"/>
            <a:ext cx="2667000" cy="590550"/>
          </a:xfrm>
          <a:prstGeom prst="rect">
            <a:avLst/>
          </a:prstGeom>
        </p:spPr>
      </p:pic>
    </p:spTree>
    <p:extLst>
      <p:ext uri="{BB962C8B-B14F-4D97-AF65-F5344CB8AC3E}">
        <p14:creationId xmlns:p14="http://schemas.microsoft.com/office/powerpoint/2010/main" val="369026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Software</a:t>
            </a:r>
            <a:endParaRPr lang="en-US" dirty="0"/>
          </a:p>
        </p:txBody>
      </p:sp>
      <p:sp>
        <p:nvSpPr>
          <p:cNvPr id="6" name="TextBox 5"/>
          <p:cNvSpPr txBox="1"/>
          <p:nvPr/>
        </p:nvSpPr>
        <p:spPr>
          <a:xfrm>
            <a:off x="3884612" y="609600"/>
            <a:ext cx="7305205" cy="6124754"/>
          </a:xfrm>
          <a:prstGeom prst="rect">
            <a:avLst/>
          </a:prstGeom>
          <a:noFill/>
        </p:spPr>
        <p:txBody>
          <a:bodyPr wrap="none" rtlCol="0">
            <a:spAutoFit/>
          </a:bodyPr>
          <a:lstStyle/>
          <a:p>
            <a:pPr>
              <a:tabLst>
                <a:tab pos="3708400" algn="l"/>
              </a:tabLst>
            </a:pPr>
            <a:r>
              <a:rPr lang="en-US" sz="2800" dirty="0" smtClean="0">
                <a:solidFill>
                  <a:srgbClr val="FFFF00"/>
                </a:solidFill>
              </a:rPr>
              <a:t>Lecture capture:</a:t>
            </a:r>
          </a:p>
          <a:p>
            <a:pP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$180</a:t>
            </a:r>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FREE UI license</a:t>
            </a:r>
          </a:p>
          <a:p>
            <a:pPr>
              <a:tabLst>
                <a:tab pos="3708400" algn="l"/>
              </a:tabLst>
            </a:pPr>
            <a:endParaRPr lang="en-US" sz="2800" dirty="0"/>
          </a:p>
          <a:p>
            <a:pPr>
              <a:tabLst>
                <a:tab pos="3708400" algn="l"/>
              </a:tabLst>
            </a:pPr>
            <a:r>
              <a:rPr lang="en-US" sz="2800" dirty="0">
                <a:solidFill>
                  <a:srgbClr val="FFFF00"/>
                </a:solidFill>
              </a:rPr>
              <a:t>Screen shots &amp; cropping</a:t>
            </a:r>
          </a:p>
          <a:p>
            <a:pPr>
              <a:tabLst>
                <a:tab pos="3708400" algn="l"/>
              </a:tabLst>
            </a:pPr>
            <a:endParaRPr lang="en-US" sz="2800" dirty="0">
              <a:solidFill>
                <a:srgbClr val="FFFF00"/>
              </a:solidFill>
            </a:endParaRPr>
          </a:p>
          <a:p>
            <a:pPr marL="1066693" lvl="1" indent="-457200">
              <a:buFont typeface="Arial" panose="020B0604020202020204" pitchFamily="34" charset="0"/>
              <a:buChar char="•"/>
              <a:tabLst>
                <a:tab pos="3708400" algn="l"/>
              </a:tabLst>
            </a:pPr>
            <a:r>
              <a:rPr lang="en-US" sz="2800" dirty="0"/>
              <a:t>Microsoft Paint 		FREE</a:t>
            </a:r>
          </a:p>
          <a:p>
            <a:pPr>
              <a:tabLst>
                <a:tab pos="3708400" algn="l"/>
              </a:tabLst>
            </a:pPr>
            <a:endParaRPr lang="en-US" sz="2800" dirty="0" smtClean="0">
              <a:solidFill>
                <a:srgbClr val="FFFF00"/>
              </a:solidFill>
            </a:endParaRPr>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endParaRPr lang="en-US" sz="2800" dirty="0" smtClean="0"/>
          </a:p>
          <a:p>
            <a:endParaRPr lang="en-US" sz="2800" dirty="0"/>
          </a:p>
          <a:p>
            <a:endParaRPr lang="en-US" sz="2800" dirty="0"/>
          </a:p>
        </p:txBody>
      </p:sp>
      <p:pic>
        <p:nvPicPr>
          <p:cNvPr id="3076" name="Picture 4" descr="http://upload.wikimedia.org/wikipedia/en/7/7f/Panopto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209800"/>
            <a:ext cx="2171700" cy="647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015586" y="1346200"/>
            <a:ext cx="2667000" cy="590550"/>
          </a:xfrm>
          <a:prstGeom prst="rect">
            <a:avLst/>
          </a:prstGeom>
        </p:spPr>
      </p:pic>
    </p:spTree>
    <p:extLst>
      <p:ext uri="{BB962C8B-B14F-4D97-AF65-F5344CB8AC3E}">
        <p14:creationId xmlns:p14="http://schemas.microsoft.com/office/powerpoint/2010/main" val="361877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4111" y="152400"/>
            <a:ext cx="10360501" cy="965200"/>
          </a:xfrm>
        </p:spPr>
        <p:txBody>
          <a:bodyPr/>
          <a:lstStyle/>
          <a:p>
            <a:r>
              <a:rPr lang="en-US" dirty="0" smtClean="0"/>
              <a:t>Flipping – what is it?</a:t>
            </a:r>
            <a:endParaRPr lang="en-US" dirty="0"/>
          </a:p>
        </p:txBody>
      </p:sp>
      <p:pic>
        <p:nvPicPr>
          <p:cNvPr id="20" name="Picture 6" descr="http://thumbs.dreamstime.com/t/man-attending-online-math-s-lecture-mid-adult-smartphone-463584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111" y="2170728"/>
            <a:ext cx="2981215" cy="19874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d32ogoqmya1dw8.cloudfront.net/images/sp/library/learning_assistants/examples/student_clicker_discussion.v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338" y="2133600"/>
            <a:ext cx="2631497" cy="20437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8886224" y="2133600"/>
            <a:ext cx="2614114" cy="2120885"/>
          </a:xfrm>
          <a:prstGeom prst="rect">
            <a:avLst/>
          </a:prstGeom>
        </p:spPr>
      </p:pic>
      <p:sp>
        <p:nvSpPr>
          <p:cNvPr id="23" name="TextBox 22"/>
          <p:cNvSpPr txBox="1"/>
          <p:nvPr/>
        </p:nvSpPr>
        <p:spPr>
          <a:xfrm>
            <a:off x="1139837" y="1598246"/>
            <a:ext cx="1202573" cy="523220"/>
          </a:xfrm>
          <a:prstGeom prst="rect">
            <a:avLst/>
          </a:prstGeom>
          <a:noFill/>
        </p:spPr>
        <p:txBody>
          <a:bodyPr wrap="none" rtlCol="0">
            <a:spAutoFit/>
          </a:bodyPr>
          <a:lstStyle/>
          <a:p>
            <a:r>
              <a:rPr lang="en-US" sz="2800" dirty="0" smtClean="0">
                <a:solidFill>
                  <a:srgbClr val="FFFF00"/>
                </a:solidFill>
              </a:rPr>
              <a:t>flipped</a:t>
            </a:r>
            <a:endParaRPr lang="en-US" sz="2800" dirty="0">
              <a:solidFill>
                <a:srgbClr val="FFFF00"/>
              </a:solidFill>
            </a:endParaRPr>
          </a:p>
        </p:txBody>
      </p:sp>
      <p:sp>
        <p:nvSpPr>
          <p:cNvPr id="11" name="TextBox 10"/>
          <p:cNvSpPr txBox="1"/>
          <p:nvPr/>
        </p:nvSpPr>
        <p:spPr>
          <a:xfrm>
            <a:off x="1567716" y="4387610"/>
            <a:ext cx="1913281" cy="523220"/>
          </a:xfrm>
          <a:prstGeom prst="rect">
            <a:avLst/>
          </a:prstGeom>
          <a:noFill/>
        </p:spPr>
        <p:txBody>
          <a:bodyPr wrap="none" rtlCol="0">
            <a:spAutoFit/>
          </a:bodyPr>
          <a:lstStyle/>
          <a:p>
            <a:r>
              <a:rPr lang="en-US" sz="2800" dirty="0" smtClean="0"/>
              <a:t>Before class</a:t>
            </a:r>
            <a:endParaRPr lang="en-US" sz="2800" dirty="0"/>
          </a:p>
        </p:txBody>
      </p:sp>
      <p:sp>
        <p:nvSpPr>
          <p:cNvPr id="12" name="TextBox 11"/>
          <p:cNvSpPr txBox="1"/>
          <p:nvPr/>
        </p:nvSpPr>
        <p:spPr>
          <a:xfrm>
            <a:off x="5682516" y="4424529"/>
            <a:ext cx="1928733" cy="523220"/>
          </a:xfrm>
          <a:prstGeom prst="rect">
            <a:avLst/>
          </a:prstGeom>
          <a:noFill/>
        </p:spPr>
        <p:txBody>
          <a:bodyPr wrap="none" rtlCol="0">
            <a:spAutoFit/>
          </a:bodyPr>
          <a:lstStyle/>
          <a:p>
            <a:r>
              <a:rPr lang="en-US" sz="2800" dirty="0" smtClean="0"/>
              <a:t>During class</a:t>
            </a:r>
            <a:endParaRPr lang="en-US" sz="2800" dirty="0"/>
          </a:p>
        </p:txBody>
      </p:sp>
      <p:sp>
        <p:nvSpPr>
          <p:cNvPr id="13" name="TextBox 12"/>
          <p:cNvSpPr txBox="1"/>
          <p:nvPr/>
        </p:nvSpPr>
        <p:spPr>
          <a:xfrm>
            <a:off x="9416316" y="4493265"/>
            <a:ext cx="1690847" cy="523220"/>
          </a:xfrm>
          <a:prstGeom prst="rect">
            <a:avLst/>
          </a:prstGeom>
          <a:noFill/>
        </p:spPr>
        <p:txBody>
          <a:bodyPr wrap="none" rtlCol="0">
            <a:spAutoFit/>
          </a:bodyPr>
          <a:lstStyle/>
          <a:p>
            <a:r>
              <a:rPr lang="en-US" sz="2800" dirty="0" smtClean="0"/>
              <a:t>After class</a:t>
            </a:r>
            <a:endParaRPr lang="en-US" sz="2800" dirty="0"/>
          </a:p>
        </p:txBody>
      </p:sp>
    </p:spTree>
    <p:extLst>
      <p:ext uri="{BB962C8B-B14F-4D97-AF65-F5344CB8AC3E}">
        <p14:creationId xmlns:p14="http://schemas.microsoft.com/office/powerpoint/2010/main" val="3473805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2" y="457200"/>
            <a:ext cx="10360501" cy="736600"/>
          </a:xfrm>
        </p:spPr>
        <p:txBody>
          <a:bodyPr/>
          <a:lstStyle/>
          <a:p>
            <a:r>
              <a:rPr lang="en-US" dirty="0" smtClean="0"/>
              <a:t>Software</a:t>
            </a:r>
            <a:endParaRPr lang="en-US" dirty="0"/>
          </a:p>
        </p:txBody>
      </p:sp>
      <p:sp>
        <p:nvSpPr>
          <p:cNvPr id="6" name="TextBox 5"/>
          <p:cNvSpPr txBox="1"/>
          <p:nvPr/>
        </p:nvSpPr>
        <p:spPr>
          <a:xfrm>
            <a:off x="3884612" y="609600"/>
            <a:ext cx="7305205" cy="7417415"/>
          </a:xfrm>
          <a:prstGeom prst="rect">
            <a:avLst/>
          </a:prstGeom>
          <a:noFill/>
        </p:spPr>
        <p:txBody>
          <a:bodyPr wrap="none" rtlCol="0">
            <a:spAutoFit/>
          </a:bodyPr>
          <a:lstStyle/>
          <a:p>
            <a:pPr>
              <a:tabLst>
                <a:tab pos="3708400" algn="l"/>
              </a:tabLst>
            </a:pPr>
            <a:r>
              <a:rPr lang="en-US" sz="2800" dirty="0" smtClean="0">
                <a:solidFill>
                  <a:srgbClr val="FFFF00"/>
                </a:solidFill>
              </a:rPr>
              <a:t>Lecture capture:</a:t>
            </a:r>
          </a:p>
          <a:p>
            <a:pP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$180</a:t>
            </a:r>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smtClean="0"/>
              <a:t>	    	FREE UI license</a:t>
            </a:r>
          </a:p>
          <a:p>
            <a:pPr>
              <a:tabLst>
                <a:tab pos="3708400" algn="l"/>
              </a:tabLst>
            </a:pPr>
            <a:endParaRPr lang="en-US" sz="2800" dirty="0"/>
          </a:p>
          <a:p>
            <a:pPr>
              <a:tabLst>
                <a:tab pos="3708400" algn="l"/>
              </a:tabLst>
            </a:pPr>
            <a:r>
              <a:rPr lang="en-US" sz="2800" dirty="0">
                <a:solidFill>
                  <a:srgbClr val="FFFF00"/>
                </a:solidFill>
              </a:rPr>
              <a:t>Screen shots &amp; cropping</a:t>
            </a:r>
          </a:p>
          <a:p>
            <a:pPr>
              <a:tabLst>
                <a:tab pos="3708400" algn="l"/>
              </a:tabLst>
            </a:pPr>
            <a:endParaRPr lang="en-US" sz="2800" dirty="0">
              <a:solidFill>
                <a:srgbClr val="FFFF00"/>
              </a:solidFill>
            </a:endParaRPr>
          </a:p>
          <a:p>
            <a:pPr marL="1066693" lvl="1" indent="-457200">
              <a:buFont typeface="Arial" panose="020B0604020202020204" pitchFamily="34" charset="0"/>
              <a:buChar char="•"/>
              <a:tabLst>
                <a:tab pos="3708400" algn="l"/>
              </a:tabLst>
            </a:pPr>
            <a:r>
              <a:rPr lang="en-US" sz="2800" dirty="0"/>
              <a:t>Microsoft Paint 		FREE</a:t>
            </a:r>
          </a:p>
          <a:p>
            <a:pPr>
              <a:tabLst>
                <a:tab pos="3708400" algn="l"/>
              </a:tabLst>
            </a:pPr>
            <a:endParaRPr lang="en-US" sz="2800" dirty="0" smtClean="0">
              <a:solidFill>
                <a:srgbClr val="FFFF00"/>
              </a:solidFill>
            </a:endParaRPr>
          </a:p>
          <a:p>
            <a:pPr>
              <a:tabLst>
                <a:tab pos="3708400" algn="l"/>
              </a:tabLst>
            </a:pPr>
            <a:r>
              <a:rPr lang="en-US" sz="2800" dirty="0" smtClean="0">
                <a:solidFill>
                  <a:srgbClr val="FFFF00"/>
                </a:solidFill>
              </a:rPr>
              <a:t>Drawing (for </a:t>
            </a:r>
            <a:r>
              <a:rPr lang="en-US" sz="2800" dirty="0" err="1" smtClean="0">
                <a:solidFill>
                  <a:srgbClr val="FFFF00"/>
                </a:solidFill>
              </a:rPr>
              <a:t>whiteboarding</a:t>
            </a:r>
            <a:r>
              <a:rPr lang="en-US" sz="2800" dirty="0" smtClean="0">
                <a:solidFill>
                  <a:srgbClr val="FFFF00"/>
                </a:solidFill>
              </a:rPr>
              <a:t> with tablet):</a:t>
            </a:r>
          </a:p>
          <a:p>
            <a:pPr>
              <a:tabLst>
                <a:tab pos="3708400" algn="l"/>
              </a:tabLst>
            </a:pPr>
            <a:endParaRPr lang="en-US" sz="2800" dirty="0"/>
          </a:p>
          <a:p>
            <a:pPr marL="1066693" lvl="1" indent="-457200">
              <a:buFont typeface="Arial" panose="020B0604020202020204" pitchFamily="34" charset="0"/>
              <a:buChar char="•"/>
              <a:tabLst>
                <a:tab pos="3708400" algn="l"/>
              </a:tabLst>
            </a:pPr>
            <a:r>
              <a:rPr lang="en-US" sz="2800" dirty="0" err="1" smtClean="0"/>
              <a:t>SmoothDraw</a:t>
            </a:r>
            <a:r>
              <a:rPr lang="en-US" sz="2800" dirty="0" smtClean="0"/>
              <a:t> 		FREE</a:t>
            </a:r>
          </a:p>
          <a:p>
            <a:pPr marL="1066693" lvl="1" indent="-457200">
              <a:buFont typeface="Arial" panose="020B0604020202020204" pitchFamily="34" charset="0"/>
              <a:buChar char="•"/>
              <a:tabLst>
                <a:tab pos="3708400" algn="l"/>
              </a:tabLst>
            </a:pPr>
            <a:endParaRPr lang="en-US" sz="2800" dirty="0"/>
          </a:p>
          <a:p>
            <a:pPr marL="1066693" lvl="1" indent="-457200">
              <a:buFont typeface="Arial" panose="020B0604020202020204" pitchFamily="34" charset="0"/>
              <a:buChar char="•"/>
              <a:tabLst>
                <a:tab pos="3708400" algn="l"/>
              </a:tabLst>
            </a:pPr>
            <a:endParaRPr lang="en-US" sz="2800" dirty="0" smtClean="0"/>
          </a:p>
          <a:p>
            <a:endParaRPr lang="en-US" sz="2800" dirty="0"/>
          </a:p>
          <a:p>
            <a:endParaRPr lang="en-US" sz="2800" dirty="0"/>
          </a:p>
        </p:txBody>
      </p:sp>
      <p:pic>
        <p:nvPicPr>
          <p:cNvPr id="3076" name="Picture 4" descr="http://upload.wikimedia.org/wikipedia/en/7/7f/Panopto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209800"/>
            <a:ext cx="2171700" cy="647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015586" y="1346200"/>
            <a:ext cx="2667000" cy="590550"/>
          </a:xfrm>
          <a:prstGeom prst="rect">
            <a:avLst/>
          </a:prstGeom>
        </p:spPr>
      </p:pic>
    </p:spTree>
    <p:extLst>
      <p:ext uri="{BB962C8B-B14F-4D97-AF65-F5344CB8AC3E}">
        <p14:creationId xmlns:p14="http://schemas.microsoft.com/office/powerpoint/2010/main" val="20329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67544" y="838200"/>
            <a:ext cx="10360501" cy="736600"/>
          </a:xfrm>
        </p:spPr>
        <p:txBody>
          <a:bodyPr>
            <a:normAutofit fontScale="90000"/>
          </a:bodyPr>
          <a:lstStyle/>
          <a:p>
            <a:r>
              <a:rPr lang="en-US" dirty="0" smtClean="0"/>
              <a:t>How to learn</a:t>
            </a:r>
            <a:br>
              <a:rPr lang="en-US" dirty="0" smtClean="0"/>
            </a:br>
            <a:r>
              <a:rPr lang="en-US" dirty="0" smtClean="0"/>
              <a:t>Camtasia</a:t>
            </a:r>
            <a:endParaRPr lang="en-US" dirty="0"/>
          </a:p>
        </p:txBody>
      </p:sp>
      <p:pic>
        <p:nvPicPr>
          <p:cNvPr id="4" name="Picture 3"/>
          <p:cNvPicPr>
            <a:picLocks noChangeAspect="1"/>
          </p:cNvPicPr>
          <p:nvPr/>
        </p:nvPicPr>
        <p:blipFill>
          <a:blip r:embed="rId3"/>
          <a:stretch>
            <a:fillRect/>
          </a:stretch>
        </p:blipFill>
        <p:spPr>
          <a:xfrm>
            <a:off x="4951412" y="231228"/>
            <a:ext cx="5181600" cy="6207907"/>
          </a:xfrm>
          <a:prstGeom prst="rect">
            <a:avLst/>
          </a:prstGeom>
        </p:spPr>
      </p:pic>
      <p:pic>
        <p:nvPicPr>
          <p:cNvPr id="5" name="Picture 4"/>
          <p:cNvPicPr>
            <a:picLocks noChangeAspect="1"/>
          </p:cNvPicPr>
          <p:nvPr/>
        </p:nvPicPr>
        <p:blipFill>
          <a:blip r:embed="rId4"/>
          <a:stretch>
            <a:fillRect/>
          </a:stretch>
        </p:blipFill>
        <p:spPr>
          <a:xfrm>
            <a:off x="63957" y="5867400"/>
            <a:ext cx="4684195" cy="569107"/>
          </a:xfrm>
          <a:prstGeom prst="rect">
            <a:avLst/>
          </a:prstGeom>
        </p:spPr>
      </p:pic>
    </p:spTree>
    <p:extLst>
      <p:ext uri="{BB962C8B-B14F-4D97-AF65-F5344CB8AC3E}">
        <p14:creationId xmlns:p14="http://schemas.microsoft.com/office/powerpoint/2010/main" val="372698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67544" y="838200"/>
            <a:ext cx="10360501" cy="736600"/>
          </a:xfrm>
        </p:spPr>
        <p:txBody>
          <a:bodyPr>
            <a:normAutofit fontScale="90000"/>
          </a:bodyPr>
          <a:lstStyle/>
          <a:p>
            <a:r>
              <a:rPr lang="en-US" dirty="0" smtClean="0"/>
              <a:t>How to learn</a:t>
            </a:r>
            <a:br>
              <a:rPr lang="en-US" dirty="0" smtClean="0"/>
            </a:br>
            <a:r>
              <a:rPr lang="en-US" dirty="0" smtClean="0"/>
              <a:t>Camtasia</a:t>
            </a:r>
            <a:endParaRPr lang="en-US" dirty="0"/>
          </a:p>
        </p:txBody>
      </p:sp>
      <p:pic>
        <p:nvPicPr>
          <p:cNvPr id="4" name="Picture 3"/>
          <p:cNvPicPr>
            <a:picLocks noChangeAspect="1"/>
          </p:cNvPicPr>
          <p:nvPr/>
        </p:nvPicPr>
        <p:blipFill>
          <a:blip r:embed="rId3"/>
          <a:stretch>
            <a:fillRect/>
          </a:stretch>
        </p:blipFill>
        <p:spPr>
          <a:xfrm>
            <a:off x="4951412" y="231228"/>
            <a:ext cx="5181600" cy="6207907"/>
          </a:xfrm>
          <a:prstGeom prst="rect">
            <a:avLst/>
          </a:prstGeom>
        </p:spPr>
      </p:pic>
      <p:pic>
        <p:nvPicPr>
          <p:cNvPr id="5" name="Picture 4"/>
          <p:cNvPicPr>
            <a:picLocks noChangeAspect="1"/>
          </p:cNvPicPr>
          <p:nvPr/>
        </p:nvPicPr>
        <p:blipFill>
          <a:blip r:embed="rId4"/>
          <a:stretch>
            <a:fillRect/>
          </a:stretch>
        </p:blipFill>
        <p:spPr>
          <a:xfrm>
            <a:off x="63957" y="5867400"/>
            <a:ext cx="4684195" cy="569107"/>
          </a:xfrm>
          <a:prstGeom prst="rect">
            <a:avLst/>
          </a:prstGeom>
        </p:spPr>
      </p:pic>
      <p:sp>
        <p:nvSpPr>
          <p:cNvPr id="6" name="TextBox 5"/>
          <p:cNvSpPr txBox="1"/>
          <p:nvPr/>
        </p:nvSpPr>
        <p:spPr>
          <a:xfrm rot="20312038">
            <a:off x="521693" y="2731737"/>
            <a:ext cx="4675829" cy="830997"/>
          </a:xfrm>
          <a:prstGeom prst="rect">
            <a:avLst/>
          </a:prstGeom>
          <a:noFill/>
        </p:spPr>
        <p:txBody>
          <a:bodyPr wrap="square" rtlCol="0">
            <a:spAutoFit/>
          </a:bodyPr>
          <a:lstStyle/>
          <a:p>
            <a:r>
              <a:rPr lang="en-US" sz="4800" dirty="0" smtClean="0">
                <a:solidFill>
                  <a:srgbClr val="FFFF00"/>
                </a:solidFill>
              </a:rPr>
              <a:t>Demonstration</a:t>
            </a:r>
            <a:endParaRPr lang="en-US" sz="4800" dirty="0">
              <a:solidFill>
                <a:srgbClr val="FFFF00"/>
              </a:solidFill>
            </a:endParaRPr>
          </a:p>
        </p:txBody>
      </p:sp>
    </p:spTree>
    <p:extLst>
      <p:ext uri="{BB962C8B-B14F-4D97-AF65-F5344CB8AC3E}">
        <p14:creationId xmlns:p14="http://schemas.microsoft.com/office/powerpoint/2010/main" val="384205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08995" y="2895501"/>
            <a:ext cx="10360501" cy="965200"/>
          </a:xfrm>
        </p:spPr>
        <p:txBody>
          <a:bodyPr>
            <a:normAutofit fontScale="90000"/>
          </a:bodyPr>
          <a:lstStyle/>
          <a:p>
            <a:r>
              <a:rPr lang="en-US" dirty="0" smtClean="0"/>
              <a:t/>
            </a:r>
            <a:br>
              <a:rPr lang="en-US" dirty="0" smtClean="0"/>
            </a:br>
            <a:endParaRPr lang="en-US" dirty="0"/>
          </a:p>
        </p:txBody>
      </p:sp>
      <p:sp>
        <p:nvSpPr>
          <p:cNvPr id="5" name="Title 2"/>
          <p:cNvSpPr txBox="1">
            <a:spLocks/>
          </p:cNvSpPr>
          <p:nvPr/>
        </p:nvSpPr>
        <p:spPr>
          <a:xfrm>
            <a:off x="153511" y="-2112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S</a:t>
            </a:r>
            <a:r>
              <a:rPr lang="en-US" dirty="0" smtClean="0"/>
              <a:t>ummary</a:t>
            </a:r>
            <a:endParaRPr lang="en-US" dirty="0"/>
          </a:p>
        </p:txBody>
      </p:sp>
      <p:sp>
        <p:nvSpPr>
          <p:cNvPr id="4" name="TextBox 3"/>
          <p:cNvSpPr txBox="1"/>
          <p:nvPr/>
        </p:nvSpPr>
        <p:spPr>
          <a:xfrm>
            <a:off x="3275012" y="228600"/>
            <a:ext cx="6705600" cy="6124754"/>
          </a:xfrm>
          <a:prstGeom prst="rect">
            <a:avLst/>
          </a:prstGeom>
          <a:noFill/>
        </p:spPr>
        <p:txBody>
          <a:bodyPr wrap="square" rtlCol="0">
            <a:spAutoFit/>
          </a:bodyPr>
          <a:lstStyle/>
          <a:p>
            <a:r>
              <a:rPr lang="en-US" sz="2800" dirty="0" smtClean="0">
                <a:solidFill>
                  <a:srgbClr val="FFFF00"/>
                </a:solidFill>
              </a:rPr>
              <a:t>Outcome</a:t>
            </a:r>
            <a:endParaRPr lang="en-US" sz="2800" dirty="0">
              <a:solidFill>
                <a:srgbClr val="FFFF00"/>
              </a:solidFill>
            </a:endParaRPr>
          </a:p>
          <a:p>
            <a:pPr marL="685800" indent="-342900">
              <a:buFont typeface="Arial" panose="020B0604020202020204" pitchFamily="34" charset="0"/>
              <a:buChar char="•"/>
            </a:pPr>
            <a:r>
              <a:rPr lang="en-US" sz="2800" dirty="0" smtClean="0"/>
              <a:t>Improves </a:t>
            </a:r>
            <a:r>
              <a:rPr lang="en-US" sz="2800" dirty="0"/>
              <a:t>student learning &amp; </a:t>
            </a:r>
            <a:r>
              <a:rPr lang="en-US" sz="2800" dirty="0" smtClean="0"/>
              <a:t>satisfaction</a:t>
            </a:r>
          </a:p>
          <a:p>
            <a:pPr marL="685800" indent="-342900">
              <a:buFont typeface="Arial" panose="020B0604020202020204" pitchFamily="34" charset="0"/>
              <a:buChar char="•"/>
            </a:pPr>
            <a:endParaRPr lang="en-US" sz="2800" dirty="0"/>
          </a:p>
          <a:p>
            <a:r>
              <a:rPr lang="en-US" sz="2800" dirty="0" smtClean="0">
                <a:solidFill>
                  <a:srgbClr val="FFFF00"/>
                </a:solidFill>
              </a:rPr>
              <a:t>What is Flipping?</a:t>
            </a:r>
          </a:p>
          <a:p>
            <a:pPr marL="685800" indent="-279400">
              <a:buFont typeface="Arial" panose="020B0604020202020204" pitchFamily="34" charset="0"/>
              <a:buChar char="•"/>
            </a:pPr>
            <a:r>
              <a:rPr lang="en-US" sz="2800" dirty="0" smtClean="0"/>
              <a:t>Short </a:t>
            </a:r>
            <a:r>
              <a:rPr lang="en-US" sz="2800" dirty="0"/>
              <a:t>videos </a:t>
            </a:r>
            <a:r>
              <a:rPr lang="en-US" sz="2800" dirty="0" smtClean="0"/>
              <a:t>viewed </a:t>
            </a:r>
            <a:r>
              <a:rPr lang="en-US" sz="2800" dirty="0"/>
              <a:t>before class.</a:t>
            </a:r>
          </a:p>
          <a:p>
            <a:pPr marL="685800" indent="-279400">
              <a:buFont typeface="Arial" panose="020B0604020202020204" pitchFamily="34" charset="0"/>
              <a:buChar char="•"/>
            </a:pPr>
            <a:r>
              <a:rPr lang="en-US" sz="2800" dirty="0" smtClean="0"/>
              <a:t>Discussion or other activity during class.</a:t>
            </a:r>
            <a:endParaRPr lang="en-US" sz="2800" dirty="0"/>
          </a:p>
          <a:p>
            <a:endParaRPr lang="en-US" sz="2800" dirty="0" smtClean="0"/>
          </a:p>
          <a:p>
            <a:r>
              <a:rPr lang="en-US" sz="2800" dirty="0" smtClean="0">
                <a:solidFill>
                  <a:srgbClr val="FFFF00"/>
                </a:solidFill>
              </a:rPr>
              <a:t>How much time does it take?</a:t>
            </a:r>
          </a:p>
          <a:p>
            <a:r>
              <a:rPr lang="en-US" sz="2800" dirty="0" smtClean="0"/>
              <a:t>For easy migration</a:t>
            </a:r>
            <a:r>
              <a:rPr lang="en-US" sz="2800" dirty="0"/>
              <a:t>, </a:t>
            </a:r>
            <a:r>
              <a:rPr lang="en-US" sz="2800" dirty="0" smtClean="0"/>
              <a:t>use what’s familiar:</a:t>
            </a:r>
            <a:r>
              <a:rPr lang="en-US" sz="2800" dirty="0"/>
              <a:t/>
            </a:r>
            <a:br>
              <a:rPr lang="en-US" sz="2800" dirty="0"/>
            </a:br>
            <a:endParaRPr lang="en-US" sz="2800" dirty="0" smtClean="0"/>
          </a:p>
          <a:p>
            <a:pPr marL="685800" indent="-342900">
              <a:buFont typeface="Arial" panose="020B0604020202020204" pitchFamily="34" charset="0"/>
              <a:buChar char="•"/>
            </a:pPr>
            <a:r>
              <a:rPr lang="en-US" sz="2800" dirty="0" smtClean="0"/>
              <a:t>your old handwritten </a:t>
            </a:r>
            <a:r>
              <a:rPr lang="en-US" sz="2800" dirty="0"/>
              <a:t>notes or </a:t>
            </a:r>
            <a:r>
              <a:rPr lang="en-US" sz="2800" dirty="0" smtClean="0"/>
              <a:t>slides</a:t>
            </a:r>
          </a:p>
          <a:p>
            <a:pPr marL="685800" indent="-342900">
              <a:buFont typeface="Arial" panose="020B0604020202020204" pitchFamily="34" charset="0"/>
              <a:buChar char="•"/>
            </a:pPr>
            <a:r>
              <a:rPr lang="en-US" sz="2800" dirty="0" smtClean="0"/>
              <a:t>the same classroom</a:t>
            </a:r>
          </a:p>
          <a:p>
            <a:pPr marL="685800" indent="-342900">
              <a:buFont typeface="Arial" panose="020B0604020202020204" pitchFamily="34" charset="0"/>
              <a:buChar char="•"/>
            </a:pPr>
            <a:r>
              <a:rPr lang="en-US" sz="2800" dirty="0" smtClean="0"/>
              <a:t>hosting with Blackboard, ICON, or similar</a:t>
            </a:r>
          </a:p>
        </p:txBody>
      </p:sp>
    </p:spTree>
    <p:extLst>
      <p:ext uri="{BB962C8B-B14F-4D97-AF65-F5344CB8AC3E}">
        <p14:creationId xmlns:p14="http://schemas.microsoft.com/office/powerpoint/2010/main" val="371003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6612" y="2133600"/>
            <a:ext cx="4857484" cy="3200876"/>
          </a:xfrm>
          <a:prstGeom prst="rect">
            <a:avLst/>
          </a:prstGeom>
          <a:noFill/>
        </p:spPr>
        <p:txBody>
          <a:bodyPr wrap="none" rtlCol="0">
            <a:spAutoFit/>
          </a:bodyPr>
          <a:lstStyle/>
          <a:p>
            <a:r>
              <a:rPr lang="en-US" sz="9000" dirty="0" smtClean="0">
                <a:solidFill>
                  <a:srgbClr val="FFFF00"/>
                </a:solidFill>
              </a:rPr>
              <a:t>End</a:t>
            </a:r>
          </a:p>
          <a:p>
            <a:pPr algn="r"/>
            <a:endParaRPr lang="en-US" sz="2800" dirty="0"/>
          </a:p>
          <a:p>
            <a:pPr algn="r"/>
            <a:endParaRPr lang="en-US" sz="2800" dirty="0" smtClean="0"/>
          </a:p>
          <a:p>
            <a:pPr algn="r"/>
            <a:endParaRPr lang="en-US" sz="2800" dirty="0"/>
          </a:p>
          <a:p>
            <a:pPr algn="r"/>
            <a:endParaRPr lang="en-US" sz="2800" dirty="0" smtClean="0"/>
          </a:p>
        </p:txBody>
      </p:sp>
    </p:spTree>
    <p:extLst>
      <p:ext uri="{BB962C8B-B14F-4D97-AF65-F5344CB8AC3E}">
        <p14:creationId xmlns:p14="http://schemas.microsoft.com/office/powerpoint/2010/main" val="35980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4634091" y="1126847"/>
            <a:ext cx="3594339" cy="2228296"/>
          </a:xfrm>
          <a:prstGeom prst="rect">
            <a:avLst/>
          </a:prstGeom>
        </p:spPr>
      </p:pic>
      <p:sp>
        <p:nvSpPr>
          <p:cNvPr id="3" name="Title 2"/>
          <p:cNvSpPr>
            <a:spLocks noGrp="1"/>
          </p:cNvSpPr>
          <p:nvPr>
            <p:ph type="title"/>
          </p:nvPr>
        </p:nvSpPr>
        <p:spPr>
          <a:xfrm>
            <a:off x="1144111" y="152400"/>
            <a:ext cx="10360501" cy="965200"/>
          </a:xfrm>
        </p:spPr>
        <p:txBody>
          <a:bodyPr/>
          <a:lstStyle/>
          <a:p>
            <a:r>
              <a:rPr lang="en-US" dirty="0" smtClean="0"/>
              <a:t>Flipping – what is it?</a:t>
            </a:r>
            <a:endParaRPr lang="en-US" dirty="0"/>
          </a:p>
        </p:txBody>
      </p:sp>
      <p:pic>
        <p:nvPicPr>
          <p:cNvPr id="20" name="Picture 6" descr="http://thumbs.dreamstime.com/t/man-attending-online-math-s-lecture-mid-adult-smartphone-463584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385" y="3770928"/>
            <a:ext cx="2981215" cy="198747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d32ogoqmya1dw8.cloudfront.net/images/sp/library/learning_assistants/examples/student_clicker_discussion.v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612" y="3733800"/>
            <a:ext cx="2631497" cy="20437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7"/>
          <a:stretch>
            <a:fillRect/>
          </a:stretch>
        </p:blipFill>
        <p:spPr>
          <a:xfrm>
            <a:off x="8890498" y="3733800"/>
            <a:ext cx="2614114" cy="2120885"/>
          </a:xfrm>
          <a:prstGeom prst="rect">
            <a:avLst/>
          </a:prstGeom>
        </p:spPr>
      </p:pic>
      <p:pic>
        <p:nvPicPr>
          <p:cNvPr id="14" name="Picture 13"/>
          <p:cNvPicPr>
            <a:picLocks noChangeAspect="1"/>
          </p:cNvPicPr>
          <p:nvPr/>
        </p:nvPicPr>
        <p:blipFill>
          <a:blip r:embed="rId7"/>
          <a:stretch>
            <a:fillRect/>
          </a:stretch>
        </p:blipFill>
        <p:spPr>
          <a:xfrm>
            <a:off x="8722524" y="1158825"/>
            <a:ext cx="2756437" cy="2236355"/>
          </a:xfrm>
          <a:prstGeom prst="rect">
            <a:avLst/>
          </a:prstGeom>
        </p:spPr>
      </p:pic>
      <p:pic>
        <p:nvPicPr>
          <p:cNvPr id="15" name="Picture 14"/>
          <p:cNvPicPr>
            <a:picLocks noChangeAspect="1"/>
          </p:cNvPicPr>
          <p:nvPr/>
        </p:nvPicPr>
        <p:blipFill>
          <a:blip r:embed="rId8"/>
          <a:stretch>
            <a:fillRect/>
          </a:stretch>
        </p:blipFill>
        <p:spPr>
          <a:xfrm>
            <a:off x="1127398" y="1125621"/>
            <a:ext cx="3012599" cy="2197108"/>
          </a:xfrm>
          <a:prstGeom prst="rect">
            <a:avLst/>
          </a:prstGeom>
        </p:spPr>
      </p:pic>
      <p:sp>
        <p:nvSpPr>
          <p:cNvPr id="2" name="Right Arrow 1"/>
          <p:cNvSpPr/>
          <p:nvPr/>
        </p:nvSpPr>
        <p:spPr>
          <a:xfrm rot="8276387">
            <a:off x="2721969" y="2719969"/>
            <a:ext cx="2984240" cy="1295400"/>
          </a:xfrm>
          <a:prstGeom prst="rightArrow">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Right Arrow 15"/>
          <p:cNvSpPr/>
          <p:nvPr/>
        </p:nvSpPr>
        <p:spPr>
          <a:xfrm rot="2786798">
            <a:off x="2677781" y="2615944"/>
            <a:ext cx="2984240" cy="1295400"/>
          </a:xfrm>
          <a:prstGeom prst="rightArrow">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1567716" y="5943600"/>
            <a:ext cx="1913281" cy="523220"/>
          </a:xfrm>
          <a:prstGeom prst="rect">
            <a:avLst/>
          </a:prstGeom>
          <a:noFill/>
        </p:spPr>
        <p:txBody>
          <a:bodyPr wrap="none" rtlCol="0">
            <a:spAutoFit/>
          </a:bodyPr>
          <a:lstStyle/>
          <a:p>
            <a:r>
              <a:rPr lang="en-US" sz="2800" dirty="0" smtClean="0"/>
              <a:t>Before class</a:t>
            </a:r>
            <a:endParaRPr lang="en-US" sz="2800" dirty="0"/>
          </a:p>
        </p:txBody>
      </p:sp>
      <p:sp>
        <p:nvSpPr>
          <p:cNvPr id="12" name="TextBox 11"/>
          <p:cNvSpPr txBox="1"/>
          <p:nvPr/>
        </p:nvSpPr>
        <p:spPr>
          <a:xfrm>
            <a:off x="5682516" y="5980519"/>
            <a:ext cx="1928733" cy="523220"/>
          </a:xfrm>
          <a:prstGeom prst="rect">
            <a:avLst/>
          </a:prstGeom>
          <a:noFill/>
        </p:spPr>
        <p:txBody>
          <a:bodyPr wrap="none" rtlCol="0">
            <a:spAutoFit/>
          </a:bodyPr>
          <a:lstStyle/>
          <a:p>
            <a:r>
              <a:rPr lang="en-US" sz="2800" dirty="0" smtClean="0"/>
              <a:t>During class</a:t>
            </a:r>
            <a:endParaRPr lang="en-US" sz="2800" dirty="0"/>
          </a:p>
        </p:txBody>
      </p:sp>
      <p:sp>
        <p:nvSpPr>
          <p:cNvPr id="13" name="TextBox 12"/>
          <p:cNvSpPr txBox="1"/>
          <p:nvPr/>
        </p:nvSpPr>
        <p:spPr>
          <a:xfrm>
            <a:off x="9416316" y="6049255"/>
            <a:ext cx="1690847" cy="523220"/>
          </a:xfrm>
          <a:prstGeom prst="rect">
            <a:avLst/>
          </a:prstGeom>
          <a:noFill/>
        </p:spPr>
        <p:txBody>
          <a:bodyPr wrap="none" rtlCol="0">
            <a:spAutoFit/>
          </a:bodyPr>
          <a:lstStyle/>
          <a:p>
            <a:r>
              <a:rPr lang="en-US" sz="2800" dirty="0" smtClean="0"/>
              <a:t>After class</a:t>
            </a:r>
            <a:endParaRPr lang="en-US" sz="2800" dirty="0"/>
          </a:p>
        </p:txBody>
      </p:sp>
    </p:spTree>
    <p:extLst>
      <p:ext uri="{BB962C8B-B14F-4D97-AF65-F5344CB8AC3E}">
        <p14:creationId xmlns:p14="http://schemas.microsoft.com/office/powerpoint/2010/main" val="602870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70000">
              <a:srgbClr val="0070C0"/>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08995" y="2895501"/>
            <a:ext cx="10360501" cy="965200"/>
          </a:xfrm>
        </p:spPr>
        <p:txBody>
          <a:bodyPr>
            <a:normAutofit fontScale="90000"/>
          </a:bodyPr>
          <a:lstStyle/>
          <a:p>
            <a:r>
              <a:rPr lang="en-US" dirty="0" smtClean="0"/>
              <a:t/>
            </a:r>
            <a:br>
              <a:rPr lang="en-US" dirty="0" smtClean="0"/>
            </a:br>
            <a:endParaRPr lang="en-US" dirty="0"/>
          </a:p>
        </p:txBody>
      </p:sp>
      <p:sp>
        <p:nvSpPr>
          <p:cNvPr id="5" name="Title 2"/>
          <p:cNvSpPr txBox="1">
            <a:spLocks/>
          </p:cNvSpPr>
          <p:nvPr/>
        </p:nvSpPr>
        <p:spPr>
          <a:xfrm>
            <a:off x="1144111" y="152400"/>
            <a:ext cx="10360501" cy="965200"/>
          </a:xfrm>
          <a:prstGeom prst="rect">
            <a:avLst/>
          </a:prstGeom>
        </p:spPr>
        <p:txBody>
          <a:bodyPr vert="horz" lIns="121899" tIns="60949" rIns="121899" bIns="60949" rtlCol="0" anchor="b">
            <a:norm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smtClean="0"/>
              <a:t>Two questions instructors ask about flipping:</a:t>
            </a:r>
            <a:endParaRPr lang="en-US" dirty="0"/>
          </a:p>
        </p:txBody>
      </p:sp>
      <p:sp>
        <p:nvSpPr>
          <p:cNvPr id="4" name="TextBox 3"/>
          <p:cNvSpPr txBox="1"/>
          <p:nvPr/>
        </p:nvSpPr>
        <p:spPr>
          <a:xfrm>
            <a:off x="1096566" y="1295400"/>
            <a:ext cx="10321608" cy="5693866"/>
          </a:xfrm>
          <a:prstGeom prst="rect">
            <a:avLst/>
          </a:prstGeom>
          <a:noFill/>
        </p:spPr>
        <p:txBody>
          <a:bodyPr wrap="none" rtlCol="0">
            <a:spAutoFit/>
          </a:bodyPr>
          <a:lstStyle/>
          <a:p>
            <a:r>
              <a:rPr lang="en-US" sz="2800" dirty="0" smtClean="0">
                <a:solidFill>
                  <a:srgbClr val="FFFF00"/>
                </a:solidFill>
              </a:rPr>
              <a:t>What is it?</a:t>
            </a:r>
          </a:p>
          <a:p>
            <a:pPr marL="685800" indent="-279400">
              <a:buFont typeface="Arial" panose="020B0604020202020204" pitchFamily="34" charset="0"/>
              <a:buChar char="•"/>
            </a:pPr>
            <a:r>
              <a:rPr lang="en-US" sz="2800" dirty="0" smtClean="0"/>
              <a:t>short </a:t>
            </a:r>
            <a:r>
              <a:rPr lang="en-US" sz="2800" dirty="0"/>
              <a:t>videos </a:t>
            </a:r>
            <a:r>
              <a:rPr lang="en-US" sz="2800" dirty="0" smtClean="0"/>
              <a:t>replace lectures</a:t>
            </a:r>
          </a:p>
          <a:p>
            <a:pPr marL="685800" indent="-279400">
              <a:buFont typeface="Arial" panose="020B0604020202020204" pitchFamily="34" charset="0"/>
              <a:buChar char="•"/>
            </a:pPr>
            <a:r>
              <a:rPr lang="en-US" sz="2800" dirty="0" smtClean="0"/>
              <a:t>class time used instead for discussion, examples, demonstrations</a:t>
            </a:r>
            <a:endParaRPr lang="en-US" sz="2800" dirty="0"/>
          </a:p>
          <a:p>
            <a:endParaRPr lang="en-US" sz="2800" dirty="0" smtClean="0"/>
          </a:p>
          <a:p>
            <a:r>
              <a:rPr lang="en-US" sz="2800" dirty="0" smtClean="0">
                <a:solidFill>
                  <a:srgbClr val="FFFF00"/>
                </a:solidFill>
              </a:rPr>
              <a:t>Doesn’t it take a lot of time?</a:t>
            </a:r>
          </a:p>
          <a:p>
            <a:pPr lvl="1"/>
            <a:r>
              <a:rPr lang="en-US" sz="2800" dirty="0" smtClean="0"/>
              <a:t>for easy migration</a:t>
            </a:r>
            <a:r>
              <a:rPr lang="en-US" sz="2800" dirty="0"/>
              <a:t>, </a:t>
            </a:r>
            <a:r>
              <a:rPr lang="en-US" sz="2800" dirty="0" smtClean="0"/>
              <a:t>use what’s familiar:</a:t>
            </a:r>
            <a:br>
              <a:rPr lang="en-US" sz="2800" dirty="0" smtClean="0"/>
            </a:br>
            <a:endParaRPr lang="en-US" sz="2800" dirty="0" smtClean="0"/>
          </a:p>
          <a:p>
            <a:pPr marL="1295293" lvl="1" indent="-342900">
              <a:buFont typeface="Arial" panose="020B0604020202020204" pitchFamily="34" charset="0"/>
              <a:buChar char="•"/>
            </a:pPr>
            <a:r>
              <a:rPr lang="en-US" sz="2800" dirty="0" smtClean="0"/>
              <a:t>your old slides or handwritten notes</a:t>
            </a:r>
          </a:p>
          <a:p>
            <a:pPr marL="1295293" lvl="1" indent="-342900">
              <a:buFont typeface="Arial" panose="020B0604020202020204" pitchFamily="34" charset="0"/>
              <a:buChar char="•"/>
            </a:pPr>
            <a:r>
              <a:rPr lang="en-US" sz="2800" dirty="0" smtClean="0"/>
              <a:t>the same classroom</a:t>
            </a:r>
          </a:p>
          <a:p>
            <a:pPr marL="1295293" lvl="1" indent="-342900">
              <a:buFont typeface="Arial" panose="020B0604020202020204" pitchFamily="34" charset="0"/>
              <a:buChar char="•"/>
            </a:pPr>
            <a:r>
              <a:rPr lang="en-US" sz="2800" dirty="0" smtClean="0"/>
              <a:t>hosting on Blackboard (or similar)</a:t>
            </a:r>
          </a:p>
          <a:p>
            <a:pPr marL="1295293" lvl="1" indent="-342900">
              <a:buFont typeface="Arial" panose="020B0604020202020204" pitchFamily="34" charset="0"/>
              <a:buChar char="•"/>
            </a:pPr>
            <a:endParaRPr lang="en-US" sz="2800" dirty="0"/>
          </a:p>
          <a:p>
            <a:pPr marL="576263"/>
            <a:r>
              <a:rPr lang="en-US" sz="2800" dirty="0" smtClean="0"/>
              <a:t>it’s ok to start </a:t>
            </a:r>
            <a:r>
              <a:rPr lang="en-US" sz="2800" dirty="0"/>
              <a:t>with </a:t>
            </a:r>
            <a:r>
              <a:rPr lang="en-US" sz="2800" i="1" dirty="0"/>
              <a:t>partial</a:t>
            </a:r>
            <a:r>
              <a:rPr lang="en-US" sz="2800" dirty="0"/>
              <a:t> flipping</a:t>
            </a:r>
          </a:p>
          <a:p>
            <a:endParaRPr lang="en-US" sz="2800" dirty="0"/>
          </a:p>
        </p:txBody>
      </p:sp>
    </p:spTree>
    <p:extLst>
      <p:ext uri="{BB962C8B-B14F-4D97-AF65-F5344CB8AC3E}">
        <p14:creationId xmlns:p14="http://schemas.microsoft.com/office/powerpoint/2010/main" val="1024633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B5BE74BBB9042CC9D30784F78A4D60C&lt;/guid&gt;&#10;        &lt;description /&gt;&#10;        &lt;date&gt;8/26/2014 4:43:0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9B06ECD5FD14A2E9504E3260A70691A&lt;/guid&gt;&#10;            &lt;repollguid&gt;AAF8A060EEE846BD9B409E8E62F6823C&lt;/repollguid&gt;&#10;            &lt;sourceid&gt;9C7EF070F3BF4070BEAF55E22427AACC&lt;/sourceid&gt;&#10;            &lt;questiontext&gt;The number of nuclei in a sample are plotted vs time.At which data point is the time equal to the half-life?&lt;/questiontext&gt;&#10;            &lt;showresults&gt;True&lt;/showresults&gt;&#10;            &lt;responsegrid&gt;0&lt;/responsegrid&gt;&#10;            &lt;countdowntimer&gt;False&lt;/countdowntimer&gt;&#10;            &lt;countdowntime&gt;30&lt;/countdowntime&gt;&#10;            &lt;correctvalue&gt;1&lt;/correctvalue&gt;&#10;            &lt;incorrectvalue&gt;1&lt;/incorrectvalue&gt;&#10;            &lt;responselimit&gt;1&lt;/responselimit&gt;&#10;            &lt;bulletstyle&gt;2&lt;/bulletstyle&gt;&#10;            &lt;correctanswerindicator&gt;True&lt;/correctanswerindicator&gt;&#10;            &lt;answers&gt;&#10;                &lt;answer&gt;&#10;                    &lt;guid&gt;52821ED57A2B4B8CBC6E54987AA98836&lt;/guid&gt;&#10;                    &lt;answertext&gt;a&lt;/answertext&gt;&#10;                    &lt;valuetype&gt;1&lt;/valuetype&gt;&#10;                &lt;/answer&gt;&#10;                &lt;answer&gt;&#10;                    &lt;guid&gt;47FC367BF43C409FB28B0CC6C2ABC115&lt;/guid&gt;&#10;                    &lt;answertext&gt;B&lt;/answertext&gt;&#10;                    &lt;valuetype&gt;-1&lt;/valuetype&gt;&#10;                &lt;/answer&gt;&#10;                &lt;answer&gt;&#10;                    &lt;guid&gt;4150334A19D34EBB83F6E2FC584A8A37&lt;/guid&gt;&#10;                    &lt;answertext&gt;C&lt;/answertext&gt;&#10;                    &lt;valuetype&gt;-1&lt;/valuetype&gt;&#10;                &lt;/answer&gt;&#10;                &lt;answer&gt;&#10;                    &lt;guid&gt;FD1F630ACD994D898B2885A5DAD55E05&lt;/guid&gt;&#10;                    &lt;answertext&gt;d&lt;/answertext&gt;&#10;                    &lt;valuetype&gt;-1&lt;/valuetype&gt;&#10;                &lt;/answer&gt;&#10;            &lt;/answers&gt;&#10;        &lt;/multichoice&gt;&#10;    &lt;/questions&gt;&#10;&lt;/questionlist&gt;"/>
  <p:tag name="LIVECHARTING" val="False"/>
  <p:tag name="AUTOOPENPOLL" val="True"/>
  <p:tag name="AUTOFORMATCHART" val="True"/>
  <p:tag name="RESULTS" val="The number of nuclei in a sample are plotted vs time.At which data point is the time equal to the half-life?[;crlf;]61[;]61[;]61[;]False[;]41[;][;crlf;]1.44262295081967[;]1[;]0.75800839486537[;]0.574576726686375[;crlf;]41[;]1[;]a1[;]a[;][;crlf;]16[;]-1[;]B2[;]B[;][;crlf;]1[;]-1[;]C3[;]C[;][;crlf;]3[;]-1[;]d4[;]d[;]"/>
  <p:tag name="HASRESULTS" val="True"/>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OLORTYPE" val="DEFINED"/>
  <p:tag name="DEFINEDCOLORS" val="3,6,10,45,32,50,13,4,9,55,1"/>
  <p:tag name="LABELFORMAT" val="0"/>
  <p:tag name="NUMBERFORMAT" val="0"/>
</p:tagLst>
</file>

<file path=ppt/tags/tag4.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AUTOOPENPOLL" val="True"/>
  <p:tag name="AUTOFORMATCHART" val="True"/>
  <p:tag name="TPQUESTIONXML" val="﻿&lt;?xml version=&quot;1.0&quot; encoding=&quot;utf-8&quot;?&gt;&#10;&lt;questionlist&gt;&#10;    &lt;properties&gt;&#10;        &lt;guid&gt;B7155D2DF7F84B0BA8E8A06A01B01B32&lt;/guid&gt;&#10;        &lt;description /&gt;&#10;        &lt;date&gt;8/26/2014 4:38:1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62B43EFFC2940A59BEBDEC3428AC520&lt;/guid&gt;&#10;            &lt;repollguid&gt;4CBD98E1A24D45FDA2DC98C5B493CDB7&lt;/repollguid&gt;&#10;            &lt;sourceid&gt;813415F6E7CE42ECAF5A04B5E291A04E&lt;/sourceid&gt;&#10;            &lt;questiontext&gt;Which is correct regarding radiation PET imaging in medicine?&lt;/questiontext&gt;&#10;            &lt;showresults&gt;True&lt;/showresults&gt;&#10;            &lt;responsegrid&gt;0&lt;/responsegrid&gt;&#10;            &lt;countdowntimer&gt;False&lt;/countdowntimer&gt;&#10;            &lt;countdowntime&gt;30&lt;/countdowntime&gt;&#10;            &lt;correctvalue&gt;4000&lt;/correctvalue&gt;&#10;            &lt;incorrectvalue&gt;1000&lt;/incorrectvalue&gt;&#10;            &lt;responselimit&gt;1&lt;/responselimit&gt;&#10;            &lt;bulletstyle&gt;2&lt;/bulletstyle&gt;&#10;            &lt;correctanswerindicator&gt;True&lt;/correctanswerindicator&gt;&#10;            &lt;answers&gt;&#10;                &lt;answer&gt;&#10;                    &lt;guid&gt;728A7D9C75B84CDBA160ADCB5453B968&lt;/guid&gt;&#10;                    &lt;answertext&gt;A&lt;/answertext&gt;&#10;                    &lt;valuetype&gt;-1&lt;/valuetype&gt;&#10;                &lt;/answer&gt;&#10;                &lt;answer&gt;&#10;                    &lt;guid&gt;16F3F66FB0B244198210F7030944BB44&lt;/guid&gt;&#10;                    &lt;answertext&gt;B&lt;/answertext&gt;&#10;                    &lt;valuetype&gt;-1&lt;/valuetype&gt;&#10;                &lt;/answer&gt;&#10;                &lt;answer&gt;&#10;                    &lt;guid&gt;2859CB4300B34E04A792512DD5D4B368&lt;/guid&gt;&#10;                    &lt;answertext&gt;C&lt;/answertext&gt;&#10;                    &lt;valuetype&gt;-1&lt;/valuetype&gt;&#10;                &lt;/answer&gt;&#10;                &lt;answer&gt;&#10;                    &lt;guid&gt;8C9549B4835143128CCDF784B293F1F0&lt;/guid&gt;&#10;                    &lt;answertext&gt;D&lt;/answertext&gt;&#10;                    &lt;valuetype&gt;-1&lt;/valuetype&gt;&#10;                &lt;/answer&gt;&#10;                &lt;answer&gt;&#10;                    &lt;guid&gt;36F7B3DFC4274EB3B9C63A7EAE87F18B&lt;/guid&gt;&#10;                    &lt;answertext&gt;E&lt;/answertext&gt;&#10;                    &lt;valuetype&gt;-1&lt;/valuetype&gt;&#10;                &lt;/answer&gt;&#10;                &lt;answer&gt;&#10;                    &lt;guid&gt;E47F1BB32EA74CE6A0CCD45293F7A694&lt;/guid&gt;&#10;                    &lt;answertext&gt;F&lt;/answertext&gt;&#10;                    &lt;valuetype&gt;-1&lt;/valuetype&gt;&#10;                &lt;/answer&gt;&#10;                &lt;answer&gt;&#10;                    &lt;guid&gt;116C42EBA77B4E4EA89343B0C2F88C6A&lt;/guid&gt;&#10;                    &lt;answertext&gt;G&lt;/answertext&gt;&#10;                    &lt;valuetype&gt;-1&lt;/valuetype&gt;&#10;                &lt;/answer&gt;&#10;                &lt;answer&gt;&#10;                    &lt;guid&gt;7905CB225BFA4499B635E4C1CA8C4A8B&lt;/guid&gt;&#10;                    &lt;answertext&gt;H&lt;/answertext&gt;&#10;                    &lt;valuetype&gt;1&lt;/valuetype&gt;&#10;                &lt;/answer&gt;&#10;            &lt;/answers&gt;&#10;        &lt;/multichoice&gt;&#10;    &lt;/questions&gt;&#10;&lt;/questionlist&gt;"/>
  <p:tag name="RESULTS" val="Which is correct regarding radiation PET imaging in medicine?[;crlf;]64[;]65[;]64[;]False[;]40[;][;crlf;]6.609375[;]8[;]2.27498068329711[;]5.175537109375[;crlf;]1[;]-1[;]A1[;]A[;][;crlf;]10[;]-1[;]B2[;]B[;][;crlf;]0[;]-1[;]C3[;]C[;][;crlf;]0[;]-1[;]D4[;]D[;][;crlf;]3[;]-1[;]E5[;]E[;][;crlf;]3[;]-1[;]F6[;]F[;][;crlf;]7[;]-1[;]G7[;]G[;][;crlf;]40[;]1[;]H8[;]H[;]"/>
  <p:tag name="HASRESULTS" val="True"/>
</p:tagLst>
</file>

<file path=ppt/tags/tag5.xml><?xml version="1.0" encoding="utf-8"?>
<p:tagLst xmlns:a="http://schemas.openxmlformats.org/drawingml/2006/main" xmlns:r="http://schemas.openxmlformats.org/officeDocument/2006/relationships" xmlns:p="http://schemas.openxmlformats.org/presentationml/2006/main">
  <p:tag name="ZEROBASED"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LABELFORMAT" val="0"/>
  <p:tag name="NUMBERFORMAT" val="0"/>
  <p:tag name="COLORTYPE" val="DEFINED"/>
  <p:tag name="DEFINEDCOLORS" val="3,6,10,45,32,50,13,4,9,55,1"/>
</p:tagLst>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Override1.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0.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1.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2.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3.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4.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5.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6.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7.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8.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19.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0.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1.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2.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3.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4.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5.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6.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7.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8.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29.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3.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30.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4.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5.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6.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7.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8.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ppt/theme/themeOverride9.xml><?xml version="1.0" encoding="utf-8"?>
<a:themeOverride xmlns:a="http://schemas.openxmlformats.org/drawingml/2006/main">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6303</Words>
  <Application>Microsoft Office PowerPoint</Application>
  <PresentationFormat>Custom</PresentationFormat>
  <Paragraphs>679</Paragraphs>
  <Slides>74</Slides>
  <Notes>72</Notes>
  <HiddenSlides>0</HiddenSlides>
  <MMClips>8</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79" baseType="lpstr">
      <vt:lpstr>Arial</vt:lpstr>
      <vt:lpstr>Calibri</vt:lpstr>
      <vt:lpstr>Tech 16x9</vt:lpstr>
      <vt:lpstr>Chart</vt:lpstr>
      <vt:lpstr>Equation</vt:lpstr>
      <vt:lpstr>“Flipping” method of teaching physics and other technical subjects </vt:lpstr>
      <vt:lpstr>PowerPoint Presentation</vt:lpstr>
      <vt:lpstr>PowerPoint Presentation</vt:lpstr>
      <vt:lpstr>PowerPoint Presentation</vt:lpstr>
      <vt:lpstr>PowerPoint Presentation</vt:lpstr>
      <vt:lpstr>Flipping – what is it?</vt:lpstr>
      <vt:lpstr>Flipping – what is it?</vt:lpstr>
      <vt:lpstr>Flipping – what is it?</vt:lpstr>
      <vt:lpstr> </vt:lpstr>
      <vt:lpstr> </vt:lpstr>
      <vt:lpstr> </vt:lpstr>
      <vt:lpstr>“Flipping” method of teaching physics and other technical subjects </vt:lpstr>
      <vt:lpstr> </vt:lpstr>
      <vt:lpstr>Approach #1: flip video using pdf handwritten notes</vt:lpstr>
      <vt:lpstr>Approach #2: flip video using powerpoint</vt:lpstr>
      <vt:lpstr>Approach #3: Whiteboard screencast  (requires tablet device)</vt:lpstr>
      <vt:lpstr>Compare to a video capture of a classroom lecture</vt:lpstr>
      <vt:lpstr>“Flipping” method of teaching physics and other technical subjects </vt:lpstr>
      <vt:lpstr>Problems that flipping solves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“Flipping” method of teaching physics and other technical subjects </vt:lpstr>
      <vt:lpstr>Outline</vt:lpstr>
      <vt:lpstr>Good Practices</vt:lpstr>
      <vt:lpstr>PowerPoint Presentation</vt:lpstr>
      <vt:lpstr>Good Practices</vt:lpstr>
      <vt:lpstr>Good Practices</vt:lpstr>
      <vt:lpstr>Good Practices</vt:lpstr>
      <vt:lpstr>Good Practices</vt:lpstr>
      <vt:lpstr>Good Practices</vt:lpstr>
      <vt:lpstr>Nuclear decay</vt:lpstr>
      <vt:lpstr>Clicker Poll</vt:lpstr>
      <vt:lpstr>The number of nuclei in a sample are plotted vs time.  At which data point is the time equal to the half-life?</vt:lpstr>
      <vt:lpstr>.</vt:lpstr>
      <vt:lpstr>Which is correct regarding radiation PET imaging in medicine?</vt:lpstr>
      <vt:lpstr>Before that quiz, students viewed a video with this:</vt:lpstr>
      <vt:lpstr>“Flipping” method of teaching physics and other technical subjects </vt:lpstr>
      <vt:lpstr>Verify students are viewing videos </vt:lpstr>
      <vt:lpstr>Good Practices</vt:lpstr>
      <vt:lpstr>Good Practices</vt:lpstr>
      <vt:lpstr>Good Practices</vt:lpstr>
      <vt:lpstr>Good Practices</vt:lpstr>
      <vt:lpstr>Good Practices</vt:lpstr>
      <vt:lpstr>“Flipping” method of teaching physics and other technical subjects </vt:lpstr>
      <vt:lpstr>Outcomes</vt:lpstr>
      <vt:lpstr>Outcomes</vt:lpstr>
      <vt:lpstr>Student Satisfaction</vt:lpstr>
      <vt:lpstr>Student Satisfaction</vt:lpstr>
      <vt:lpstr>Student Satisfaction</vt:lpstr>
      <vt:lpstr>Student Satisfaction</vt:lpstr>
      <vt:lpstr>Student Learning</vt:lpstr>
      <vt:lpstr>Student Satisfaction</vt:lpstr>
      <vt:lpstr>Student Satisfaction</vt:lpstr>
      <vt:lpstr>PowerPoint Presentation</vt:lpstr>
      <vt:lpstr>“Flipping” method of teaching physics and other technical subjects </vt:lpstr>
      <vt:lpstr>Outline</vt:lpstr>
      <vt:lpstr>Hosting</vt:lpstr>
      <vt:lpstr>Equipment</vt:lpstr>
      <vt:lpstr>Equipment</vt:lpstr>
      <vt:lpstr>Equipment</vt:lpstr>
      <vt:lpstr>Equipment</vt:lpstr>
      <vt:lpstr>Equipment</vt:lpstr>
      <vt:lpstr>Software</vt:lpstr>
      <vt:lpstr>Software</vt:lpstr>
      <vt:lpstr>Software</vt:lpstr>
      <vt:lpstr>How to learn Camtasia</vt:lpstr>
      <vt:lpstr>How to learn Camtasia</vt:lpstr>
      <vt:lpstr> </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2015-03-11T15:32:59Z</dcterms:created>
  <dcterms:modified xsi:type="dcterms:W3CDTF">2015-04-24T03:05:50Z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TC027879909991</vt:lpwstr>
  </property>
</Properties>
</file>