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6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5BC04-439A-184D-8827-ED280C79AA42}" type="datetimeFigureOut">
              <a:rPr lang="en-US" smtClean="0"/>
              <a:t>8/30/12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89133-CF5E-7949-B998-5E0640E03A69}" type="slidenum">
              <a:rPr lang="en-US" smtClean="0"/>
              <a:t>‹#›</a:t>
            </a:fld>
            <a:endParaRPr lang="en-US"/>
          </a:p>
        </p:txBody>
      </p:sp>
    </p:spTree>
    <p:extLst>
      <p:ext uri="{BB962C8B-B14F-4D97-AF65-F5344CB8AC3E}">
        <p14:creationId xmlns:p14="http://schemas.microsoft.com/office/powerpoint/2010/main" val="9903812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8129C-2F24-3F44-9530-7775E6034519}" type="slidenum">
              <a:rPr lang="en-US"/>
              <a:pPr/>
              <a:t>20</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89E40-EF7B-2A44-BE71-3CC29C3E7DEA}" type="slidenum">
              <a:rPr lang="en-US"/>
              <a:pPr/>
              <a:t>23</a:t>
            </a:fld>
            <a:endParaRPr lang="en-US"/>
          </a:p>
        </p:txBody>
      </p:sp>
      <p:sp>
        <p:nvSpPr>
          <p:cNvPr id="194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76907-553D-5746-B778-B8B864608493}" type="slidenum">
              <a:rPr lang="en-US"/>
              <a:pPr/>
              <a:t>24</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2FA20-9BAD-3A4F-9718-6FA3F1662A91}" type="slidenum">
              <a:rPr lang="en-US"/>
              <a:pPr/>
              <a:t>25</a:t>
            </a:fld>
            <a:endParaRPr lang="en-US"/>
          </a:p>
        </p:txBody>
      </p:sp>
      <p:sp>
        <p:nvSpPr>
          <p:cNvPr id="215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518C9-5D02-4F40-95FE-4B448EC5478C}" type="slidenum">
              <a:rPr lang="en-US"/>
              <a:pPr/>
              <a:t>26</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27</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smtClean="0">
              <a:latin typeface="Arial" charset="0"/>
              <a:ea typeface="DejaVu Sans" charset="0"/>
              <a:cs typeface="DejaVu Sans" charset="0"/>
            </a:endParaRPr>
          </a:p>
          <a:p>
            <a:r>
              <a:rPr/>
              <a:t>Magnetic field observations near the Sun. The measurements in Table 3 are plotted as asterisk (*) symbols with error bars. The extrapolated </a:t>
            </a:r>
            <a:r>
              <a:rPr i="1"/>
              <a:t>Helios</a:t>
            </a:r>
            <a:r>
              <a:rPr/>
              <a:t> measurements are a solid line (Burlaga 2001), an average of the Patzold et al. (1987) observations [|</a:t>
            </a:r>
            <a:r>
              <a:rPr i="1"/>
              <a:t>B</a:t>
            </a:r>
            <a:r>
              <a:rPr/>
              <a:t>|= 1000(6</a:t>
            </a:r>
            <a:r>
              <a:rPr i="1"/>
              <a:t>R</a:t>
            </a:r>
            <a:r>
              <a:rPr baseline="30000"/>
              <a:t>−3</a:t>
            </a:r>
            <a:r>
              <a:rPr/>
              <a:t>+ 1.18</a:t>
            </a:r>
            <a:r>
              <a:rPr i="1"/>
              <a:t>R</a:t>
            </a:r>
            <a:r>
              <a:rPr baseline="30000"/>
              <a:t>−2</a:t>
            </a:r>
            <a:r>
              <a:rPr/>
              <a:t>) mG] is a dot–dashed line and the observations of Gopalswamy &amp; Yashiro (2011) are plus (+) symbols connected by a dashed line. The observation of Spangler (2005) is an open box and the range given by Ingleby et al. (2007) is a pair of connected cross (×) symbols.</a:t>
            </a:r>
          </a:p>
          <a:p>
            <a:endParaRPr/>
          </a:p>
          <a:p>
            <a:r>
              <a:rPr lang="en-GB"/>
              <a:t>© This slide is made available for non-commercial use only. Please note that permission may be required for re-use of images in which the copyright is owned by a third party.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324EF-0280-1D44-9ABD-B44E2E3EC163}" type="slidenum">
              <a:rPr lang="en-US"/>
              <a:pPr/>
              <a:t>28</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4EBA3-2F3A-0D44-93F5-8DEDC8E335E0}" type="datetimeFigureOut">
              <a:rPr lang="en-US" smtClean="0"/>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72088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EBA3-2F3A-0D44-93F5-8DEDC8E335E0}" type="datetimeFigureOut">
              <a:rPr lang="en-US" smtClean="0"/>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206426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EBA3-2F3A-0D44-93F5-8DEDC8E335E0}" type="datetimeFigureOut">
              <a:rPr lang="en-US" smtClean="0"/>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366394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EBA3-2F3A-0D44-93F5-8DEDC8E335E0}" type="datetimeFigureOut">
              <a:rPr lang="en-US" smtClean="0"/>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5028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4EBA3-2F3A-0D44-93F5-8DEDC8E335E0}" type="datetimeFigureOut">
              <a:rPr lang="en-US" smtClean="0"/>
              <a:t>8/30/12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68378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4EBA3-2F3A-0D44-93F5-8DEDC8E335E0}" type="datetimeFigureOut">
              <a:rPr lang="en-US" smtClean="0"/>
              <a:t>8/30/12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95868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4EBA3-2F3A-0D44-93F5-8DEDC8E335E0}" type="datetimeFigureOut">
              <a:rPr lang="en-US" smtClean="0"/>
              <a:t>8/30/12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267727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4EBA3-2F3A-0D44-93F5-8DEDC8E335E0}" type="datetimeFigureOut">
              <a:rPr lang="en-US" smtClean="0"/>
              <a:t>8/30/12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56792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4EBA3-2F3A-0D44-93F5-8DEDC8E335E0}" type="datetimeFigureOut">
              <a:rPr lang="en-US" smtClean="0"/>
              <a:t>8/30/12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344100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4EBA3-2F3A-0D44-93F5-8DEDC8E335E0}" type="datetimeFigureOut">
              <a:rPr lang="en-US" smtClean="0"/>
              <a:t>8/30/12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77324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4EBA3-2F3A-0D44-93F5-8DEDC8E335E0}" type="datetimeFigureOut">
              <a:rPr lang="en-US" smtClean="0"/>
              <a:t>8/30/12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AF720-3E4A-6E45-9C7D-7C5A0BC3F78A}" type="slidenum">
              <a:rPr lang="en-US" smtClean="0"/>
              <a:t>‹#›</a:t>
            </a:fld>
            <a:endParaRPr lang="en-US"/>
          </a:p>
        </p:txBody>
      </p:sp>
    </p:spTree>
    <p:extLst>
      <p:ext uri="{BB962C8B-B14F-4D97-AF65-F5344CB8AC3E}">
        <p14:creationId xmlns:p14="http://schemas.microsoft.com/office/powerpoint/2010/main" val="1331897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EBA3-2F3A-0D44-93F5-8DEDC8E335E0}" type="datetimeFigureOut">
              <a:rPr lang="en-US" smtClean="0"/>
              <a:t>8/30/12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AF720-3E4A-6E45-9C7D-7C5A0BC3F78A}" type="slidenum">
              <a:rPr lang="en-US" smtClean="0"/>
              <a:t>‹#›</a:t>
            </a:fld>
            <a:endParaRPr lang="en-US"/>
          </a:p>
        </p:txBody>
      </p:sp>
    </p:spTree>
    <p:extLst>
      <p:ext uri="{BB962C8B-B14F-4D97-AF65-F5344CB8AC3E}">
        <p14:creationId xmlns:p14="http://schemas.microsoft.com/office/powerpoint/2010/main" val="3409425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g"/><Relationship Id="rId3"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 Id="rId3"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hyperlink" Target="http://onlinelibrary.wiley.com/doi/10.1111/mnr.2012.422.issue-2/issuetoc" TargetMode="External"/><Relationship Id="rId6" Type="http://schemas.openxmlformats.org/officeDocument/2006/relationships/hyperlink" Target="http://onlinelibrary.wiley.com/doi/10.1111/j.1365-2966.2012.20688.x/full"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2.gif"/><Relationship Id="rId5" Type="http://schemas.openxmlformats.org/officeDocument/2006/relationships/image" Target="../media/image53.gif"/><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32767" y="290166"/>
            <a:ext cx="6281178" cy="1255744"/>
          </a:xfrm>
        </p:spPr>
        <p:txBody>
          <a:bodyPr>
            <a:normAutofit/>
          </a:bodyPr>
          <a:lstStyle/>
          <a:p>
            <a:r>
              <a:rPr lang="en-US" sz="3200" dirty="0" smtClean="0">
                <a:solidFill>
                  <a:srgbClr val="000090"/>
                </a:solidFill>
              </a:rPr>
              <a:t>Plasmas in Space: From the Surface of the Sun to the Orbit of the Earth</a:t>
            </a:r>
            <a:endParaRPr lang="en-US" sz="3200" dirty="0">
              <a:solidFill>
                <a:srgbClr val="000090"/>
              </a:solidFill>
            </a:endParaRPr>
          </a:p>
        </p:txBody>
      </p:sp>
      <p:sp>
        <p:nvSpPr>
          <p:cNvPr id="5" name="Subtitle 4"/>
          <p:cNvSpPr>
            <a:spLocks noGrp="1"/>
          </p:cNvSpPr>
          <p:nvPr>
            <p:ph type="subTitle" idx="1"/>
          </p:nvPr>
        </p:nvSpPr>
        <p:spPr>
          <a:xfrm>
            <a:off x="544696" y="5548575"/>
            <a:ext cx="7901346" cy="1042361"/>
          </a:xfrm>
        </p:spPr>
        <p:txBody>
          <a:bodyPr>
            <a:normAutofit/>
          </a:bodyPr>
          <a:lstStyle/>
          <a:p>
            <a:r>
              <a:rPr lang="en-US" sz="2800" dirty="0" smtClean="0">
                <a:solidFill>
                  <a:srgbClr val="800000"/>
                </a:solidFill>
              </a:rPr>
              <a:t>Steven R. Spangler, University of Iowa</a:t>
            </a:r>
          </a:p>
          <a:p>
            <a:r>
              <a:rPr lang="en-US" sz="2800" dirty="0" smtClean="0">
                <a:solidFill>
                  <a:srgbClr val="800000"/>
                </a:solidFill>
              </a:rPr>
              <a:t>Division of Plasma Physics, American Physical Society</a:t>
            </a:r>
            <a:endParaRPr lang="en-US" sz="2800" dirty="0">
              <a:solidFill>
                <a:srgbClr val="800000"/>
              </a:solidFill>
            </a:endParaRPr>
          </a:p>
        </p:txBody>
      </p:sp>
      <p:pic>
        <p:nvPicPr>
          <p:cNvPr id="6" name="Picture 5" descr="SDO_17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979" y="1545910"/>
            <a:ext cx="4002665" cy="4002665"/>
          </a:xfrm>
          <a:prstGeom prst="rect">
            <a:avLst/>
          </a:prstGeom>
        </p:spPr>
      </p:pic>
      <p:pic>
        <p:nvPicPr>
          <p:cNvPr id="2" name="Picture 1" descr="Screen shot 2012-08-28 at 5.28.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04" y="290166"/>
            <a:ext cx="1491663" cy="1110813"/>
          </a:xfrm>
          <a:prstGeom prst="rect">
            <a:avLst/>
          </a:prstGeom>
        </p:spPr>
      </p:pic>
      <p:pic>
        <p:nvPicPr>
          <p:cNvPr id="3" name="Picture 2" descr="Screen shot 2012-08-28 at 5.31.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39" y="1769909"/>
            <a:ext cx="1728323" cy="756780"/>
          </a:xfrm>
          <a:prstGeom prst="rect">
            <a:avLst/>
          </a:prstGeom>
        </p:spPr>
      </p:pic>
      <p:pic>
        <p:nvPicPr>
          <p:cNvPr id="7" name="Picture 6" descr="iowalogo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786" y="233882"/>
            <a:ext cx="1167097" cy="1167097"/>
          </a:xfrm>
          <a:prstGeom prst="rect">
            <a:avLst/>
          </a:prstGeom>
        </p:spPr>
      </p:pic>
    </p:spTree>
    <p:extLst>
      <p:ext uri="{BB962C8B-B14F-4D97-AF65-F5344CB8AC3E}">
        <p14:creationId xmlns:p14="http://schemas.microsoft.com/office/powerpoint/2010/main" val="2294271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839"/>
          </a:xfrm>
        </p:spPr>
        <p:txBody>
          <a:bodyPr>
            <a:normAutofit/>
          </a:bodyPr>
          <a:lstStyle/>
          <a:p>
            <a:r>
              <a:rPr lang="en-US" sz="3200" dirty="0" smtClean="0">
                <a:solidFill>
                  <a:srgbClr val="000090"/>
                </a:solidFill>
              </a:rPr>
              <a:t>The fascinating nature of the solar corona</a:t>
            </a:r>
            <a:endParaRPr lang="en-US" sz="3200" dirty="0">
              <a:solidFill>
                <a:srgbClr val="000090"/>
              </a:solidFill>
            </a:endParaRPr>
          </a:p>
        </p:txBody>
      </p:sp>
      <p:pic>
        <p:nvPicPr>
          <p:cNvPr id="3" name="Picture 2" descr="20030816_1959_c3_5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138" y="1120435"/>
            <a:ext cx="5335677" cy="5335677"/>
          </a:xfrm>
          <a:prstGeom prst="rect">
            <a:avLst/>
          </a:prstGeom>
        </p:spPr>
      </p:pic>
      <p:sp>
        <p:nvSpPr>
          <p:cNvPr id="4" name="TextBox 3"/>
          <p:cNvSpPr txBox="1"/>
          <p:nvPr/>
        </p:nvSpPr>
        <p:spPr>
          <a:xfrm>
            <a:off x="186755" y="2464958"/>
            <a:ext cx="2553383" cy="1200328"/>
          </a:xfrm>
          <a:prstGeom prst="rect">
            <a:avLst/>
          </a:prstGeom>
          <a:noFill/>
        </p:spPr>
        <p:txBody>
          <a:bodyPr wrap="square" rtlCol="0">
            <a:spAutoFit/>
          </a:bodyPr>
          <a:lstStyle/>
          <a:p>
            <a:r>
              <a:rPr lang="en-US" sz="2400" dirty="0" smtClean="0">
                <a:solidFill>
                  <a:srgbClr val="800000"/>
                </a:solidFill>
              </a:rPr>
              <a:t>Extends much higher than 174 km</a:t>
            </a:r>
            <a:endParaRPr lang="en-US" sz="2400" dirty="0">
              <a:solidFill>
                <a:srgbClr val="800000"/>
              </a:solidFill>
            </a:endParaRPr>
          </a:p>
        </p:txBody>
      </p:sp>
    </p:spTree>
    <p:extLst>
      <p:ext uri="{BB962C8B-B14F-4D97-AF65-F5344CB8AC3E}">
        <p14:creationId xmlns:p14="http://schemas.microsoft.com/office/powerpoint/2010/main" val="32687316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Marcellus\My Documents\Solar system\Spring04\coronal_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55255"/>
            <a:ext cx="8001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9074" y="485522"/>
            <a:ext cx="6891266" cy="1077218"/>
          </a:xfrm>
          <a:prstGeom prst="rect">
            <a:avLst/>
          </a:prstGeom>
          <a:noFill/>
        </p:spPr>
        <p:txBody>
          <a:bodyPr wrap="square" rtlCol="0">
            <a:spAutoFit/>
          </a:bodyPr>
          <a:lstStyle/>
          <a:p>
            <a:r>
              <a:rPr lang="en-US" sz="3200" dirty="0" smtClean="0">
                <a:solidFill>
                  <a:srgbClr val="000090"/>
                </a:solidFill>
              </a:rPr>
              <a:t>A clue to the nature of the corona: the red and green emission lines</a:t>
            </a:r>
            <a:endParaRPr lang="en-US" sz="3200" dirty="0">
              <a:solidFill>
                <a:srgbClr val="000090"/>
              </a:solidFill>
            </a:endParaRPr>
          </a:p>
        </p:txBody>
      </p:sp>
      <p:sp>
        <p:nvSpPr>
          <p:cNvPr id="3" name="Up Arrow 2"/>
          <p:cNvSpPr/>
          <p:nvPr/>
        </p:nvSpPr>
        <p:spPr>
          <a:xfrm>
            <a:off x="1961395" y="4309995"/>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Up Arrow 3"/>
          <p:cNvSpPr/>
          <p:nvPr/>
        </p:nvSpPr>
        <p:spPr>
          <a:xfrm>
            <a:off x="5845903" y="4309995"/>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Marcellus\My Documents\Solar system\Spring04\coronal_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55255"/>
            <a:ext cx="8001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9074" y="485522"/>
            <a:ext cx="6891266" cy="1077218"/>
          </a:xfrm>
          <a:prstGeom prst="rect">
            <a:avLst/>
          </a:prstGeom>
          <a:noFill/>
        </p:spPr>
        <p:txBody>
          <a:bodyPr wrap="square" rtlCol="0">
            <a:spAutoFit/>
          </a:bodyPr>
          <a:lstStyle/>
          <a:p>
            <a:r>
              <a:rPr lang="en-US" sz="3200" dirty="0" smtClean="0">
                <a:solidFill>
                  <a:srgbClr val="000090"/>
                </a:solidFill>
              </a:rPr>
              <a:t>A clue to the nature of the corona: the red and green emission lines</a:t>
            </a:r>
            <a:endParaRPr lang="en-US" sz="3200" dirty="0">
              <a:solidFill>
                <a:srgbClr val="000090"/>
              </a:solidFill>
            </a:endParaRPr>
          </a:p>
        </p:txBody>
      </p:sp>
      <p:sp>
        <p:nvSpPr>
          <p:cNvPr id="3" name="Up Arrow 2"/>
          <p:cNvSpPr/>
          <p:nvPr/>
        </p:nvSpPr>
        <p:spPr>
          <a:xfrm>
            <a:off x="1961395" y="4309995"/>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Up Arrow 3"/>
          <p:cNvSpPr/>
          <p:nvPr/>
        </p:nvSpPr>
        <p:spPr>
          <a:xfrm>
            <a:off x="5845903" y="4309995"/>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09670" y="5345927"/>
            <a:ext cx="7824730" cy="461665"/>
          </a:xfrm>
          <a:prstGeom prst="rect">
            <a:avLst/>
          </a:prstGeom>
          <a:noFill/>
        </p:spPr>
        <p:txBody>
          <a:bodyPr wrap="square" rtlCol="0">
            <a:spAutoFit/>
          </a:bodyPr>
          <a:lstStyle/>
          <a:p>
            <a:r>
              <a:rPr lang="en-US" sz="2400" dirty="0" smtClean="0"/>
              <a:t>Formation temperatures of </a:t>
            </a:r>
            <a:r>
              <a:rPr lang="en-US" sz="2400" dirty="0" err="1" smtClean="0"/>
              <a:t>FeX</a:t>
            </a:r>
            <a:r>
              <a:rPr lang="en-US" sz="2400" dirty="0" smtClean="0"/>
              <a:t> and  </a:t>
            </a:r>
            <a:r>
              <a:rPr lang="en-US" sz="2400" dirty="0" err="1" smtClean="0"/>
              <a:t>FeXIV</a:t>
            </a:r>
            <a:r>
              <a:rPr lang="en-US" sz="2400" dirty="0" smtClean="0"/>
              <a:t>  T~ 800,000K</a:t>
            </a:r>
            <a:endParaRPr lang="en-US" sz="2400" dirty="0"/>
          </a:p>
        </p:txBody>
      </p:sp>
      <p:sp>
        <p:nvSpPr>
          <p:cNvPr id="6" name="TextBox 5"/>
          <p:cNvSpPr txBox="1"/>
          <p:nvPr/>
        </p:nvSpPr>
        <p:spPr>
          <a:xfrm>
            <a:off x="327968" y="6031679"/>
            <a:ext cx="9103167" cy="461665"/>
          </a:xfrm>
          <a:prstGeom prst="rect">
            <a:avLst/>
          </a:prstGeom>
          <a:noFill/>
        </p:spPr>
        <p:txBody>
          <a:bodyPr wrap="square" rtlCol="0">
            <a:spAutoFit/>
          </a:bodyPr>
          <a:lstStyle/>
          <a:p>
            <a:r>
              <a:rPr lang="en-US" sz="2400" dirty="0" smtClean="0">
                <a:solidFill>
                  <a:srgbClr val="800000"/>
                </a:solidFill>
              </a:rPr>
              <a:t>The corona is heated, and at these temperatures, becomes ionized</a:t>
            </a:r>
            <a:endParaRPr lang="en-US" sz="2400" dirty="0">
              <a:solidFill>
                <a:srgbClr val="800000"/>
              </a:solidFill>
            </a:endParaRPr>
          </a:p>
        </p:txBody>
      </p:sp>
    </p:spTree>
    <p:extLst>
      <p:ext uri="{BB962C8B-B14F-4D97-AF65-F5344CB8AC3E}">
        <p14:creationId xmlns:p14="http://schemas.microsoft.com/office/powerpoint/2010/main" val="42232822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000090"/>
                </a:solidFill>
              </a:rPr>
              <a:t>The outer atmosphere of the Sun (the corona) is heated to temperatures of 1-2 million K, and is nearly fully ionized (a plasma)</a:t>
            </a:r>
            <a:endParaRPr lang="en-US" sz="3200" dirty="0">
              <a:solidFill>
                <a:srgbClr val="000090"/>
              </a:solidFill>
            </a:endParaRPr>
          </a:p>
        </p:txBody>
      </p:sp>
      <p:pic>
        <p:nvPicPr>
          <p:cNvPr id="3" name="Picture 2" descr="20120802_2000_c2_5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494" y="1699327"/>
            <a:ext cx="4980873" cy="4980873"/>
          </a:xfrm>
          <a:prstGeom prst="rect">
            <a:avLst/>
          </a:prstGeom>
        </p:spPr>
      </p:pic>
    </p:spTree>
    <p:extLst>
      <p:ext uri="{BB962C8B-B14F-4D97-AF65-F5344CB8AC3E}">
        <p14:creationId xmlns:p14="http://schemas.microsoft.com/office/powerpoint/2010/main" val="18028677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99385"/>
          </a:xfrm>
        </p:spPr>
        <p:txBody>
          <a:bodyPr>
            <a:noAutofit/>
          </a:bodyPr>
          <a:lstStyle/>
          <a:p>
            <a:r>
              <a:rPr lang="en-US" sz="3200" dirty="0" smtClean="0">
                <a:solidFill>
                  <a:srgbClr val="000090"/>
                </a:solidFill>
              </a:rPr>
              <a:t>A gas heated to high temperatures and at high altitude should begin to flow outwards…</a:t>
            </a:r>
            <a:r>
              <a:rPr lang="en-US" sz="3200" i="1" dirty="0" smtClean="0">
                <a:solidFill>
                  <a:srgbClr val="000090"/>
                </a:solidFill>
              </a:rPr>
              <a:t>the solar wind</a:t>
            </a:r>
            <a:endParaRPr lang="en-US" sz="3200" dirty="0">
              <a:solidFill>
                <a:srgbClr val="000090"/>
              </a:solidFill>
            </a:endParaRPr>
          </a:p>
        </p:txBody>
      </p:sp>
      <p:pic>
        <p:nvPicPr>
          <p:cNvPr id="3" name="Picture 2" descr="solarwi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401" y="2104481"/>
            <a:ext cx="6531507" cy="4300676"/>
          </a:xfrm>
          <a:prstGeom prst="rect">
            <a:avLst/>
          </a:prstGeom>
        </p:spPr>
      </p:pic>
    </p:spTree>
    <p:extLst>
      <p:ext uri="{BB962C8B-B14F-4D97-AF65-F5344CB8AC3E}">
        <p14:creationId xmlns:p14="http://schemas.microsoft.com/office/powerpoint/2010/main" val="2540996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90"/>
                </a:solidFill>
              </a:rPr>
              <a:t>Spacecraft in interplanetary space (e.g. ACE) can directly measure the solar wind</a:t>
            </a:r>
            <a:endParaRPr lang="en-US" sz="3200" dirty="0">
              <a:solidFill>
                <a:srgbClr val="000090"/>
              </a:solidFill>
            </a:endParaRPr>
          </a:p>
        </p:txBody>
      </p:sp>
      <p:pic>
        <p:nvPicPr>
          <p:cNvPr id="3" name="Picture 2" descr="Screen shot 2012-08-30 at 8.53.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09" y="1417638"/>
            <a:ext cx="6489256" cy="5248954"/>
          </a:xfrm>
          <a:prstGeom prst="rect">
            <a:avLst/>
          </a:prstGeom>
        </p:spPr>
      </p:pic>
    </p:spTree>
    <p:extLst>
      <p:ext uri="{BB962C8B-B14F-4D97-AF65-F5344CB8AC3E}">
        <p14:creationId xmlns:p14="http://schemas.microsoft.com/office/powerpoint/2010/main" val="929257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90"/>
                </a:solidFill>
              </a:rPr>
              <a:t>Plasmas are interesting media</a:t>
            </a:r>
            <a:endParaRPr lang="en-US" sz="3200" dirty="0">
              <a:solidFill>
                <a:srgbClr val="000090"/>
              </a:solidFill>
            </a:endParaRPr>
          </a:p>
        </p:txBody>
      </p:sp>
      <p:sp>
        <p:nvSpPr>
          <p:cNvPr id="3" name="Cube 2"/>
          <p:cNvSpPr/>
          <p:nvPr/>
        </p:nvSpPr>
        <p:spPr>
          <a:xfrm>
            <a:off x="1680797" y="2539655"/>
            <a:ext cx="1848876" cy="1848718"/>
          </a:xfrm>
          <a:prstGeom prst="cube">
            <a:avLst/>
          </a:prstGeom>
          <a:solidFill>
            <a:srgbClr val="3366FF">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1811525" y="3118544"/>
            <a:ext cx="280133" cy="2614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577221" y="3921523"/>
            <a:ext cx="280133" cy="24213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flipH="1" flipV="1">
            <a:off x="2502518" y="3221252"/>
            <a:ext cx="280134" cy="289445"/>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43776" y="2707718"/>
            <a:ext cx="233445" cy="27948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ube 7"/>
          <p:cNvSpPr/>
          <p:nvPr/>
        </p:nvSpPr>
        <p:spPr>
          <a:xfrm>
            <a:off x="4654871" y="1504497"/>
            <a:ext cx="3128150" cy="2883876"/>
          </a:xfrm>
          <a:prstGeom prst="cube">
            <a:avLst/>
          </a:prstGeom>
          <a:solidFill>
            <a:srgbClr val="3366FF">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nut 8"/>
          <p:cNvSpPr/>
          <p:nvPr/>
        </p:nvSpPr>
        <p:spPr>
          <a:xfrm>
            <a:off x="5201130" y="1664182"/>
            <a:ext cx="429537" cy="391530"/>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630667" y="3921523"/>
            <a:ext cx="373511" cy="354182"/>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6315008" y="3138150"/>
            <a:ext cx="392186" cy="390908"/>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7171398" y="3008704"/>
            <a:ext cx="392186" cy="371276"/>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quot;No&quot; Symbol 16"/>
          <p:cNvSpPr/>
          <p:nvPr/>
        </p:nvSpPr>
        <p:spPr>
          <a:xfrm>
            <a:off x="5425236" y="3193552"/>
            <a:ext cx="410861" cy="372856"/>
          </a:xfrm>
          <a:prstGeom prst="noSmoking">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quot;No&quot; Symbol 17"/>
          <p:cNvSpPr/>
          <p:nvPr/>
        </p:nvSpPr>
        <p:spPr>
          <a:xfrm>
            <a:off x="4771593" y="3586639"/>
            <a:ext cx="429537" cy="334884"/>
          </a:xfrm>
          <a:prstGeom prst="noSmoking">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quot;No&quot; Symbol 18"/>
          <p:cNvSpPr/>
          <p:nvPr/>
        </p:nvSpPr>
        <p:spPr>
          <a:xfrm>
            <a:off x="5696031" y="2240869"/>
            <a:ext cx="429537" cy="466849"/>
          </a:xfrm>
          <a:prstGeom prst="noSmoking">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quot;No&quot; Symbol 19"/>
          <p:cNvSpPr/>
          <p:nvPr/>
        </p:nvSpPr>
        <p:spPr>
          <a:xfrm>
            <a:off x="6779212" y="1664182"/>
            <a:ext cx="392186" cy="371276"/>
          </a:xfrm>
          <a:prstGeom prst="noSmoking">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1" name="Picture 20" descr="Screen shot 2012-08-28 at 6.2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797" y="4610278"/>
            <a:ext cx="1857568" cy="1589465"/>
          </a:xfrm>
          <a:prstGeom prst="rect">
            <a:avLst/>
          </a:prstGeom>
        </p:spPr>
      </p:pic>
      <p:pic>
        <p:nvPicPr>
          <p:cNvPr id="22" name="Picture 21" descr="Screen shot 2012-08-30 at 9.36.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383" y="4468369"/>
            <a:ext cx="1656811" cy="2389631"/>
          </a:xfrm>
          <a:prstGeom prst="rect">
            <a:avLst/>
          </a:prstGeom>
        </p:spPr>
      </p:pic>
    </p:spTree>
    <p:extLst>
      <p:ext uri="{BB962C8B-B14F-4D97-AF65-F5344CB8AC3E}">
        <p14:creationId xmlns:p14="http://schemas.microsoft.com/office/powerpoint/2010/main" val="7866060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89776"/>
          </a:xfrm>
        </p:spPr>
        <p:txBody>
          <a:bodyPr>
            <a:normAutofit/>
          </a:bodyPr>
          <a:lstStyle/>
          <a:p>
            <a:r>
              <a:rPr lang="en-US" sz="3200" dirty="0" smtClean="0">
                <a:solidFill>
                  <a:srgbClr val="000090"/>
                </a:solidFill>
              </a:rPr>
              <a:t>Some basic properties of plasmas</a:t>
            </a:r>
            <a:endParaRPr lang="en-US" sz="3200" dirty="0">
              <a:solidFill>
                <a:srgbClr val="000090"/>
              </a:solidFill>
            </a:endParaRPr>
          </a:p>
        </p:txBody>
      </p:sp>
      <p:pic>
        <p:nvPicPr>
          <p:cNvPr id="3" name="Picture 2" descr="C2blowleft_combo_pre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709" y="1195131"/>
            <a:ext cx="2833162" cy="2754463"/>
          </a:xfrm>
          <a:prstGeom prst="rect">
            <a:avLst/>
          </a:prstGeom>
        </p:spPr>
      </p:pic>
      <p:sp>
        <p:nvSpPr>
          <p:cNvPr id="4" name="TextBox 3"/>
          <p:cNvSpPr txBox="1"/>
          <p:nvPr/>
        </p:nvSpPr>
        <p:spPr>
          <a:xfrm>
            <a:off x="457200" y="1531262"/>
            <a:ext cx="2642936" cy="461665"/>
          </a:xfrm>
          <a:prstGeom prst="rect">
            <a:avLst/>
          </a:prstGeom>
          <a:noFill/>
        </p:spPr>
        <p:txBody>
          <a:bodyPr wrap="square" rtlCol="0">
            <a:spAutoFit/>
          </a:bodyPr>
          <a:lstStyle/>
          <a:p>
            <a:r>
              <a:rPr lang="en-US" sz="2400" dirty="0" smtClean="0">
                <a:solidFill>
                  <a:srgbClr val="800000"/>
                </a:solidFill>
              </a:rPr>
              <a:t>Plasma frequency</a:t>
            </a:r>
            <a:endParaRPr lang="en-US" sz="2400" dirty="0">
              <a:solidFill>
                <a:srgbClr val="800000"/>
              </a:solidFill>
            </a:endParaRPr>
          </a:p>
        </p:txBody>
      </p:sp>
      <p:sp>
        <p:nvSpPr>
          <p:cNvPr id="5" name="TextBox 4"/>
          <p:cNvSpPr txBox="1"/>
          <p:nvPr/>
        </p:nvSpPr>
        <p:spPr>
          <a:xfrm>
            <a:off x="457200" y="3436003"/>
            <a:ext cx="2792340" cy="461665"/>
          </a:xfrm>
          <a:prstGeom prst="rect">
            <a:avLst/>
          </a:prstGeom>
          <a:noFill/>
        </p:spPr>
        <p:txBody>
          <a:bodyPr wrap="square" rtlCol="0">
            <a:spAutoFit/>
          </a:bodyPr>
          <a:lstStyle/>
          <a:p>
            <a:r>
              <a:rPr lang="en-US" sz="2400" dirty="0" smtClean="0">
                <a:solidFill>
                  <a:srgbClr val="800000"/>
                </a:solidFill>
              </a:rPr>
              <a:t>Cyclotron frequency </a:t>
            </a:r>
            <a:endParaRPr lang="en-US" sz="2400" dirty="0">
              <a:solidFill>
                <a:srgbClr val="800000"/>
              </a:solidFill>
            </a:endParaRPr>
          </a:p>
        </p:txBody>
      </p:sp>
      <p:sp>
        <p:nvSpPr>
          <p:cNvPr id="6" name="TextBox 5"/>
          <p:cNvSpPr txBox="1"/>
          <p:nvPr/>
        </p:nvSpPr>
        <p:spPr>
          <a:xfrm>
            <a:off x="634968" y="5247374"/>
            <a:ext cx="1998280" cy="461665"/>
          </a:xfrm>
          <a:prstGeom prst="rect">
            <a:avLst/>
          </a:prstGeom>
          <a:noFill/>
        </p:spPr>
        <p:txBody>
          <a:bodyPr wrap="square" rtlCol="0">
            <a:spAutoFit/>
          </a:bodyPr>
          <a:lstStyle/>
          <a:p>
            <a:r>
              <a:rPr lang="en-US" sz="2400" dirty="0" err="1" smtClean="0">
                <a:solidFill>
                  <a:srgbClr val="800000"/>
                </a:solidFill>
              </a:rPr>
              <a:t>DeBye</a:t>
            </a:r>
            <a:r>
              <a:rPr lang="en-US" sz="2400" dirty="0" smtClean="0">
                <a:solidFill>
                  <a:srgbClr val="800000"/>
                </a:solidFill>
              </a:rPr>
              <a:t> length</a:t>
            </a:r>
            <a:endParaRPr lang="en-US" sz="2400" dirty="0">
              <a:solidFill>
                <a:srgbClr val="800000"/>
              </a:solidFill>
            </a:endParaRPr>
          </a:p>
        </p:txBody>
      </p:sp>
      <p:pic>
        <p:nvPicPr>
          <p:cNvPr id="7" name="Picture 6" descr="Screen shot 2012-08-30 at 9.56.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542" y="1195131"/>
            <a:ext cx="2182866" cy="1247352"/>
          </a:xfrm>
          <a:prstGeom prst="rect">
            <a:avLst/>
          </a:prstGeom>
        </p:spPr>
      </p:pic>
      <p:pic>
        <p:nvPicPr>
          <p:cNvPr id="8" name="Picture 7" descr="Screen shot 2012-08-30 at 9.57.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540" y="3124200"/>
            <a:ext cx="2219712" cy="1145658"/>
          </a:xfrm>
          <a:prstGeom prst="rect">
            <a:avLst/>
          </a:prstGeom>
        </p:spPr>
      </p:pic>
      <p:pic>
        <p:nvPicPr>
          <p:cNvPr id="9" name="Picture 8" descr="Screen shot 2012-08-30 at 9.57.5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916" y="4892037"/>
            <a:ext cx="4116550" cy="1291896"/>
          </a:xfrm>
          <a:prstGeom prst="rect">
            <a:avLst/>
          </a:prstGeom>
        </p:spPr>
      </p:pic>
    </p:spTree>
    <p:extLst>
      <p:ext uri="{BB962C8B-B14F-4D97-AF65-F5344CB8AC3E}">
        <p14:creationId xmlns:p14="http://schemas.microsoft.com/office/powerpoint/2010/main" val="16535292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01" y="863584"/>
            <a:ext cx="5881806" cy="1143000"/>
          </a:xfrm>
        </p:spPr>
        <p:txBody>
          <a:bodyPr>
            <a:normAutofit fontScale="90000"/>
          </a:bodyPr>
          <a:lstStyle/>
          <a:p>
            <a:r>
              <a:rPr lang="en-US" sz="3200" dirty="0" smtClean="0">
                <a:solidFill>
                  <a:srgbClr val="000090"/>
                </a:solidFill>
              </a:rPr>
              <a:t>What are the plasma properties of the solar corona at r = 10 solar radii? </a:t>
            </a:r>
            <a:endParaRPr lang="en-US" sz="3200" dirty="0">
              <a:solidFill>
                <a:srgbClr val="000090"/>
              </a:solidFill>
            </a:endParaRPr>
          </a:p>
        </p:txBody>
      </p:sp>
      <p:sp>
        <p:nvSpPr>
          <p:cNvPr id="3" name="Content Placeholder 2"/>
          <p:cNvSpPr>
            <a:spLocks noGrp="1"/>
          </p:cNvSpPr>
          <p:nvPr>
            <p:ph idx="1"/>
          </p:nvPr>
        </p:nvSpPr>
        <p:spPr>
          <a:xfrm>
            <a:off x="457200" y="3468266"/>
            <a:ext cx="3923821" cy="3112356"/>
          </a:xfrm>
        </p:spPr>
        <p:txBody>
          <a:bodyPr>
            <a:normAutofit/>
          </a:bodyPr>
          <a:lstStyle/>
          <a:p>
            <a:r>
              <a:rPr lang="en-US" sz="2400" dirty="0" smtClean="0">
                <a:solidFill>
                  <a:srgbClr val="800000"/>
                </a:solidFill>
              </a:rPr>
              <a:t>Electron density</a:t>
            </a:r>
          </a:p>
          <a:p>
            <a:r>
              <a:rPr lang="en-US" sz="2400" dirty="0" smtClean="0">
                <a:solidFill>
                  <a:srgbClr val="800000"/>
                </a:solidFill>
              </a:rPr>
              <a:t>Plasma frequency</a:t>
            </a:r>
          </a:p>
          <a:p>
            <a:r>
              <a:rPr lang="en-US" sz="2400" dirty="0" smtClean="0">
                <a:solidFill>
                  <a:srgbClr val="800000"/>
                </a:solidFill>
              </a:rPr>
              <a:t>Magnetic field strength</a:t>
            </a:r>
          </a:p>
          <a:p>
            <a:r>
              <a:rPr lang="en-US" sz="2400" dirty="0" smtClean="0">
                <a:solidFill>
                  <a:srgbClr val="800000"/>
                </a:solidFill>
              </a:rPr>
              <a:t>Proton </a:t>
            </a:r>
            <a:r>
              <a:rPr lang="en-US" sz="2400" dirty="0" err="1" smtClean="0">
                <a:solidFill>
                  <a:srgbClr val="800000"/>
                </a:solidFill>
              </a:rPr>
              <a:t>gyrofrequency</a:t>
            </a:r>
            <a:endParaRPr lang="en-US" sz="2400" dirty="0" smtClean="0">
              <a:solidFill>
                <a:srgbClr val="800000"/>
              </a:solidFill>
            </a:endParaRPr>
          </a:p>
          <a:p>
            <a:r>
              <a:rPr lang="en-US" sz="2400" dirty="0" smtClean="0">
                <a:solidFill>
                  <a:srgbClr val="800000"/>
                </a:solidFill>
              </a:rPr>
              <a:t>Temperature </a:t>
            </a:r>
          </a:p>
          <a:p>
            <a:r>
              <a:rPr lang="en-US" sz="2400" dirty="0" err="1" smtClean="0">
                <a:solidFill>
                  <a:srgbClr val="800000"/>
                </a:solidFill>
              </a:rPr>
              <a:t>DeBye</a:t>
            </a:r>
            <a:r>
              <a:rPr lang="en-US" sz="2400" dirty="0" smtClean="0">
                <a:solidFill>
                  <a:srgbClr val="800000"/>
                </a:solidFill>
              </a:rPr>
              <a:t> length</a:t>
            </a:r>
            <a:endParaRPr lang="en-US" sz="2400" dirty="0">
              <a:solidFill>
                <a:srgbClr val="800000"/>
              </a:solidFill>
            </a:endParaRPr>
          </a:p>
        </p:txBody>
      </p:sp>
      <p:pic>
        <p:nvPicPr>
          <p:cNvPr id="4" name="Picture 3" descr="20030816_1959_c3_5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006" y="1159974"/>
            <a:ext cx="2662284" cy="2662284"/>
          </a:xfrm>
          <a:prstGeom prst="rect">
            <a:avLst/>
          </a:prstGeom>
        </p:spPr>
      </p:pic>
      <p:pic>
        <p:nvPicPr>
          <p:cNvPr id="5" name="Picture 4" descr="Screen shot 2012-08-30 at 2.41.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006" y="3331226"/>
            <a:ext cx="2540000" cy="2898721"/>
          </a:xfrm>
          <a:prstGeom prst="rect">
            <a:avLst/>
          </a:prstGeom>
        </p:spPr>
      </p:pic>
    </p:spTree>
    <p:extLst>
      <p:ext uri="{BB962C8B-B14F-4D97-AF65-F5344CB8AC3E}">
        <p14:creationId xmlns:p14="http://schemas.microsoft.com/office/powerpoint/2010/main" val="10044703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09701" y="289608"/>
            <a:ext cx="7134667" cy="1071614"/>
          </a:xfrm>
        </p:spPr>
        <p:txBody>
          <a:bodyPr>
            <a:normAutofit/>
          </a:bodyPr>
          <a:lstStyle/>
          <a:p>
            <a:r>
              <a:rPr lang="en-US" sz="3200" dirty="0" smtClean="0">
                <a:solidFill>
                  <a:srgbClr val="000090"/>
                </a:solidFill>
              </a:rPr>
              <a:t>Faraday Rotation as a Probe of the Coronal Magnetic Field</a:t>
            </a:r>
            <a:endParaRPr lang="en-US" sz="3200" dirty="0">
              <a:solidFill>
                <a:srgbClr val="000090"/>
              </a:solidFill>
            </a:endParaRPr>
          </a:p>
        </p:txBody>
      </p:sp>
      <p:sp>
        <p:nvSpPr>
          <p:cNvPr id="7" name="Subtitle 6"/>
          <p:cNvSpPr>
            <a:spLocks noGrp="1"/>
          </p:cNvSpPr>
          <p:nvPr>
            <p:ph type="subTitle" idx="1"/>
          </p:nvPr>
        </p:nvSpPr>
        <p:spPr>
          <a:xfrm>
            <a:off x="1371600" y="5442499"/>
            <a:ext cx="6400800" cy="1140466"/>
          </a:xfrm>
        </p:spPr>
        <p:txBody>
          <a:bodyPr>
            <a:normAutofit/>
          </a:bodyPr>
          <a:lstStyle/>
          <a:p>
            <a:endParaRPr lang="en-US" sz="2800" dirty="0">
              <a:solidFill>
                <a:srgbClr val="800000"/>
              </a:solidFill>
            </a:endParaRPr>
          </a:p>
        </p:txBody>
      </p:sp>
      <p:pic>
        <p:nvPicPr>
          <p:cNvPr id="8" name="Picture 7" descr="VLA730A_lo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906" y="1786299"/>
            <a:ext cx="4782662" cy="3164528"/>
          </a:xfrm>
          <a:prstGeom prst="rect">
            <a:avLst/>
          </a:prstGeom>
        </p:spPr>
      </p:pic>
      <p:pic>
        <p:nvPicPr>
          <p:cNvPr id="9" name="Picture 8" descr="20120515_1422_c3_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62" y="1786299"/>
            <a:ext cx="3672618" cy="3672618"/>
          </a:xfrm>
          <a:prstGeom prst="rect">
            <a:avLst/>
          </a:prstGeom>
        </p:spPr>
      </p:pic>
    </p:spTree>
    <p:extLst>
      <p:ext uri="{BB962C8B-B14F-4D97-AF65-F5344CB8AC3E}">
        <p14:creationId xmlns:p14="http://schemas.microsoft.com/office/powerpoint/2010/main" val="4251677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solidFill>
                  <a:srgbClr val="000090"/>
                </a:solidFill>
              </a:rPr>
              <a:t>To gain a perspective on gaseous media in space, first consider a more familiar gaseous medium….the Earth’s atmosphere</a:t>
            </a:r>
            <a:endParaRPr lang="en-US" sz="2400" dirty="0">
              <a:solidFill>
                <a:srgbClr val="000090"/>
              </a:solidFill>
            </a:endParaRPr>
          </a:p>
        </p:txBody>
      </p:sp>
      <p:pic>
        <p:nvPicPr>
          <p:cNvPr id="5" name="Picture 4" descr="cirru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17638"/>
            <a:ext cx="5334000" cy="3581400"/>
          </a:xfrm>
          <a:prstGeom prst="rect">
            <a:avLst/>
          </a:prstGeom>
        </p:spPr>
      </p:pic>
      <p:sp>
        <p:nvSpPr>
          <p:cNvPr id="6" name="TextBox 5"/>
          <p:cNvSpPr txBox="1"/>
          <p:nvPr/>
        </p:nvSpPr>
        <p:spPr>
          <a:xfrm>
            <a:off x="1148984" y="5542836"/>
            <a:ext cx="6490754" cy="1200328"/>
          </a:xfrm>
          <a:prstGeom prst="rect">
            <a:avLst/>
          </a:prstGeom>
          <a:noFill/>
        </p:spPr>
        <p:txBody>
          <a:bodyPr wrap="square" rtlCol="0">
            <a:spAutoFit/>
          </a:bodyPr>
          <a:lstStyle/>
          <a:p>
            <a:r>
              <a:rPr lang="en-US" sz="2400" dirty="0" smtClean="0">
                <a:solidFill>
                  <a:srgbClr val="800000"/>
                </a:solidFill>
              </a:rPr>
              <a:t>Physical conditions: </a:t>
            </a:r>
            <a:r>
              <a:rPr lang="en-US" sz="2400" dirty="0" smtClean="0"/>
              <a:t>T=290K, </a:t>
            </a:r>
          </a:p>
          <a:p>
            <a:r>
              <a:rPr lang="en-US" sz="2400" i="1" dirty="0" smtClean="0">
                <a:solidFill>
                  <a:srgbClr val="800000"/>
                </a:solidFill>
              </a:rPr>
              <a:t>Ionization state: neutral (molecular collisions not energetic enough to ionize)</a:t>
            </a:r>
            <a:endParaRPr lang="en-US" sz="2400" i="1" dirty="0"/>
          </a:p>
        </p:txBody>
      </p:sp>
      <p:pic>
        <p:nvPicPr>
          <p:cNvPr id="8" name="Picture 7" descr="Screen shot 2012-08-28 at 6.04.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884" y="5524019"/>
            <a:ext cx="4212942" cy="523333"/>
          </a:xfrm>
          <a:prstGeom prst="rect">
            <a:avLst/>
          </a:prstGeom>
        </p:spPr>
      </p:pic>
    </p:spTree>
    <p:extLst>
      <p:ext uri="{BB962C8B-B14F-4D97-AF65-F5344CB8AC3E}">
        <p14:creationId xmlns:p14="http://schemas.microsoft.com/office/powerpoint/2010/main" val="7082021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838200"/>
          </a:xfrm>
        </p:spPr>
        <p:txBody>
          <a:bodyPr/>
          <a:lstStyle/>
          <a:p>
            <a:r>
              <a:rPr lang="en-US" sz="3200" dirty="0">
                <a:solidFill>
                  <a:srgbClr val="000080"/>
                </a:solidFill>
              </a:rPr>
              <a:t>Faraday Rotation in the corona </a:t>
            </a:r>
            <a:endParaRPr lang="en-US" sz="3200" dirty="0">
              <a:solidFill>
                <a:srgbClr val="FFFF00"/>
              </a:solidFill>
            </a:endParaRPr>
          </a:p>
        </p:txBody>
      </p:sp>
      <p:pic>
        <p:nvPicPr>
          <p:cNvPr id="5123" name="Picture 3" descr="coronal_FR_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5867400" cy="54832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shot 2012-03-20 at 10.18.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703" y="5394025"/>
            <a:ext cx="4500538" cy="1274628"/>
          </a:xfrm>
          <a:prstGeom prst="rect">
            <a:avLst/>
          </a:prstGeom>
        </p:spPr>
      </p:pic>
      <p:sp>
        <p:nvSpPr>
          <p:cNvPr id="3" name="TextBox 2"/>
          <p:cNvSpPr txBox="1"/>
          <p:nvPr/>
        </p:nvSpPr>
        <p:spPr>
          <a:xfrm>
            <a:off x="381000" y="5047620"/>
            <a:ext cx="1911703" cy="369332"/>
          </a:xfrm>
          <a:prstGeom prst="rect">
            <a:avLst/>
          </a:prstGeom>
          <a:noFill/>
        </p:spPr>
        <p:txBody>
          <a:bodyPr wrap="square" rtlCol="0">
            <a:spAutoFit/>
          </a:bodyPr>
          <a:lstStyle/>
          <a:p>
            <a:r>
              <a:rPr lang="en-US" dirty="0" smtClean="0">
                <a:solidFill>
                  <a:srgbClr val="FF0000"/>
                </a:solidFill>
              </a:rPr>
              <a:t>Rotation measure</a:t>
            </a:r>
            <a:endParaRPr lang="en-US" dirty="0">
              <a:solidFill>
                <a:srgbClr val="FF0000"/>
              </a:solidFill>
            </a:endParaRPr>
          </a:p>
        </p:txBody>
      </p:sp>
      <p:cxnSp>
        <p:nvCxnSpPr>
          <p:cNvPr id="5" name="Straight Connector 4"/>
          <p:cNvCxnSpPr/>
          <p:nvPr/>
        </p:nvCxnSpPr>
        <p:spPr>
          <a:xfrm>
            <a:off x="3348333" y="6626225"/>
            <a:ext cx="280402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rgbClr val="000090"/>
                </a:solidFill>
              </a:rPr>
              <a:t>Trans-coronal sources for Faraday rotation measurements</a:t>
            </a:r>
            <a:endParaRPr lang="en-US" sz="3200" dirty="0">
              <a:solidFill>
                <a:srgbClr val="000090"/>
              </a:solidFill>
            </a:endParaRPr>
          </a:p>
        </p:txBody>
      </p:sp>
      <p:sp>
        <p:nvSpPr>
          <p:cNvPr id="4" name="Content Placeholder 3"/>
          <p:cNvSpPr>
            <a:spLocks noGrp="1"/>
          </p:cNvSpPr>
          <p:nvPr>
            <p:ph idx="1"/>
          </p:nvPr>
        </p:nvSpPr>
        <p:spPr>
          <a:xfrm>
            <a:off x="457200" y="1600200"/>
            <a:ext cx="4926358" cy="4525963"/>
          </a:xfrm>
        </p:spPr>
        <p:txBody>
          <a:bodyPr>
            <a:normAutofit/>
          </a:bodyPr>
          <a:lstStyle/>
          <a:p>
            <a:r>
              <a:rPr lang="en-US" sz="2800" dirty="0" smtClean="0">
                <a:solidFill>
                  <a:srgbClr val="800000"/>
                </a:solidFill>
              </a:rPr>
              <a:t>Spacecraft transmitters (M. Bird, E. Jensen)</a:t>
            </a:r>
          </a:p>
          <a:p>
            <a:r>
              <a:rPr lang="en-US" sz="2800" dirty="0" smtClean="0">
                <a:solidFill>
                  <a:srgbClr val="800000"/>
                </a:solidFill>
              </a:rPr>
              <a:t>Pulsars (provide both RM and DM)</a:t>
            </a:r>
          </a:p>
          <a:p>
            <a:r>
              <a:rPr lang="en-US" sz="2800" dirty="0" smtClean="0">
                <a:solidFill>
                  <a:srgbClr val="800000"/>
                </a:solidFill>
              </a:rPr>
              <a:t>Extragalactic radio sources (numerous, provide “constellations” and possibility of multiple lines of sight)</a:t>
            </a:r>
            <a:endParaRPr lang="en-US" sz="2800" dirty="0">
              <a:solidFill>
                <a:srgbClr val="800000"/>
              </a:solidFill>
            </a:endParaRPr>
          </a:p>
        </p:txBody>
      </p:sp>
      <p:pic>
        <p:nvPicPr>
          <p:cNvPr id="5" name="Picture 4" descr="CP09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016" y="2354688"/>
            <a:ext cx="3625182" cy="1601825"/>
          </a:xfrm>
          <a:prstGeom prst="rect">
            <a:avLst/>
          </a:prstGeom>
        </p:spPr>
      </p:pic>
    </p:spTree>
    <p:extLst>
      <p:ext uri="{BB962C8B-B14F-4D97-AF65-F5344CB8AC3E}">
        <p14:creationId xmlns:p14="http://schemas.microsoft.com/office/powerpoint/2010/main" val="18608991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1638"/>
            <a:ext cx="4191000" cy="3897312"/>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1219200" y="5378450"/>
            <a:ext cx="7315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lgn="ctr" eaLnBrk="1" hangingPunct="1"/>
            <a:endParaRPr lang="en-US" sz="1000"/>
          </a:p>
        </p:txBody>
      </p:sp>
      <p:sp>
        <p:nvSpPr>
          <p:cNvPr id="11268" name="Rectangle 4"/>
          <p:cNvSpPr>
            <a:spLocks noGrp="1" noChangeArrowheads="1"/>
          </p:cNvSpPr>
          <p:nvPr>
            <p:ph type="title"/>
          </p:nvPr>
        </p:nvSpPr>
        <p:spPr>
          <a:xfrm>
            <a:off x="228600" y="304800"/>
            <a:ext cx="8534400" cy="1143000"/>
          </a:xfrm>
        </p:spPr>
        <p:txBody>
          <a:bodyPr/>
          <a:lstStyle/>
          <a:p>
            <a:r>
              <a:rPr lang="en-US" sz="3200" dirty="0" smtClean="0">
                <a:solidFill>
                  <a:srgbClr val="000090"/>
                </a:solidFill>
              </a:rPr>
              <a:t>Constellation of radio galaxies around the Sun</a:t>
            </a:r>
            <a:endParaRPr lang="en-US" sz="3200" dirty="0">
              <a:solidFill>
                <a:srgbClr val="000090"/>
              </a:solidFill>
            </a:endParaRPr>
          </a:p>
        </p:txBody>
      </p:sp>
      <p:pic>
        <p:nvPicPr>
          <p:cNvPr id="11270" name="Picture 6" descr="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1271" name="Text Box 7"/>
          <p:cNvSpPr txBox="1">
            <a:spLocks noChangeArrowheads="1"/>
          </p:cNvSpPr>
          <p:nvPr/>
        </p:nvSpPr>
        <p:spPr bwMode="auto">
          <a:xfrm>
            <a:off x="685800" y="5791200"/>
            <a:ext cx="3886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solidFill>
                  <a:schemeClr val="bg1"/>
                </a:solidFill>
              </a:rPr>
              <a:t>Constellation of radio sources</a:t>
            </a:r>
          </a:p>
        </p:txBody>
      </p:sp>
      <p:sp>
        <p:nvSpPr>
          <p:cNvPr id="11273" name="Text Box 9"/>
          <p:cNvSpPr txBox="1">
            <a:spLocks noChangeArrowheads="1"/>
          </p:cNvSpPr>
          <p:nvPr/>
        </p:nvSpPr>
        <p:spPr bwMode="auto">
          <a:xfrm>
            <a:off x="4800600" y="5791200"/>
            <a:ext cx="43434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solidFill>
                  <a:schemeClr val="bg1"/>
                </a:solidFill>
              </a:rPr>
              <a:t>LASCO coronagraph image during observing session</a:t>
            </a:r>
          </a:p>
        </p:txBody>
      </p:sp>
      <p:sp>
        <p:nvSpPr>
          <p:cNvPr id="2" name="TextBox 1"/>
          <p:cNvSpPr txBox="1"/>
          <p:nvPr/>
        </p:nvSpPr>
        <p:spPr>
          <a:xfrm>
            <a:off x="1967414" y="5938979"/>
            <a:ext cx="4936418" cy="523220"/>
          </a:xfrm>
          <a:prstGeom prst="rect">
            <a:avLst/>
          </a:prstGeom>
          <a:noFill/>
        </p:spPr>
        <p:txBody>
          <a:bodyPr wrap="square" rtlCol="0">
            <a:spAutoFit/>
          </a:bodyPr>
          <a:lstStyle/>
          <a:p>
            <a:r>
              <a:rPr lang="en-US" sz="2800" dirty="0" err="1" smtClean="0">
                <a:solidFill>
                  <a:srgbClr val="800000"/>
                </a:solidFill>
              </a:rPr>
              <a:t>Ingleby</a:t>
            </a:r>
            <a:r>
              <a:rPr lang="en-US" sz="2800" dirty="0" smtClean="0">
                <a:solidFill>
                  <a:srgbClr val="800000"/>
                </a:solidFill>
              </a:rPr>
              <a:t> et al, </a:t>
            </a:r>
            <a:r>
              <a:rPr lang="en-US" sz="2800" dirty="0" err="1" smtClean="0">
                <a:solidFill>
                  <a:srgbClr val="800000"/>
                </a:solidFill>
              </a:rPr>
              <a:t>ApJ</a:t>
            </a:r>
            <a:r>
              <a:rPr lang="en-US" sz="2800" dirty="0" smtClean="0">
                <a:solidFill>
                  <a:srgbClr val="800000"/>
                </a:solidFill>
              </a:rPr>
              <a:t> 668, 520, 2007</a:t>
            </a:r>
            <a:endParaRPr lang="en-US" sz="2800" dirty="0">
              <a:solidFill>
                <a:srgbClr val="800000"/>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7938"/>
            <a:ext cx="33718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1214438"/>
            <a:ext cx="4762500" cy="4429125"/>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7938" y="6154738"/>
            <a:ext cx="91281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1" hangingPunct="1"/>
            <a:r>
              <a:rPr lang="en-US" sz="800"/>
              <a:t>Fig. 3.— Illustration of data used to obtain the coronal Faraday rotation for one of the lines of sight, that to 2325−049 on March 12. In all three panels, the orientation and length of the plotted lines correspond to the polarization position angle and the polarized intensity, respectively, at that position in the source. The contours are of total intensity (Stokes parameter I). (a) The 1465 MHz polarization position angle map on March 12, when the line of sight passed through the corona. (b) Similar map of the source on May 29, when the corona was far from the source. (c) Position angle difference between the two maps, Δχ, which is the Faraday rotation due to the corona. For both components of the source, the Faraday rotation is 14°, corresponding to an RM of 6 rad m−2. The resolution of all three maps is about 5$\arcsec$ (angular diameter FWHM of the restoring beam). </a:t>
            </a:r>
          </a:p>
        </p:txBody>
      </p:sp>
      <p:sp>
        <p:nvSpPr>
          <p:cNvPr id="7173" name="Text Box 5"/>
          <p:cNvSpPr txBox="1">
            <a:spLocks noChangeArrowheads="1"/>
          </p:cNvSpPr>
          <p:nvPr/>
        </p:nvSpPr>
        <p:spPr bwMode="auto">
          <a:xfrm>
            <a:off x="7938" y="7938"/>
            <a:ext cx="54705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200"/>
              <a:t>From The Astrophysical Journal 668(1):520–532.</a:t>
            </a:r>
          </a:p>
          <a:p>
            <a:pPr eaLnBrk="1" hangingPunct="1"/>
            <a:r>
              <a:rPr lang="en-US" sz="1200"/>
              <a:t>© 2007 by The American Astronomical Society.</a:t>
            </a:r>
          </a:p>
          <a:p>
            <a:pPr eaLnBrk="1" hangingPunct="1"/>
            <a:r>
              <a:rPr lang="en-US" sz="1200"/>
              <a:t>For permission to reuse, contact journalpermissions@press.uchicago.edu.</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7938"/>
            <a:ext cx="33718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1195388"/>
            <a:ext cx="4762500" cy="4467225"/>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7938" y="6154738"/>
            <a:ext cx="91281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1" hangingPunct="1"/>
            <a:r>
              <a:rPr lang="en-US" sz="800"/>
              <a:t>Fig. 3.— Illustration of data used to obtain the coronal Faraday rotation for one of the lines of sight, that to 2325−049 on March 12. In all three panels, the orientation and length of the plotted lines correspond to the polarization position angle and the polarized intensity, respectively, at that position in the source. The contours are of total intensity (Stokes parameter I). (a) The 1465 MHz polarization position angle map on March 12, when the line of sight passed through the corona. (b) Similar map of the source on May 29, when the corona was far from the source. (c) Position angle difference between the two maps, Δχ, which is the Faraday rotation due to the corona. For both components of the source, the Faraday rotation is 14°, corresponding to an RM of 6 rad m−2. The resolution of all three maps is about 5$\arcsec$ (angular diameter FWHM of the restoring beam). </a:t>
            </a:r>
          </a:p>
        </p:txBody>
      </p:sp>
      <p:sp>
        <p:nvSpPr>
          <p:cNvPr id="8197" name="Text Box 5"/>
          <p:cNvSpPr txBox="1">
            <a:spLocks noChangeArrowheads="1"/>
          </p:cNvSpPr>
          <p:nvPr/>
        </p:nvSpPr>
        <p:spPr bwMode="auto">
          <a:xfrm>
            <a:off x="7938" y="7938"/>
            <a:ext cx="54705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200"/>
              <a:t>From The Astrophysical Journal 668(1):520–532.</a:t>
            </a:r>
          </a:p>
          <a:p>
            <a:pPr eaLnBrk="1" hangingPunct="1"/>
            <a:r>
              <a:rPr lang="en-US" sz="1200"/>
              <a:t>© 2007 by The American Astronomical Society.</a:t>
            </a:r>
          </a:p>
          <a:p>
            <a:pPr eaLnBrk="1" hangingPunct="1"/>
            <a:r>
              <a:rPr lang="en-US" sz="1200"/>
              <a:t>For permission to reuse, contact journalpermissions@press.uchicago.edu.</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7938"/>
            <a:ext cx="33718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1571625"/>
            <a:ext cx="4762500" cy="3714750"/>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7938" y="6154738"/>
            <a:ext cx="91281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eaLnBrk="1" hangingPunct="1"/>
            <a:r>
              <a:rPr lang="en-US" sz="800"/>
              <a:t>Fig. 3.— Illustration of data used to obtain the coronal Faraday rotation for one of the lines of sight, that to 2325−049 on March 12. In all three panels, the orientation and length of the plotted lines correspond to the polarization position angle and the polarized intensity, respectively, at that position in the source. The contours are of total intensity (Stokes parameter I). (a) The 1465 MHz polarization position angle map on March 12, when the line of sight passed through the corona. (b) Similar map of the source on May 29, when the corona was far from the source. (c) Position angle difference between the two maps, Δχ, which is the Faraday rotation due to the corona. For both components of the source, the Faraday rotation is 14°, corresponding to an RM of 6 rad m−2. The resolution of all three maps is about 5$\arcsec$ (angular diameter FWHM of the restoring beam). </a:t>
            </a:r>
          </a:p>
        </p:txBody>
      </p:sp>
      <p:sp>
        <p:nvSpPr>
          <p:cNvPr id="9221" name="Text Box 5"/>
          <p:cNvSpPr txBox="1">
            <a:spLocks noChangeArrowheads="1"/>
          </p:cNvSpPr>
          <p:nvPr/>
        </p:nvSpPr>
        <p:spPr bwMode="auto">
          <a:xfrm>
            <a:off x="7938" y="7938"/>
            <a:ext cx="54705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200"/>
              <a:t>From The Astrophysical Journal 668(1):520–532.</a:t>
            </a:r>
          </a:p>
          <a:p>
            <a:pPr eaLnBrk="1" hangingPunct="1"/>
            <a:r>
              <a:rPr lang="en-US" sz="1200"/>
              <a:t>© 2007 by The American Astronomical Society.</a:t>
            </a:r>
          </a:p>
          <a:p>
            <a:pPr eaLnBrk="1" hangingPunct="1"/>
            <a:r>
              <a:rPr lang="en-US" sz="1200"/>
              <a:t>For permission to reuse, contact journalpermissions@press.uchicago.edu.</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838200"/>
          </a:xfrm>
        </p:spPr>
        <p:txBody>
          <a:bodyPr/>
          <a:lstStyle/>
          <a:p>
            <a:r>
              <a:rPr lang="en-US" sz="3200">
                <a:solidFill>
                  <a:srgbClr val="000080"/>
                </a:solidFill>
              </a:rPr>
              <a:t>An illustration of Faraday rotation</a:t>
            </a:r>
          </a:p>
        </p:txBody>
      </p:sp>
      <p:pic>
        <p:nvPicPr>
          <p:cNvPr id="13315" name="Picture 3" descr="fg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2590800" cy="24066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g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447800"/>
            <a:ext cx="2438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fg3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447800"/>
            <a:ext cx="2819400" cy="220345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1066800" y="4343400"/>
            <a:ext cx="7239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solidFill>
                  <a:schemeClr val="tx1"/>
                </a:solidFill>
              </a:rPr>
              <a:t>Position angle rotation (1465 MHz) = 14 degrees</a:t>
            </a:r>
          </a:p>
        </p:txBody>
      </p:sp>
      <p:sp>
        <p:nvSpPr>
          <p:cNvPr id="13319" name="Text Box 7"/>
          <p:cNvSpPr txBox="1">
            <a:spLocks noChangeArrowheads="1"/>
          </p:cNvSpPr>
          <p:nvPr/>
        </p:nvSpPr>
        <p:spPr bwMode="auto">
          <a:xfrm>
            <a:off x="1828800" y="5029200"/>
            <a:ext cx="594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solidFill>
                  <a:schemeClr val="tx1"/>
                </a:solidFill>
              </a:rPr>
              <a:t>Coronal RM = 6 rad/sq-m</a:t>
            </a:r>
          </a:p>
        </p:txBody>
      </p:sp>
      <p:sp>
        <p:nvSpPr>
          <p:cNvPr id="13320" name="AutoShape 8"/>
          <p:cNvSpPr>
            <a:spLocks noChangeArrowheads="1"/>
          </p:cNvSpPr>
          <p:nvPr/>
        </p:nvSpPr>
        <p:spPr bwMode="auto">
          <a:xfrm>
            <a:off x="762000" y="5029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13321" name="Text Box 9"/>
          <p:cNvSpPr txBox="1">
            <a:spLocks noChangeArrowheads="1"/>
          </p:cNvSpPr>
          <p:nvPr/>
        </p:nvSpPr>
        <p:spPr bwMode="auto">
          <a:xfrm>
            <a:off x="685800" y="5867400"/>
            <a:ext cx="807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solidFill>
                  <a:schemeClr val="tx1"/>
                </a:solidFill>
              </a:rPr>
              <a:t>Ingleby, Spangler, Whiting 2007, ApJ 668, 520</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4801" y="419084"/>
            <a:ext cx="8228160" cy="724396"/>
          </a:xfrm>
        </p:spPr>
        <p:txBody>
          <a:bodyPr tIns="12801">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200" dirty="0" smtClean="0">
                <a:solidFill>
                  <a:srgbClr val="000090"/>
                </a:solidFill>
              </a:rPr>
              <a:t>What are the results for the coronal field?</a:t>
            </a:r>
            <a:endParaRPr lang="en-GB" sz="3200" dirty="0">
              <a:solidFill>
                <a:srgbClr val="000090"/>
              </a:solidFill>
            </a:endParaRPr>
          </a:p>
        </p:txBody>
      </p:sp>
      <p:pic>
        <p:nvPicPr>
          <p:cNvPr id="2051" name="Picture 2"/>
          <p:cNvPicPr>
            <a:picLocks noChangeAspect="1" noChangeArrowheads="1"/>
          </p:cNvPicPr>
          <p:nvPr/>
        </p:nvPicPr>
        <p:blipFill>
          <a:blip r:embed="rId3" cstate="print"/>
          <a:srcRect/>
          <a:stretch>
            <a:fillRect/>
          </a:stretch>
        </p:blipFill>
        <p:spPr bwMode="auto">
          <a:xfrm>
            <a:off x="1359304" y="1143481"/>
            <a:ext cx="6002842" cy="4869484"/>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205612"/>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000" b="1">
                <a:solidFill>
                  <a:srgbClr val="000000"/>
                </a:solidFill>
              </a:rPr>
              <a:t>Monthly Notices of the Royal Astronomical Society</a:t>
            </a:r>
            <a:r>
              <a:rPr lang="en-GB" sz="1000">
                <a:solidFill>
                  <a:srgbClr val="000000"/>
                </a:solidFill>
              </a:rPr>
              <a:t/>
            </a:r>
            <a:br>
              <a:rPr lang="en-GB" sz="1000">
                <a:solidFill>
                  <a:srgbClr val="000000"/>
                </a:solidFill>
              </a:rPr>
            </a:br>
            <a:r>
              <a:rPr lang="en-GB" sz="1000">
                <a:solidFill>
                  <a:srgbClr val="000000"/>
                </a:solidFill>
                <a:hlinkClick r:id="rId5"/>
              </a:rPr>
              <a:t>Volume 422, Issue 2, </a:t>
            </a:r>
            <a:r>
              <a:rPr lang="en-GB" sz="1000">
                <a:solidFill>
                  <a:srgbClr val="000000"/>
                </a:solidFill>
              </a:rPr>
              <a:t>pages 1160-1165, 14 MAR 2012 DOI: 10.1111/j.1365-2966.2012.20688.x</a:t>
            </a:r>
            <a:br>
              <a:rPr lang="en-GB" sz="1000">
                <a:solidFill>
                  <a:srgbClr val="000000"/>
                </a:solidFill>
              </a:rPr>
            </a:br>
            <a:r>
              <a:rPr lang="en-GB" sz="1000">
                <a:solidFill>
                  <a:srgbClr val="000000"/>
                </a:solidFill>
                <a:hlinkClick r:id="rId6"/>
              </a:rPr>
              <a:t>http://onlinelibrary.wiley.com/doi/10.1111/j.1365-2966.2012.20688.x/full#f5</a:t>
            </a:r>
          </a:p>
        </p:txBody>
      </p:sp>
      <p:sp>
        <p:nvSpPr>
          <p:cNvPr id="2" name="TextBox 1"/>
          <p:cNvSpPr txBox="1"/>
          <p:nvPr/>
        </p:nvSpPr>
        <p:spPr>
          <a:xfrm>
            <a:off x="6367680" y="6205612"/>
            <a:ext cx="2557222" cy="523220"/>
          </a:xfrm>
          <a:prstGeom prst="rect">
            <a:avLst/>
          </a:prstGeom>
          <a:noFill/>
        </p:spPr>
        <p:txBody>
          <a:bodyPr wrap="square" rtlCol="0">
            <a:spAutoFit/>
          </a:bodyPr>
          <a:lstStyle/>
          <a:p>
            <a:r>
              <a:rPr lang="en-US" sz="2800" dirty="0" smtClean="0">
                <a:solidFill>
                  <a:srgbClr val="800000"/>
                </a:solidFill>
              </a:rPr>
              <a:t>You et al 2012</a:t>
            </a:r>
            <a:endParaRPr lang="en-US" sz="2800" dirty="0">
              <a:solidFill>
                <a:srgbClr val="800000"/>
              </a:solidFill>
            </a:endParaRPr>
          </a:p>
        </p:txBody>
      </p:sp>
      <p:sp>
        <p:nvSpPr>
          <p:cNvPr id="3" name="Left Arrow 2"/>
          <p:cNvSpPr/>
          <p:nvPr/>
        </p:nvSpPr>
        <p:spPr>
          <a:xfrm>
            <a:off x="5198409" y="6226473"/>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824329" y="2092953"/>
            <a:ext cx="4352488" cy="268327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685800"/>
          </a:xfrm>
        </p:spPr>
        <p:txBody>
          <a:bodyPr/>
          <a:lstStyle/>
          <a:p>
            <a:r>
              <a:rPr lang="en-US" sz="3300">
                <a:solidFill>
                  <a:srgbClr val="0C037B"/>
                </a:solidFill>
              </a:rPr>
              <a:t>Topics of Interest</a:t>
            </a:r>
          </a:p>
        </p:txBody>
      </p:sp>
      <p:sp>
        <p:nvSpPr>
          <p:cNvPr id="10243" name="Rectangle 3"/>
          <p:cNvSpPr>
            <a:spLocks noGrp="1" noChangeArrowheads="1"/>
          </p:cNvSpPr>
          <p:nvPr>
            <p:ph type="body" idx="1"/>
          </p:nvPr>
        </p:nvSpPr>
        <p:spPr>
          <a:xfrm>
            <a:off x="685800" y="1600200"/>
            <a:ext cx="7772400" cy="4114800"/>
          </a:xfrm>
        </p:spPr>
        <p:txBody>
          <a:bodyPr/>
          <a:lstStyle/>
          <a:p>
            <a:r>
              <a:rPr lang="en-US">
                <a:solidFill>
                  <a:srgbClr val="580308"/>
                </a:solidFill>
              </a:rPr>
              <a:t>Large scale coronal magnetic field</a:t>
            </a:r>
          </a:p>
          <a:p>
            <a:r>
              <a:rPr lang="en-US">
                <a:solidFill>
                  <a:srgbClr val="580308"/>
                </a:solidFill>
              </a:rPr>
              <a:t>MHD turbulence in the corona</a:t>
            </a:r>
          </a:p>
          <a:p>
            <a:r>
              <a:rPr lang="en-US">
                <a:solidFill>
                  <a:srgbClr val="580308"/>
                </a:solidFill>
              </a:rPr>
              <a:t>Probing electrical currents</a:t>
            </a:r>
          </a:p>
          <a:p>
            <a:r>
              <a:rPr lang="en-US">
                <a:solidFill>
                  <a:srgbClr val="580308"/>
                </a:solidFill>
              </a:rPr>
              <a:t>Faraday rotation as a probe of CMEs</a:t>
            </a:r>
          </a:p>
          <a:p>
            <a:r>
              <a:rPr lang="en-US">
                <a:solidFill>
                  <a:srgbClr val="580308"/>
                </a:solidFill>
              </a:rPr>
              <a:t>Future extensions of the technique (closer to and further from the Sun)</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90"/>
                </a:solidFill>
              </a:rPr>
              <a:t>Main topics in </a:t>
            </a:r>
            <a:r>
              <a:rPr lang="en-US" sz="3200" dirty="0" err="1" smtClean="0">
                <a:solidFill>
                  <a:srgbClr val="000090"/>
                </a:solidFill>
              </a:rPr>
              <a:t>heliospheric</a:t>
            </a:r>
            <a:r>
              <a:rPr lang="en-US" sz="3200" dirty="0" smtClean="0">
                <a:solidFill>
                  <a:srgbClr val="000090"/>
                </a:solidFill>
              </a:rPr>
              <a:t> plasma physics</a:t>
            </a:r>
            <a:endParaRPr lang="en-US" sz="3200" dirty="0">
              <a:solidFill>
                <a:srgbClr val="000090"/>
              </a:solidFill>
            </a:endParaRPr>
          </a:p>
        </p:txBody>
      </p:sp>
      <p:sp>
        <p:nvSpPr>
          <p:cNvPr id="3" name="Content Placeholder 2"/>
          <p:cNvSpPr>
            <a:spLocks noGrp="1"/>
          </p:cNvSpPr>
          <p:nvPr>
            <p:ph idx="1"/>
          </p:nvPr>
        </p:nvSpPr>
        <p:spPr>
          <a:xfrm>
            <a:off x="457200" y="1600200"/>
            <a:ext cx="4623311" cy="4525963"/>
          </a:xfrm>
        </p:spPr>
        <p:txBody>
          <a:bodyPr>
            <a:normAutofit/>
          </a:bodyPr>
          <a:lstStyle/>
          <a:p>
            <a:r>
              <a:rPr lang="en-US" sz="2400" dirty="0" smtClean="0">
                <a:solidFill>
                  <a:srgbClr val="800000"/>
                </a:solidFill>
              </a:rPr>
              <a:t>Nature of plasma turbulence</a:t>
            </a:r>
          </a:p>
          <a:p>
            <a:r>
              <a:rPr lang="en-US" sz="2400" dirty="0" smtClean="0">
                <a:solidFill>
                  <a:srgbClr val="800000"/>
                </a:solidFill>
              </a:rPr>
              <a:t>Heating of the solar corona and solar wind</a:t>
            </a:r>
          </a:p>
          <a:p>
            <a:r>
              <a:rPr lang="en-US" sz="2400" dirty="0" smtClean="0">
                <a:solidFill>
                  <a:srgbClr val="800000"/>
                </a:solidFill>
              </a:rPr>
              <a:t>Acceleration of charged particles to relativistic energies</a:t>
            </a:r>
          </a:p>
          <a:p>
            <a:r>
              <a:rPr lang="en-US" sz="2400" dirty="0" smtClean="0">
                <a:solidFill>
                  <a:srgbClr val="800000"/>
                </a:solidFill>
              </a:rPr>
              <a:t>Energy conversion through magnetic reconnection</a:t>
            </a:r>
          </a:p>
          <a:p>
            <a:r>
              <a:rPr lang="en-US" sz="2400" dirty="0" smtClean="0">
                <a:solidFill>
                  <a:srgbClr val="800000"/>
                </a:solidFill>
              </a:rPr>
              <a:t>The basic physics of “Space Weather”</a:t>
            </a:r>
            <a:endParaRPr lang="en-US" sz="2400" dirty="0">
              <a:solidFill>
                <a:srgbClr val="800000"/>
              </a:solidFill>
            </a:endParaRPr>
          </a:p>
        </p:txBody>
      </p:sp>
      <p:pic>
        <p:nvPicPr>
          <p:cNvPr id="4" name="Picture 3" descr="Jup20081123_000901_s4h1A_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365" y="1742720"/>
            <a:ext cx="3699937" cy="3699937"/>
          </a:xfrm>
          <a:prstGeom prst="rect">
            <a:avLst/>
          </a:prstGeom>
        </p:spPr>
      </p:pic>
    </p:spTree>
    <p:extLst>
      <p:ext uri="{BB962C8B-B14F-4D97-AF65-F5344CB8AC3E}">
        <p14:creationId xmlns:p14="http://schemas.microsoft.com/office/powerpoint/2010/main" val="25377096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rgbClr val="000090"/>
                </a:solidFill>
              </a:rPr>
              <a:t>Forces that act on gas in neutral atmosphere</a:t>
            </a:r>
            <a:endParaRPr lang="en-US" sz="3200" dirty="0">
              <a:solidFill>
                <a:srgbClr val="000090"/>
              </a:solidFill>
            </a:endParaRPr>
          </a:p>
        </p:txBody>
      </p:sp>
      <p:sp>
        <p:nvSpPr>
          <p:cNvPr id="6" name="Content Placeholder 5"/>
          <p:cNvSpPr>
            <a:spLocks noGrp="1"/>
          </p:cNvSpPr>
          <p:nvPr>
            <p:ph idx="1"/>
          </p:nvPr>
        </p:nvSpPr>
        <p:spPr>
          <a:xfrm>
            <a:off x="457200" y="1600200"/>
            <a:ext cx="3130856" cy="4525963"/>
          </a:xfrm>
        </p:spPr>
        <p:txBody>
          <a:bodyPr>
            <a:normAutofit/>
          </a:bodyPr>
          <a:lstStyle/>
          <a:p>
            <a:r>
              <a:rPr lang="en-US" sz="2400" dirty="0" smtClean="0">
                <a:solidFill>
                  <a:srgbClr val="800000"/>
                </a:solidFill>
              </a:rPr>
              <a:t>Gravity</a:t>
            </a:r>
          </a:p>
          <a:p>
            <a:r>
              <a:rPr lang="en-US" sz="2400" dirty="0" smtClean="0">
                <a:solidFill>
                  <a:srgbClr val="800000"/>
                </a:solidFill>
              </a:rPr>
              <a:t>Pressure gradients</a:t>
            </a:r>
          </a:p>
          <a:p>
            <a:r>
              <a:rPr lang="en-US" sz="2400" dirty="0" err="1" smtClean="0">
                <a:solidFill>
                  <a:srgbClr val="800000"/>
                </a:solidFill>
              </a:rPr>
              <a:t>Coriolis</a:t>
            </a:r>
            <a:r>
              <a:rPr lang="en-US" sz="2400" dirty="0" smtClean="0">
                <a:solidFill>
                  <a:srgbClr val="800000"/>
                </a:solidFill>
              </a:rPr>
              <a:t> forces</a:t>
            </a:r>
            <a:endParaRPr lang="en-US" sz="2400" dirty="0">
              <a:solidFill>
                <a:srgbClr val="800000"/>
              </a:solidFill>
            </a:endParaRPr>
          </a:p>
        </p:txBody>
      </p:sp>
      <p:pic>
        <p:nvPicPr>
          <p:cNvPr id="7" name="Picture 6" descr="Screen shot 2012-08-28 at 6.2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286" y="1600200"/>
            <a:ext cx="1780025" cy="1523114"/>
          </a:xfrm>
          <a:prstGeom prst="rect">
            <a:avLst/>
          </a:prstGeom>
        </p:spPr>
      </p:pic>
      <p:pic>
        <p:nvPicPr>
          <p:cNvPr id="8" name="Picture 7" descr="cumulonimbus-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023" y="1722571"/>
            <a:ext cx="3400603" cy="2550452"/>
          </a:xfrm>
          <a:prstGeom prst="rect">
            <a:avLst/>
          </a:prstGeom>
        </p:spPr>
      </p:pic>
      <p:sp>
        <p:nvSpPr>
          <p:cNvPr id="9" name="TextBox 8"/>
          <p:cNvSpPr txBox="1"/>
          <p:nvPr/>
        </p:nvSpPr>
        <p:spPr>
          <a:xfrm>
            <a:off x="1108669" y="4736605"/>
            <a:ext cx="7135797" cy="1569660"/>
          </a:xfrm>
          <a:prstGeom prst="rect">
            <a:avLst/>
          </a:prstGeom>
          <a:noFill/>
        </p:spPr>
        <p:txBody>
          <a:bodyPr wrap="square" rtlCol="0">
            <a:spAutoFit/>
          </a:bodyPr>
          <a:lstStyle/>
          <a:p>
            <a:r>
              <a:rPr lang="en-US" sz="2400" dirty="0" smtClean="0">
                <a:solidFill>
                  <a:srgbClr val="800000"/>
                </a:solidFill>
              </a:rPr>
              <a:t>These forces lead to interesting fluid motions on scales from continental (frontal systems) to pocket-sized.  These includes waves and turbulence, convective motions, etc. </a:t>
            </a:r>
            <a:endParaRPr lang="en-US" sz="2400" dirty="0">
              <a:solidFill>
                <a:srgbClr val="800000"/>
              </a:solidFill>
            </a:endParaRPr>
          </a:p>
        </p:txBody>
      </p:sp>
    </p:spTree>
    <p:extLst>
      <p:ext uri="{BB962C8B-B14F-4D97-AF65-F5344CB8AC3E}">
        <p14:creationId xmlns:p14="http://schemas.microsoft.com/office/powerpoint/2010/main" val="494754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solidFill>
                  <a:srgbClr val="000090"/>
                </a:solidFill>
              </a:rPr>
              <a:t>There are many exciting things to study in astrophysical plasma physics and plasma physics in general.  Come join us!</a:t>
            </a:r>
            <a:endParaRPr lang="en-US" sz="3200" dirty="0">
              <a:solidFill>
                <a:srgbClr val="000090"/>
              </a:solidFill>
            </a:endParaRPr>
          </a:p>
        </p:txBody>
      </p:sp>
      <p:pic>
        <p:nvPicPr>
          <p:cNvPr id="5" name="Picture 4" descr="Screen shot 2012-08-28 at 5.28.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789" y="2089150"/>
            <a:ext cx="1790700" cy="1333500"/>
          </a:xfrm>
          <a:prstGeom prst="rect">
            <a:avLst/>
          </a:prstGeom>
        </p:spPr>
      </p:pic>
      <p:pic>
        <p:nvPicPr>
          <p:cNvPr id="6" name="Picture 5" descr="Screen shot 2012-08-28 at 5.31.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522" y="2278131"/>
            <a:ext cx="2146300" cy="939800"/>
          </a:xfrm>
          <a:prstGeom prst="rect">
            <a:avLst/>
          </a:prstGeom>
        </p:spPr>
      </p:pic>
      <p:pic>
        <p:nvPicPr>
          <p:cNvPr id="7" name="Picture 6" descr="iowalogo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412" y="4008188"/>
            <a:ext cx="1270000" cy="1270000"/>
          </a:xfrm>
          <a:prstGeom prst="rect">
            <a:avLst/>
          </a:prstGeom>
        </p:spPr>
      </p:pic>
      <p:pic>
        <p:nvPicPr>
          <p:cNvPr id="8" name="Picture 7" descr="nsf.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082" y="4008188"/>
            <a:ext cx="1325812" cy="1325812"/>
          </a:xfrm>
          <a:prstGeom prst="rect">
            <a:avLst/>
          </a:prstGeom>
        </p:spPr>
      </p:pic>
    </p:spTree>
    <p:extLst>
      <p:ext uri="{BB962C8B-B14F-4D97-AF65-F5344CB8AC3E}">
        <p14:creationId xmlns:p14="http://schemas.microsoft.com/office/powerpoint/2010/main" val="27140290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000090"/>
                </a:solidFill>
              </a:rPr>
              <a:t>How high does the atmosphere extend?</a:t>
            </a:r>
            <a:endParaRPr lang="en-US" sz="3200" dirty="0">
              <a:solidFill>
                <a:srgbClr val="000090"/>
              </a:solidFill>
            </a:endParaRPr>
          </a:p>
        </p:txBody>
      </p:sp>
      <p:sp>
        <p:nvSpPr>
          <p:cNvPr id="5" name="TextBox 4"/>
          <p:cNvSpPr txBox="1"/>
          <p:nvPr/>
        </p:nvSpPr>
        <p:spPr>
          <a:xfrm>
            <a:off x="457199" y="1895784"/>
            <a:ext cx="3694209" cy="461665"/>
          </a:xfrm>
          <a:prstGeom prst="rect">
            <a:avLst/>
          </a:prstGeom>
          <a:noFill/>
        </p:spPr>
        <p:txBody>
          <a:bodyPr wrap="square" rtlCol="0">
            <a:spAutoFit/>
          </a:bodyPr>
          <a:lstStyle/>
          <a:p>
            <a:r>
              <a:rPr lang="en-US" sz="2400" dirty="0" smtClean="0">
                <a:solidFill>
                  <a:srgbClr val="800000"/>
                </a:solidFill>
              </a:rPr>
              <a:t>Hydrostatic equilibrium</a:t>
            </a:r>
            <a:endParaRPr lang="en-US" sz="2400" dirty="0">
              <a:solidFill>
                <a:srgbClr val="800000"/>
              </a:solidFill>
            </a:endParaRPr>
          </a:p>
        </p:txBody>
      </p:sp>
      <p:pic>
        <p:nvPicPr>
          <p:cNvPr id="6" name="Picture 5" descr="Screen shot 2012-08-29 at 1.48.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32" y="2697920"/>
            <a:ext cx="4083704" cy="2629234"/>
          </a:xfrm>
          <a:prstGeom prst="rect">
            <a:avLst/>
          </a:prstGeom>
        </p:spPr>
      </p:pic>
      <p:pic>
        <p:nvPicPr>
          <p:cNvPr id="7" name="Picture 6" descr="atmosphere_from_sp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392" y="2697920"/>
            <a:ext cx="4151408" cy="2826024"/>
          </a:xfrm>
          <a:prstGeom prst="rect">
            <a:avLst/>
          </a:prstGeom>
        </p:spPr>
      </p:pic>
    </p:spTree>
    <p:extLst>
      <p:ext uri="{BB962C8B-B14F-4D97-AF65-F5344CB8AC3E}">
        <p14:creationId xmlns:p14="http://schemas.microsoft.com/office/powerpoint/2010/main" val="14075897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88"/>
          </a:xfrm>
        </p:spPr>
        <p:txBody>
          <a:bodyPr>
            <a:normAutofit fontScale="90000"/>
          </a:bodyPr>
          <a:lstStyle/>
          <a:p>
            <a:r>
              <a:rPr lang="en-US" sz="3200" dirty="0" smtClean="0">
                <a:solidFill>
                  <a:srgbClr val="000090"/>
                </a:solidFill>
              </a:rPr>
              <a:t>Now let’s look at the interplanetary perspective</a:t>
            </a:r>
            <a:endParaRPr lang="en-US" sz="3200" dirty="0">
              <a:solidFill>
                <a:srgbClr val="000090"/>
              </a:solidFill>
            </a:endParaRPr>
          </a:p>
        </p:txBody>
      </p:sp>
      <p:pic>
        <p:nvPicPr>
          <p:cNvPr id="3" name="Picture 2" descr="inner_ss_0829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67469"/>
            <a:ext cx="8350334" cy="4697063"/>
          </a:xfrm>
          <a:prstGeom prst="rect">
            <a:avLst/>
          </a:prstGeom>
        </p:spPr>
      </p:pic>
      <p:cxnSp>
        <p:nvCxnSpPr>
          <p:cNvPr id="5" name="Straight Arrow Connector 4"/>
          <p:cNvCxnSpPr/>
          <p:nvPr/>
        </p:nvCxnSpPr>
        <p:spPr>
          <a:xfrm>
            <a:off x="3386310" y="6023303"/>
            <a:ext cx="1635434" cy="19243"/>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174164" y="6138949"/>
            <a:ext cx="3193907" cy="461665"/>
          </a:xfrm>
          <a:prstGeom prst="rect">
            <a:avLst/>
          </a:prstGeom>
          <a:noFill/>
        </p:spPr>
        <p:txBody>
          <a:bodyPr wrap="square" rtlCol="0">
            <a:spAutoFit/>
          </a:bodyPr>
          <a:lstStyle/>
          <a:p>
            <a:r>
              <a:rPr lang="en-US" sz="2400" dirty="0" smtClean="0"/>
              <a:t>1 astronomical unit</a:t>
            </a:r>
            <a:endParaRPr lang="en-US" sz="2400" dirty="0"/>
          </a:p>
        </p:txBody>
      </p:sp>
      <p:pic>
        <p:nvPicPr>
          <p:cNvPr id="7" name="Picture 6" descr="Screen shot 2012-08-29 at 2.01.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631" y="6138949"/>
            <a:ext cx="2194623" cy="500245"/>
          </a:xfrm>
          <a:prstGeom prst="rect">
            <a:avLst/>
          </a:prstGeom>
        </p:spPr>
      </p:pic>
    </p:spTree>
    <p:extLst>
      <p:ext uri="{BB962C8B-B14F-4D97-AF65-F5344CB8AC3E}">
        <p14:creationId xmlns:p14="http://schemas.microsoft.com/office/powerpoint/2010/main" val="9229795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90"/>
                </a:solidFill>
              </a:rPr>
              <a:t>The Sun</a:t>
            </a:r>
            <a:endParaRPr lang="en-US" sz="3200" dirty="0">
              <a:solidFill>
                <a:srgbClr val="000090"/>
              </a:solidFill>
            </a:endParaRPr>
          </a:p>
        </p:txBody>
      </p:sp>
      <p:pic>
        <p:nvPicPr>
          <p:cNvPr id="3" name="Picture 2" descr="Screen shot 2012-08-29 at 2.08.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537" y="1255763"/>
            <a:ext cx="4826474" cy="4805580"/>
          </a:xfrm>
          <a:prstGeom prst="rect">
            <a:avLst/>
          </a:prstGeom>
        </p:spPr>
      </p:pic>
      <p:sp>
        <p:nvSpPr>
          <p:cNvPr id="5" name="TextBox 4"/>
          <p:cNvSpPr txBox="1"/>
          <p:nvPr/>
        </p:nvSpPr>
        <p:spPr>
          <a:xfrm>
            <a:off x="457200" y="1597233"/>
            <a:ext cx="1216715" cy="461665"/>
          </a:xfrm>
          <a:prstGeom prst="rect">
            <a:avLst/>
          </a:prstGeom>
          <a:noFill/>
        </p:spPr>
        <p:txBody>
          <a:bodyPr wrap="square" rtlCol="0">
            <a:spAutoFit/>
          </a:bodyPr>
          <a:lstStyle/>
          <a:p>
            <a:r>
              <a:rPr lang="en-US" sz="2400" dirty="0" smtClean="0">
                <a:solidFill>
                  <a:srgbClr val="800000"/>
                </a:solidFill>
              </a:rPr>
              <a:t>mass</a:t>
            </a:r>
            <a:endParaRPr lang="en-US" sz="2400" dirty="0">
              <a:solidFill>
                <a:srgbClr val="800000"/>
              </a:solidFill>
            </a:endParaRPr>
          </a:p>
        </p:txBody>
      </p:sp>
      <p:sp>
        <p:nvSpPr>
          <p:cNvPr id="6" name="TextBox 5"/>
          <p:cNvSpPr txBox="1"/>
          <p:nvPr/>
        </p:nvSpPr>
        <p:spPr>
          <a:xfrm>
            <a:off x="457200" y="3079004"/>
            <a:ext cx="1216715" cy="461665"/>
          </a:xfrm>
          <a:prstGeom prst="rect">
            <a:avLst/>
          </a:prstGeom>
          <a:noFill/>
        </p:spPr>
        <p:txBody>
          <a:bodyPr wrap="square" rtlCol="0">
            <a:spAutoFit/>
          </a:bodyPr>
          <a:lstStyle/>
          <a:p>
            <a:r>
              <a:rPr lang="en-US" sz="2400" dirty="0" smtClean="0">
                <a:solidFill>
                  <a:srgbClr val="800000"/>
                </a:solidFill>
              </a:rPr>
              <a:t>radius</a:t>
            </a:r>
            <a:endParaRPr lang="en-US" sz="2400" dirty="0">
              <a:solidFill>
                <a:srgbClr val="800000"/>
              </a:solidFill>
            </a:endParaRPr>
          </a:p>
        </p:txBody>
      </p:sp>
      <p:sp>
        <p:nvSpPr>
          <p:cNvPr id="7" name="TextBox 6"/>
          <p:cNvSpPr txBox="1"/>
          <p:nvPr/>
        </p:nvSpPr>
        <p:spPr>
          <a:xfrm>
            <a:off x="457200" y="4887919"/>
            <a:ext cx="1524561" cy="461665"/>
          </a:xfrm>
          <a:prstGeom prst="rect">
            <a:avLst/>
          </a:prstGeom>
          <a:noFill/>
        </p:spPr>
        <p:txBody>
          <a:bodyPr wrap="square" rtlCol="0">
            <a:spAutoFit/>
          </a:bodyPr>
          <a:lstStyle/>
          <a:p>
            <a:r>
              <a:rPr lang="en-US" sz="2400" dirty="0" smtClean="0">
                <a:solidFill>
                  <a:srgbClr val="800000"/>
                </a:solidFill>
              </a:rPr>
              <a:t>density</a:t>
            </a:r>
            <a:endParaRPr lang="en-US" sz="2400" dirty="0">
              <a:solidFill>
                <a:srgbClr val="800000"/>
              </a:solidFill>
            </a:endParaRPr>
          </a:p>
        </p:txBody>
      </p:sp>
      <p:pic>
        <p:nvPicPr>
          <p:cNvPr id="8" name="Picture 7" descr="Screen shot 2012-08-29 at 2.20.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8898"/>
            <a:ext cx="2506725" cy="554767"/>
          </a:xfrm>
          <a:prstGeom prst="rect">
            <a:avLst/>
          </a:prstGeom>
        </p:spPr>
      </p:pic>
      <p:pic>
        <p:nvPicPr>
          <p:cNvPr id="9" name="Picture 8" descr="Screen shot 2012-08-29 at 2.21.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60" y="3540669"/>
            <a:ext cx="2377622" cy="487218"/>
          </a:xfrm>
          <a:prstGeom prst="rect">
            <a:avLst/>
          </a:prstGeom>
        </p:spPr>
      </p:pic>
      <p:pic>
        <p:nvPicPr>
          <p:cNvPr id="10" name="Picture 9" descr="Screen shot 2012-08-29 at 2.21.2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99" y="5551183"/>
            <a:ext cx="4557429" cy="510160"/>
          </a:xfrm>
          <a:prstGeom prst="rect">
            <a:avLst/>
          </a:prstGeom>
        </p:spPr>
      </p:pic>
    </p:spTree>
    <p:extLst>
      <p:ext uri="{BB962C8B-B14F-4D97-AF65-F5344CB8AC3E}">
        <p14:creationId xmlns:p14="http://schemas.microsoft.com/office/powerpoint/2010/main" val="27353292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000090"/>
                </a:solidFill>
              </a:rPr>
              <a:t>What are the conditions in the solar atmosphere?  Compare solar spectrum with Planck function</a:t>
            </a:r>
            <a:endParaRPr lang="en-US" sz="3200" dirty="0">
              <a:solidFill>
                <a:srgbClr val="000090"/>
              </a:solidFill>
            </a:endParaRPr>
          </a:p>
        </p:txBody>
      </p:sp>
      <p:pic>
        <p:nvPicPr>
          <p:cNvPr id="3" name="Picture 2" descr="solar_spectr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30" y="1607593"/>
            <a:ext cx="7604538" cy="3802269"/>
          </a:xfrm>
          <a:prstGeom prst="rect">
            <a:avLst/>
          </a:prstGeom>
        </p:spPr>
      </p:pic>
      <p:cxnSp>
        <p:nvCxnSpPr>
          <p:cNvPr id="6" name="Straight Connector 5"/>
          <p:cNvCxnSpPr/>
          <p:nvPr/>
        </p:nvCxnSpPr>
        <p:spPr>
          <a:xfrm flipV="1">
            <a:off x="2278933" y="1607593"/>
            <a:ext cx="0" cy="3471763"/>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pic>
        <p:nvPicPr>
          <p:cNvPr id="5" name="Picture 4" descr="Screen shot 2012-08-29 at 2.42.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473" y="1417637"/>
            <a:ext cx="2447862" cy="1084053"/>
          </a:xfrm>
          <a:prstGeom prst="rect">
            <a:avLst/>
          </a:prstGeom>
        </p:spPr>
      </p:pic>
      <p:cxnSp>
        <p:nvCxnSpPr>
          <p:cNvPr id="8" name="Straight Arrow Connector 7"/>
          <p:cNvCxnSpPr>
            <a:stCxn id="5" idx="1"/>
          </p:cNvCxnSpPr>
          <p:nvPr/>
        </p:nvCxnSpPr>
        <p:spPr>
          <a:xfrm flipH="1">
            <a:off x="4329090" y="1959664"/>
            <a:ext cx="912383" cy="1186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846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31865" cy="1143000"/>
          </a:xfrm>
        </p:spPr>
        <p:txBody>
          <a:bodyPr>
            <a:normAutofit/>
          </a:bodyPr>
          <a:lstStyle/>
          <a:p>
            <a:r>
              <a:rPr lang="en-US" sz="3200" dirty="0" smtClean="0">
                <a:solidFill>
                  <a:srgbClr val="000090"/>
                </a:solidFill>
              </a:rPr>
              <a:t>What are the conditions in the solar atmosphere?</a:t>
            </a:r>
            <a:endParaRPr lang="en-US" sz="3200" dirty="0">
              <a:solidFill>
                <a:srgbClr val="000090"/>
              </a:solidFill>
            </a:endParaRPr>
          </a:p>
        </p:txBody>
      </p:sp>
      <p:pic>
        <p:nvPicPr>
          <p:cNvPr id="3" name="Picture 2" descr="Solar_Spectrum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068" y="1417638"/>
            <a:ext cx="6657178" cy="4951276"/>
          </a:xfrm>
          <a:prstGeom prst="rect">
            <a:avLst/>
          </a:prstGeom>
        </p:spPr>
      </p:pic>
    </p:spTree>
    <p:extLst>
      <p:ext uri="{BB962C8B-B14F-4D97-AF65-F5344CB8AC3E}">
        <p14:creationId xmlns:p14="http://schemas.microsoft.com/office/powerpoint/2010/main" val="22063080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rgbClr val="000090"/>
                </a:solidFill>
              </a:rPr>
              <a:t>Physical conditions in the solar atmosphere: the remarkable achievements of spectroscopy</a:t>
            </a:r>
            <a:endParaRPr lang="en-US" sz="3200" dirty="0">
              <a:solidFill>
                <a:srgbClr val="000090"/>
              </a:solidFill>
            </a:endParaRPr>
          </a:p>
        </p:txBody>
      </p:sp>
      <p:sp>
        <p:nvSpPr>
          <p:cNvPr id="5" name="TextBox 4"/>
          <p:cNvSpPr txBox="1"/>
          <p:nvPr/>
        </p:nvSpPr>
        <p:spPr>
          <a:xfrm>
            <a:off x="981298" y="1975265"/>
            <a:ext cx="2566443" cy="461665"/>
          </a:xfrm>
          <a:prstGeom prst="rect">
            <a:avLst/>
          </a:prstGeom>
          <a:noFill/>
        </p:spPr>
        <p:txBody>
          <a:bodyPr wrap="square" rtlCol="0">
            <a:spAutoFit/>
          </a:bodyPr>
          <a:lstStyle/>
          <a:p>
            <a:r>
              <a:rPr lang="en-US" sz="2400" dirty="0" smtClean="0">
                <a:solidFill>
                  <a:srgbClr val="800000"/>
                </a:solidFill>
              </a:rPr>
              <a:t>pressure</a:t>
            </a:r>
            <a:endParaRPr lang="en-US" sz="2400" dirty="0">
              <a:solidFill>
                <a:srgbClr val="800000"/>
              </a:solidFill>
            </a:endParaRPr>
          </a:p>
        </p:txBody>
      </p:sp>
      <p:sp>
        <p:nvSpPr>
          <p:cNvPr id="6" name="TextBox 5"/>
          <p:cNvSpPr txBox="1"/>
          <p:nvPr/>
        </p:nvSpPr>
        <p:spPr>
          <a:xfrm>
            <a:off x="896908" y="2864036"/>
            <a:ext cx="2183448" cy="461665"/>
          </a:xfrm>
          <a:prstGeom prst="rect">
            <a:avLst/>
          </a:prstGeom>
          <a:noFill/>
        </p:spPr>
        <p:txBody>
          <a:bodyPr wrap="square" rtlCol="0">
            <a:spAutoFit/>
          </a:bodyPr>
          <a:lstStyle/>
          <a:p>
            <a:r>
              <a:rPr lang="en-US" sz="2400" dirty="0">
                <a:solidFill>
                  <a:srgbClr val="800000"/>
                </a:solidFill>
              </a:rPr>
              <a:t>n</a:t>
            </a:r>
            <a:r>
              <a:rPr lang="en-US" sz="2400" dirty="0" smtClean="0">
                <a:solidFill>
                  <a:srgbClr val="800000"/>
                </a:solidFill>
              </a:rPr>
              <a:t>umber density</a:t>
            </a:r>
            <a:endParaRPr lang="en-US" sz="2400" dirty="0">
              <a:solidFill>
                <a:srgbClr val="800000"/>
              </a:solidFill>
            </a:endParaRPr>
          </a:p>
        </p:txBody>
      </p:sp>
      <p:sp>
        <p:nvSpPr>
          <p:cNvPr id="7" name="TextBox 6"/>
          <p:cNvSpPr txBox="1"/>
          <p:nvPr/>
        </p:nvSpPr>
        <p:spPr>
          <a:xfrm>
            <a:off x="981298" y="3925055"/>
            <a:ext cx="2035919" cy="461665"/>
          </a:xfrm>
          <a:prstGeom prst="rect">
            <a:avLst/>
          </a:prstGeom>
          <a:noFill/>
        </p:spPr>
        <p:txBody>
          <a:bodyPr wrap="square" rtlCol="0">
            <a:spAutoFit/>
          </a:bodyPr>
          <a:lstStyle/>
          <a:p>
            <a:r>
              <a:rPr lang="en-US" sz="2400" dirty="0" smtClean="0">
                <a:solidFill>
                  <a:srgbClr val="800000"/>
                </a:solidFill>
              </a:rPr>
              <a:t>temperature</a:t>
            </a:r>
            <a:endParaRPr lang="en-US" sz="2400" dirty="0">
              <a:solidFill>
                <a:srgbClr val="800000"/>
              </a:solidFill>
            </a:endParaRPr>
          </a:p>
        </p:txBody>
      </p:sp>
      <p:pic>
        <p:nvPicPr>
          <p:cNvPr id="8" name="Picture 7" descr="Screen shot 2012-08-29 at 3.0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298" y="2399914"/>
            <a:ext cx="2033329" cy="603295"/>
          </a:xfrm>
          <a:prstGeom prst="rect">
            <a:avLst/>
          </a:prstGeom>
        </p:spPr>
      </p:pic>
      <p:pic>
        <p:nvPicPr>
          <p:cNvPr id="9" name="Picture 8" descr="Screen shot 2012-08-29 at 3.07.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98" y="3325701"/>
            <a:ext cx="2743220" cy="578648"/>
          </a:xfrm>
          <a:prstGeom prst="rect">
            <a:avLst/>
          </a:prstGeom>
        </p:spPr>
      </p:pic>
      <p:pic>
        <p:nvPicPr>
          <p:cNvPr id="10" name="Picture 9" descr="Screen shot 2012-08-29 at 3.07.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98" y="4400326"/>
            <a:ext cx="1233726" cy="653149"/>
          </a:xfrm>
          <a:prstGeom prst="rect">
            <a:avLst/>
          </a:prstGeom>
        </p:spPr>
      </p:pic>
      <p:pic>
        <p:nvPicPr>
          <p:cNvPr id="11" name="Picture 10" descr="Screen shot 2012-07-13 at 9.24.1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0933" y="1993307"/>
            <a:ext cx="4172557" cy="4196629"/>
          </a:xfrm>
          <a:prstGeom prst="rect">
            <a:avLst/>
          </a:prstGeom>
        </p:spPr>
      </p:pic>
      <p:sp>
        <p:nvSpPr>
          <p:cNvPr id="12" name="TextBox 11"/>
          <p:cNvSpPr txBox="1"/>
          <p:nvPr/>
        </p:nvSpPr>
        <p:spPr>
          <a:xfrm>
            <a:off x="2823350" y="6192051"/>
            <a:ext cx="6131675" cy="461665"/>
          </a:xfrm>
          <a:prstGeom prst="rect">
            <a:avLst/>
          </a:prstGeom>
          <a:noFill/>
        </p:spPr>
        <p:txBody>
          <a:bodyPr wrap="square" rtlCol="0">
            <a:spAutoFit/>
          </a:bodyPr>
          <a:lstStyle/>
          <a:p>
            <a:r>
              <a:rPr lang="en-US" sz="2400" dirty="0" smtClean="0">
                <a:solidFill>
                  <a:srgbClr val="800000"/>
                </a:solidFill>
              </a:rPr>
              <a:t>Temperature still too low to ionize hydrogen</a:t>
            </a:r>
            <a:endParaRPr lang="en-US" sz="2400" dirty="0">
              <a:solidFill>
                <a:srgbClr val="800000"/>
              </a:solidFill>
            </a:endParaRPr>
          </a:p>
        </p:txBody>
      </p:sp>
      <p:sp>
        <p:nvSpPr>
          <p:cNvPr id="13" name="TextBox 12"/>
          <p:cNvSpPr txBox="1"/>
          <p:nvPr/>
        </p:nvSpPr>
        <p:spPr>
          <a:xfrm>
            <a:off x="981298" y="5053475"/>
            <a:ext cx="2033329" cy="830997"/>
          </a:xfrm>
          <a:prstGeom prst="rect">
            <a:avLst/>
          </a:prstGeom>
          <a:noFill/>
        </p:spPr>
        <p:txBody>
          <a:bodyPr wrap="square" rtlCol="0">
            <a:spAutoFit/>
          </a:bodyPr>
          <a:lstStyle/>
          <a:p>
            <a:r>
              <a:rPr lang="en-US" sz="2400" dirty="0" smtClean="0">
                <a:solidFill>
                  <a:srgbClr val="800000"/>
                </a:solidFill>
              </a:rPr>
              <a:t>Atmospheric scale height</a:t>
            </a:r>
            <a:endParaRPr lang="en-US" sz="2400" dirty="0">
              <a:solidFill>
                <a:srgbClr val="800000"/>
              </a:solidFill>
            </a:endParaRPr>
          </a:p>
        </p:txBody>
      </p:sp>
      <p:sp>
        <p:nvSpPr>
          <p:cNvPr id="14" name="TextBox 13"/>
          <p:cNvSpPr txBox="1"/>
          <p:nvPr/>
        </p:nvSpPr>
        <p:spPr>
          <a:xfrm>
            <a:off x="1205404" y="5961218"/>
            <a:ext cx="1233726" cy="461665"/>
          </a:xfrm>
          <a:prstGeom prst="rect">
            <a:avLst/>
          </a:prstGeom>
          <a:noFill/>
        </p:spPr>
        <p:txBody>
          <a:bodyPr wrap="square" rtlCol="0">
            <a:spAutoFit/>
          </a:bodyPr>
          <a:lstStyle/>
          <a:p>
            <a:r>
              <a:rPr lang="en-US" sz="2400" dirty="0" smtClean="0"/>
              <a:t>174 km</a:t>
            </a:r>
            <a:endParaRPr lang="en-US" sz="2400" dirty="0"/>
          </a:p>
        </p:txBody>
      </p:sp>
    </p:spTree>
    <p:extLst>
      <p:ext uri="{BB962C8B-B14F-4D97-AF65-F5344CB8AC3E}">
        <p14:creationId xmlns:p14="http://schemas.microsoft.com/office/powerpoint/2010/main" val="15526793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777</TotalTime>
  <Words>1449</Words>
  <Application>Microsoft Macintosh PowerPoint</Application>
  <PresentationFormat>On-screen Show (4:3)</PresentationFormat>
  <Paragraphs>106</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Plasmas in Space: From the Surface of the Sun to the Orbit of the Earth</vt:lpstr>
      <vt:lpstr>To gain a perspective on gaseous media in space, first consider a more familiar gaseous medium….the Earth’s atmosphere</vt:lpstr>
      <vt:lpstr>Forces that act on gas in neutral atmosphere</vt:lpstr>
      <vt:lpstr>How high does the atmosphere extend?</vt:lpstr>
      <vt:lpstr>Now let’s look at the interplanetary perspective</vt:lpstr>
      <vt:lpstr>The Sun</vt:lpstr>
      <vt:lpstr>What are the conditions in the solar atmosphere?  Compare solar spectrum with Planck function</vt:lpstr>
      <vt:lpstr>What are the conditions in the solar atmosphere?</vt:lpstr>
      <vt:lpstr>Physical conditions in the solar atmosphere: the remarkable achievements of spectroscopy</vt:lpstr>
      <vt:lpstr>The fascinating nature of the solar corona</vt:lpstr>
      <vt:lpstr>PowerPoint Presentation</vt:lpstr>
      <vt:lpstr>PowerPoint Presentation</vt:lpstr>
      <vt:lpstr>The outer atmosphere of the Sun (the corona) is heated to temperatures of 1-2 million K, and is nearly fully ionized (a plasma)</vt:lpstr>
      <vt:lpstr>A gas heated to high temperatures and at high altitude should begin to flow outwards…the solar wind</vt:lpstr>
      <vt:lpstr>Spacecraft in interplanetary space (e.g. ACE) can directly measure the solar wind</vt:lpstr>
      <vt:lpstr>Plasmas are interesting media</vt:lpstr>
      <vt:lpstr>Some basic properties of plasmas</vt:lpstr>
      <vt:lpstr>What are the plasma properties of the solar corona at r = 10 solar radii? </vt:lpstr>
      <vt:lpstr>Faraday Rotation as a Probe of the Coronal Magnetic Field</vt:lpstr>
      <vt:lpstr>Faraday Rotation in the corona </vt:lpstr>
      <vt:lpstr>Trans-coronal sources for Faraday rotation measurements</vt:lpstr>
      <vt:lpstr>Constellation of radio galaxies around the Sun</vt:lpstr>
      <vt:lpstr>PowerPoint Presentation</vt:lpstr>
      <vt:lpstr>PowerPoint Presentation</vt:lpstr>
      <vt:lpstr>PowerPoint Presentation</vt:lpstr>
      <vt:lpstr>An illustration of Faraday rotation</vt:lpstr>
      <vt:lpstr>What are the results for the coronal field?</vt:lpstr>
      <vt:lpstr>Topics of Interest</vt:lpstr>
      <vt:lpstr>Main topics in heliospheric plasma physics</vt:lpstr>
      <vt:lpstr>There are many exciting things to study in astrophysical plasma physics and plasma physics in general.  Come join us!</vt:lpstr>
    </vt:vector>
  </TitlesOfParts>
  <Company>The University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Plasmas in Space: From the Surface of the Sun to the Orbit of the Earth</dc:title>
  <dc:creator>Steven Spangler</dc:creator>
  <cp:lastModifiedBy>Steven Spangler</cp:lastModifiedBy>
  <cp:revision>46</cp:revision>
  <dcterms:created xsi:type="dcterms:W3CDTF">2012-08-28T10:33:08Z</dcterms:created>
  <dcterms:modified xsi:type="dcterms:W3CDTF">2012-08-30T21:32:41Z</dcterms:modified>
</cp:coreProperties>
</file>